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753600" cy="7315200"/>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1" d="100"/>
          <a:sy n="61" d="100"/>
        </p:scale>
        <p:origin x="1324" y="4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31520" y="2267712"/>
            <a:ext cx="8290560" cy="153619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463040" y="4096512"/>
            <a:ext cx="6827520" cy="18288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5/17/2018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712982"/>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300" b="0" i="0">
                <a:solidFill>
                  <a:srgbClr val="40404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5/17/2018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753600" cy="333375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0"/>
            <a:ext cx="9753600" cy="6905625"/>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946" y="6877050"/>
            <a:ext cx="9752965" cy="438150"/>
          </a:xfrm>
          <a:custGeom>
            <a:avLst/>
            <a:gdLst/>
            <a:ahLst/>
            <a:cxnLst/>
            <a:rect l="l" t="t" r="r" b="b"/>
            <a:pathLst>
              <a:path w="9752965" h="438150">
                <a:moveTo>
                  <a:pt x="0" y="0"/>
                </a:moveTo>
                <a:lnTo>
                  <a:pt x="9752654" y="0"/>
                </a:lnTo>
                <a:lnTo>
                  <a:pt x="9752654" y="438149"/>
                </a:lnTo>
                <a:lnTo>
                  <a:pt x="0" y="438149"/>
                </a:lnTo>
                <a:lnTo>
                  <a:pt x="0" y="0"/>
                </a:lnTo>
                <a:close/>
              </a:path>
            </a:pathLst>
          </a:custGeom>
          <a:solidFill>
            <a:srgbClr val="712982"/>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400" b="1" i="0">
                <a:solidFill>
                  <a:srgbClr val="712982"/>
                </a:solidFill>
                <a:latin typeface="Arial"/>
                <a:cs typeface="Arial"/>
              </a:defRPr>
            </a:lvl1pPr>
          </a:lstStyle>
          <a:p>
            <a:endParaRPr/>
          </a:p>
        </p:txBody>
      </p:sp>
      <p:sp>
        <p:nvSpPr>
          <p:cNvPr id="3" name="Holder 3"/>
          <p:cNvSpPr>
            <a:spLocks noGrp="1"/>
          </p:cNvSpPr>
          <p:nvPr>
            <p:ph sz="half" idx="2"/>
          </p:nvPr>
        </p:nvSpPr>
        <p:spPr>
          <a:xfrm>
            <a:off x="487680" y="1682496"/>
            <a:ext cx="4242816" cy="48280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023104" y="1682496"/>
            <a:ext cx="4242816" cy="48280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5/17/2018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71298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5/17/2018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5/17/2018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30225" y="204469"/>
            <a:ext cx="1522730" cy="393700"/>
          </a:xfrm>
          <a:prstGeom prst="rect">
            <a:avLst/>
          </a:prstGeom>
        </p:spPr>
        <p:txBody>
          <a:bodyPr wrap="square" lIns="0" tIns="0" rIns="0" bIns="0">
            <a:spAutoFit/>
          </a:bodyPr>
          <a:lstStyle>
            <a:lvl1pPr>
              <a:defRPr sz="2400" b="1" i="0">
                <a:solidFill>
                  <a:srgbClr val="712982"/>
                </a:solidFill>
                <a:latin typeface="Arial"/>
                <a:cs typeface="Arial"/>
              </a:defRPr>
            </a:lvl1pPr>
          </a:lstStyle>
          <a:p>
            <a:endParaRPr/>
          </a:p>
        </p:txBody>
      </p:sp>
      <p:sp>
        <p:nvSpPr>
          <p:cNvPr id="3" name="Holder 3"/>
          <p:cNvSpPr>
            <a:spLocks noGrp="1"/>
          </p:cNvSpPr>
          <p:nvPr>
            <p:ph type="body" idx="1"/>
          </p:nvPr>
        </p:nvSpPr>
        <p:spPr>
          <a:xfrm>
            <a:off x="158750" y="1328681"/>
            <a:ext cx="9436100" cy="4930140"/>
          </a:xfrm>
          <a:prstGeom prst="rect">
            <a:avLst/>
          </a:prstGeom>
        </p:spPr>
        <p:txBody>
          <a:bodyPr wrap="square" lIns="0" tIns="0" rIns="0" bIns="0">
            <a:spAutoFit/>
          </a:bodyPr>
          <a:lstStyle>
            <a:lvl1pPr>
              <a:defRPr sz="1300" b="0" i="0">
                <a:solidFill>
                  <a:srgbClr val="404040"/>
                </a:solidFill>
                <a:latin typeface="Arial"/>
                <a:cs typeface="Arial"/>
              </a:defRPr>
            </a:lvl1pPr>
          </a:lstStyle>
          <a:p>
            <a:endParaRPr/>
          </a:p>
        </p:txBody>
      </p:sp>
      <p:sp>
        <p:nvSpPr>
          <p:cNvPr id="4" name="Holder 4"/>
          <p:cNvSpPr>
            <a:spLocks noGrp="1"/>
          </p:cNvSpPr>
          <p:nvPr>
            <p:ph type="ftr" sz="quarter" idx="5"/>
          </p:nvPr>
        </p:nvSpPr>
        <p:spPr>
          <a:xfrm>
            <a:off x="3316224" y="6803136"/>
            <a:ext cx="3121152" cy="36576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87680" y="6803136"/>
            <a:ext cx="2243328" cy="36576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5/17/2018</a:t>
            </a:fld>
            <a:endParaRPr lang="en-US"/>
          </a:p>
        </p:txBody>
      </p:sp>
      <p:sp>
        <p:nvSpPr>
          <p:cNvPr id="6" name="Holder 6"/>
          <p:cNvSpPr>
            <a:spLocks noGrp="1"/>
          </p:cNvSpPr>
          <p:nvPr>
            <p:ph type="sldNum" sz="quarter" idx="7"/>
          </p:nvPr>
        </p:nvSpPr>
        <p:spPr>
          <a:xfrm>
            <a:off x="7022592" y="6803136"/>
            <a:ext cx="2243328" cy="36576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jp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5.xml"/><Relationship Id="rId6" Type="http://schemas.openxmlformats.org/officeDocument/2006/relationships/hyperlink" Target="http://www.cfvc.org/" TargetMode="External"/><Relationship Id="rId5" Type="http://schemas.openxmlformats.org/officeDocument/2006/relationships/image" Target="../media/image4.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753600" cy="731519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9525"/>
            <a:ext cx="9753600" cy="7305675"/>
          </a:xfrm>
          <a:custGeom>
            <a:avLst/>
            <a:gdLst/>
            <a:ahLst/>
            <a:cxnLst/>
            <a:rect l="l" t="t" r="r" b="b"/>
            <a:pathLst>
              <a:path w="9753600" h="7305675">
                <a:moveTo>
                  <a:pt x="0" y="7305675"/>
                </a:moveTo>
                <a:lnTo>
                  <a:pt x="9753600" y="7305675"/>
                </a:lnTo>
                <a:lnTo>
                  <a:pt x="9753600" y="0"/>
                </a:lnTo>
                <a:lnTo>
                  <a:pt x="0" y="0"/>
                </a:lnTo>
                <a:lnTo>
                  <a:pt x="0" y="7305675"/>
                </a:lnTo>
                <a:close/>
              </a:path>
            </a:pathLst>
          </a:custGeom>
          <a:solidFill>
            <a:srgbClr val="712982">
              <a:alpha val="46665"/>
            </a:srgbClr>
          </a:solidFill>
        </p:spPr>
        <p:txBody>
          <a:bodyPr wrap="square" lIns="0" tIns="0" rIns="0" bIns="0" rtlCol="0"/>
          <a:lstStyle/>
          <a:p>
            <a:endParaRPr/>
          </a:p>
        </p:txBody>
      </p:sp>
      <p:sp>
        <p:nvSpPr>
          <p:cNvPr id="4" name="object 4"/>
          <p:cNvSpPr txBox="1"/>
          <p:nvPr/>
        </p:nvSpPr>
        <p:spPr>
          <a:xfrm>
            <a:off x="530225" y="6987222"/>
            <a:ext cx="1888489" cy="209550"/>
          </a:xfrm>
          <a:prstGeom prst="rect">
            <a:avLst/>
          </a:prstGeom>
        </p:spPr>
        <p:txBody>
          <a:bodyPr vert="horz" wrap="square" lIns="0" tIns="13335" rIns="0" bIns="0" rtlCol="0">
            <a:spAutoFit/>
          </a:bodyPr>
          <a:lstStyle/>
          <a:p>
            <a:pPr marL="12700">
              <a:lnSpc>
                <a:spcPct val="100000"/>
              </a:lnSpc>
              <a:spcBef>
                <a:spcPts val="105"/>
              </a:spcBef>
            </a:pPr>
            <a:r>
              <a:rPr sz="1200" spc="40" dirty="0">
                <a:solidFill>
                  <a:srgbClr val="FFFFFF"/>
                </a:solidFill>
                <a:latin typeface="Arial"/>
                <a:cs typeface="Arial"/>
              </a:rPr>
              <a:t>H </a:t>
            </a:r>
            <a:r>
              <a:rPr sz="1200" spc="-100" dirty="0">
                <a:solidFill>
                  <a:srgbClr val="FFFFFF"/>
                </a:solidFill>
                <a:latin typeface="Arial"/>
                <a:cs typeface="Arial"/>
              </a:rPr>
              <a:t>E </a:t>
            </a:r>
            <a:r>
              <a:rPr sz="1200" spc="-50" dirty="0">
                <a:solidFill>
                  <a:srgbClr val="FFFFFF"/>
                </a:solidFill>
                <a:latin typeface="Arial"/>
                <a:cs typeface="Arial"/>
              </a:rPr>
              <a:t>L </a:t>
            </a:r>
            <a:r>
              <a:rPr sz="1200" spc="-65" dirty="0">
                <a:solidFill>
                  <a:srgbClr val="FFFFFF"/>
                </a:solidFill>
                <a:latin typeface="Arial"/>
                <a:cs typeface="Arial"/>
              </a:rPr>
              <a:t>P </a:t>
            </a:r>
            <a:r>
              <a:rPr sz="1200" spc="-80" dirty="0">
                <a:solidFill>
                  <a:srgbClr val="FFFFFF"/>
                </a:solidFill>
                <a:latin typeface="Arial"/>
                <a:cs typeface="Arial"/>
              </a:rPr>
              <a:t>, </a:t>
            </a:r>
            <a:r>
              <a:rPr sz="1200" spc="40" dirty="0">
                <a:solidFill>
                  <a:srgbClr val="FFFFFF"/>
                </a:solidFill>
                <a:latin typeface="Arial"/>
                <a:cs typeface="Arial"/>
              </a:rPr>
              <a:t>H </a:t>
            </a:r>
            <a:r>
              <a:rPr sz="1200" spc="25" dirty="0">
                <a:solidFill>
                  <a:srgbClr val="FFFFFF"/>
                </a:solidFill>
                <a:latin typeface="Arial"/>
                <a:cs typeface="Arial"/>
              </a:rPr>
              <a:t>O </a:t>
            </a:r>
            <a:r>
              <a:rPr sz="1200" spc="-65" dirty="0">
                <a:solidFill>
                  <a:srgbClr val="FFFFFF"/>
                </a:solidFill>
                <a:latin typeface="Arial"/>
                <a:cs typeface="Arial"/>
              </a:rPr>
              <a:t>P </a:t>
            </a:r>
            <a:r>
              <a:rPr sz="1200" spc="-100" dirty="0">
                <a:solidFill>
                  <a:srgbClr val="FFFFFF"/>
                </a:solidFill>
                <a:latin typeface="Arial"/>
                <a:cs typeface="Arial"/>
              </a:rPr>
              <a:t>E </a:t>
            </a:r>
            <a:r>
              <a:rPr sz="1200" spc="-80" dirty="0">
                <a:solidFill>
                  <a:srgbClr val="FFFFFF"/>
                </a:solidFill>
                <a:latin typeface="Arial"/>
                <a:cs typeface="Arial"/>
              </a:rPr>
              <a:t>, </a:t>
            </a:r>
            <a:r>
              <a:rPr sz="1200" spc="40" dirty="0">
                <a:solidFill>
                  <a:srgbClr val="FFFFFF"/>
                </a:solidFill>
                <a:latin typeface="Arial"/>
                <a:cs typeface="Arial"/>
              </a:rPr>
              <a:t>H </a:t>
            </a:r>
            <a:r>
              <a:rPr sz="1200" spc="-100" dirty="0">
                <a:solidFill>
                  <a:srgbClr val="FFFFFF"/>
                </a:solidFill>
                <a:latin typeface="Arial"/>
                <a:cs typeface="Arial"/>
              </a:rPr>
              <a:t>E </a:t>
            </a:r>
            <a:r>
              <a:rPr sz="1200" spc="15" dirty="0">
                <a:solidFill>
                  <a:srgbClr val="FFFFFF"/>
                </a:solidFill>
                <a:latin typeface="Arial"/>
                <a:cs typeface="Arial"/>
              </a:rPr>
              <a:t>A</a:t>
            </a:r>
            <a:r>
              <a:rPr sz="1200" spc="-150" dirty="0">
                <a:solidFill>
                  <a:srgbClr val="FFFFFF"/>
                </a:solidFill>
                <a:latin typeface="Arial"/>
                <a:cs typeface="Arial"/>
              </a:rPr>
              <a:t> </a:t>
            </a:r>
            <a:r>
              <a:rPr sz="1200" spc="-50" dirty="0">
                <a:solidFill>
                  <a:srgbClr val="FFFFFF"/>
                </a:solidFill>
                <a:latin typeface="Arial"/>
                <a:cs typeface="Arial"/>
              </a:rPr>
              <a:t>L</a:t>
            </a:r>
            <a:endParaRPr sz="1200">
              <a:latin typeface="Arial"/>
              <a:cs typeface="Arial"/>
            </a:endParaRPr>
          </a:p>
        </p:txBody>
      </p:sp>
      <p:sp>
        <p:nvSpPr>
          <p:cNvPr id="5" name="object 5"/>
          <p:cNvSpPr/>
          <p:nvPr/>
        </p:nvSpPr>
        <p:spPr>
          <a:xfrm>
            <a:off x="2247900" y="942975"/>
            <a:ext cx="5029200" cy="5029200"/>
          </a:xfrm>
          <a:custGeom>
            <a:avLst/>
            <a:gdLst/>
            <a:ahLst/>
            <a:cxnLst/>
            <a:rect l="l" t="t" r="r" b="b"/>
            <a:pathLst>
              <a:path w="5029200" h="5029200">
                <a:moveTo>
                  <a:pt x="0" y="0"/>
                </a:moveTo>
                <a:lnTo>
                  <a:pt x="5029200" y="0"/>
                </a:lnTo>
                <a:lnTo>
                  <a:pt x="5029200" y="5029200"/>
                </a:lnTo>
                <a:lnTo>
                  <a:pt x="0" y="5029200"/>
                </a:lnTo>
                <a:lnTo>
                  <a:pt x="0" y="0"/>
                </a:lnTo>
                <a:close/>
              </a:path>
            </a:pathLst>
          </a:custGeom>
          <a:solidFill>
            <a:srgbClr val="FFFFFF">
              <a:alpha val="60783"/>
            </a:srgbClr>
          </a:solidFill>
        </p:spPr>
        <p:txBody>
          <a:bodyPr wrap="square" lIns="0" tIns="0" rIns="0" bIns="0" rtlCol="0"/>
          <a:lstStyle/>
          <a:p>
            <a:endParaRPr/>
          </a:p>
        </p:txBody>
      </p:sp>
      <p:sp>
        <p:nvSpPr>
          <p:cNvPr id="6" name="object 6"/>
          <p:cNvSpPr txBox="1"/>
          <p:nvPr/>
        </p:nvSpPr>
        <p:spPr>
          <a:xfrm>
            <a:off x="3018928" y="3204883"/>
            <a:ext cx="3448685" cy="877035"/>
          </a:xfrm>
          <a:prstGeom prst="rect">
            <a:avLst/>
          </a:prstGeom>
        </p:spPr>
        <p:txBody>
          <a:bodyPr vert="horz" wrap="square" lIns="0" tIns="12700" rIns="0" bIns="0" rtlCol="0">
            <a:spAutoFit/>
          </a:bodyPr>
          <a:lstStyle/>
          <a:p>
            <a:pPr marL="59055" marR="5080" indent="-46990" algn="ctr">
              <a:lnSpc>
                <a:spcPct val="115199"/>
              </a:lnSpc>
              <a:spcBef>
                <a:spcPts val="100"/>
              </a:spcBef>
            </a:pPr>
            <a:r>
              <a:rPr sz="2550" b="1" spc="-170" dirty="0">
                <a:solidFill>
                  <a:srgbClr val="712982"/>
                </a:solidFill>
                <a:latin typeface="Arial"/>
                <a:cs typeface="Arial"/>
              </a:rPr>
              <a:t>C</a:t>
            </a:r>
            <a:r>
              <a:rPr sz="2550" b="1" spc="-490" dirty="0">
                <a:solidFill>
                  <a:srgbClr val="712982"/>
                </a:solidFill>
                <a:latin typeface="Arial"/>
                <a:cs typeface="Arial"/>
              </a:rPr>
              <a:t> </a:t>
            </a:r>
            <a:r>
              <a:rPr sz="2550" b="1" spc="55" dirty="0">
                <a:solidFill>
                  <a:srgbClr val="712982"/>
                </a:solidFill>
                <a:latin typeface="Arial"/>
                <a:cs typeface="Arial"/>
              </a:rPr>
              <a:t>HE</a:t>
            </a:r>
            <a:r>
              <a:rPr sz="2550" b="1" spc="-490" dirty="0">
                <a:solidFill>
                  <a:srgbClr val="712982"/>
                </a:solidFill>
                <a:latin typeface="Arial"/>
                <a:cs typeface="Arial"/>
              </a:rPr>
              <a:t> </a:t>
            </a:r>
            <a:r>
              <a:rPr sz="2550" b="1" spc="-165" dirty="0">
                <a:solidFill>
                  <a:srgbClr val="712982"/>
                </a:solidFill>
                <a:latin typeface="Arial"/>
                <a:cs typeface="Arial"/>
              </a:rPr>
              <a:t>R</a:t>
            </a:r>
            <a:r>
              <a:rPr sz="2550" b="1" spc="-490" dirty="0">
                <a:solidFill>
                  <a:srgbClr val="712982"/>
                </a:solidFill>
                <a:latin typeface="Arial"/>
                <a:cs typeface="Arial"/>
              </a:rPr>
              <a:t> </a:t>
            </a:r>
            <a:r>
              <a:rPr sz="2550" b="1" spc="135" dirty="0" smtClean="0">
                <a:solidFill>
                  <a:srgbClr val="712982"/>
                </a:solidFill>
                <a:latin typeface="Arial"/>
                <a:cs typeface="Arial"/>
              </a:rPr>
              <a:t>OK</a:t>
            </a:r>
            <a:r>
              <a:rPr sz="2550" b="1" spc="-240" dirty="0" smtClean="0">
                <a:solidFill>
                  <a:srgbClr val="712982"/>
                </a:solidFill>
                <a:latin typeface="Arial"/>
                <a:cs typeface="Arial"/>
              </a:rPr>
              <a:t>E</a:t>
            </a:r>
            <a:r>
              <a:rPr sz="2550" b="1" spc="-490" dirty="0" smtClean="0">
                <a:solidFill>
                  <a:srgbClr val="712982"/>
                </a:solidFill>
                <a:latin typeface="Arial"/>
                <a:cs typeface="Arial"/>
              </a:rPr>
              <a:t> </a:t>
            </a:r>
            <a:r>
              <a:rPr sz="2550" b="1" spc="-240" dirty="0">
                <a:solidFill>
                  <a:srgbClr val="712982"/>
                </a:solidFill>
                <a:latin typeface="Arial"/>
                <a:cs typeface="Arial"/>
              </a:rPr>
              <a:t>E</a:t>
            </a:r>
            <a:r>
              <a:rPr sz="2550" b="1" spc="-155" dirty="0">
                <a:solidFill>
                  <a:srgbClr val="712982"/>
                </a:solidFill>
                <a:latin typeface="Arial"/>
                <a:cs typeface="Arial"/>
              </a:rPr>
              <a:t> </a:t>
            </a:r>
            <a:r>
              <a:rPr sz="2550" b="1" spc="-114" dirty="0">
                <a:solidFill>
                  <a:srgbClr val="712982"/>
                </a:solidFill>
                <a:latin typeface="Arial"/>
                <a:cs typeface="Arial"/>
              </a:rPr>
              <a:t>F</a:t>
            </a:r>
            <a:r>
              <a:rPr sz="2550" b="1" spc="-490" dirty="0">
                <a:solidFill>
                  <a:srgbClr val="712982"/>
                </a:solidFill>
                <a:latin typeface="Arial"/>
                <a:cs typeface="Arial"/>
              </a:rPr>
              <a:t> </a:t>
            </a:r>
            <a:r>
              <a:rPr sz="2550" b="1" spc="-30" dirty="0">
                <a:solidFill>
                  <a:srgbClr val="712982"/>
                </a:solidFill>
                <a:latin typeface="Arial"/>
                <a:cs typeface="Arial"/>
              </a:rPr>
              <a:t>A</a:t>
            </a:r>
            <a:r>
              <a:rPr sz="2550" b="1" spc="-490" dirty="0">
                <a:solidFill>
                  <a:srgbClr val="712982"/>
                </a:solidFill>
                <a:latin typeface="Arial"/>
                <a:cs typeface="Arial"/>
              </a:rPr>
              <a:t> </a:t>
            </a:r>
            <a:r>
              <a:rPr sz="2550" b="1" spc="204" dirty="0">
                <a:solidFill>
                  <a:srgbClr val="712982"/>
                </a:solidFill>
                <a:latin typeface="Arial"/>
                <a:cs typeface="Arial"/>
              </a:rPr>
              <a:t>MIL</a:t>
            </a:r>
            <a:r>
              <a:rPr sz="2550" b="1" spc="-490" dirty="0">
                <a:solidFill>
                  <a:srgbClr val="712982"/>
                </a:solidFill>
                <a:latin typeface="Arial"/>
                <a:cs typeface="Arial"/>
              </a:rPr>
              <a:t> </a:t>
            </a:r>
            <a:r>
              <a:rPr sz="2550" b="1" spc="0" dirty="0">
                <a:solidFill>
                  <a:srgbClr val="712982"/>
                </a:solidFill>
                <a:latin typeface="Arial"/>
                <a:cs typeface="Arial"/>
              </a:rPr>
              <a:t>Y  </a:t>
            </a:r>
            <a:r>
              <a:rPr sz="2550" b="1" spc="180" dirty="0" smtClean="0">
                <a:solidFill>
                  <a:srgbClr val="712982"/>
                </a:solidFill>
                <a:latin typeface="Arial"/>
                <a:cs typeface="Arial"/>
              </a:rPr>
              <a:t>VIOL</a:t>
            </a:r>
            <a:r>
              <a:rPr sz="2550" b="1" spc="-240" dirty="0" smtClean="0">
                <a:solidFill>
                  <a:srgbClr val="712982"/>
                </a:solidFill>
                <a:latin typeface="Arial"/>
                <a:cs typeface="Arial"/>
              </a:rPr>
              <a:t>E</a:t>
            </a:r>
            <a:r>
              <a:rPr sz="2550" b="1" spc="-490" dirty="0" smtClean="0">
                <a:solidFill>
                  <a:srgbClr val="712982"/>
                </a:solidFill>
                <a:latin typeface="Arial"/>
                <a:cs typeface="Arial"/>
              </a:rPr>
              <a:t> </a:t>
            </a:r>
            <a:r>
              <a:rPr sz="2550" b="1" spc="90" dirty="0">
                <a:solidFill>
                  <a:srgbClr val="712982"/>
                </a:solidFill>
                <a:latin typeface="Arial"/>
                <a:cs typeface="Arial"/>
              </a:rPr>
              <a:t>NC</a:t>
            </a:r>
            <a:r>
              <a:rPr sz="2550" b="1" spc="-490" dirty="0">
                <a:solidFill>
                  <a:srgbClr val="712982"/>
                </a:solidFill>
                <a:latin typeface="Arial"/>
                <a:cs typeface="Arial"/>
              </a:rPr>
              <a:t> </a:t>
            </a:r>
            <a:r>
              <a:rPr sz="2550" b="1" spc="-240" dirty="0">
                <a:solidFill>
                  <a:srgbClr val="712982"/>
                </a:solidFill>
                <a:latin typeface="Arial"/>
                <a:cs typeface="Arial"/>
              </a:rPr>
              <a:t>E</a:t>
            </a:r>
            <a:r>
              <a:rPr sz="2550" b="1" spc="-155" dirty="0">
                <a:solidFill>
                  <a:srgbClr val="712982"/>
                </a:solidFill>
                <a:latin typeface="Arial"/>
                <a:cs typeface="Arial"/>
              </a:rPr>
              <a:t> </a:t>
            </a:r>
            <a:r>
              <a:rPr sz="2550" b="1" spc="-170" dirty="0">
                <a:solidFill>
                  <a:srgbClr val="712982"/>
                </a:solidFill>
                <a:latin typeface="Arial"/>
                <a:cs typeface="Arial"/>
              </a:rPr>
              <a:t>C</a:t>
            </a:r>
            <a:r>
              <a:rPr sz="2550" b="1" spc="-490" dirty="0">
                <a:solidFill>
                  <a:srgbClr val="712982"/>
                </a:solidFill>
                <a:latin typeface="Arial"/>
                <a:cs typeface="Arial"/>
              </a:rPr>
              <a:t> </a:t>
            </a:r>
            <a:r>
              <a:rPr sz="2550" b="1" spc="-240" dirty="0">
                <a:solidFill>
                  <a:srgbClr val="712982"/>
                </a:solidFill>
                <a:latin typeface="Arial"/>
                <a:cs typeface="Arial"/>
              </a:rPr>
              <a:t>E</a:t>
            </a:r>
            <a:r>
              <a:rPr sz="2550" b="1" spc="-490" dirty="0">
                <a:solidFill>
                  <a:srgbClr val="712982"/>
                </a:solidFill>
                <a:latin typeface="Arial"/>
                <a:cs typeface="Arial"/>
              </a:rPr>
              <a:t> </a:t>
            </a:r>
            <a:r>
              <a:rPr sz="2550" b="1" spc="175" dirty="0">
                <a:solidFill>
                  <a:srgbClr val="712982"/>
                </a:solidFill>
                <a:latin typeface="Arial"/>
                <a:cs typeface="Arial"/>
              </a:rPr>
              <a:t>NT</a:t>
            </a:r>
            <a:r>
              <a:rPr sz="2550" b="1" spc="-490" dirty="0">
                <a:solidFill>
                  <a:srgbClr val="712982"/>
                </a:solidFill>
                <a:latin typeface="Arial"/>
                <a:cs typeface="Arial"/>
              </a:rPr>
              <a:t> </a:t>
            </a:r>
            <a:r>
              <a:rPr sz="2550" b="1" spc="-240" dirty="0">
                <a:solidFill>
                  <a:srgbClr val="712982"/>
                </a:solidFill>
                <a:latin typeface="Arial"/>
                <a:cs typeface="Arial"/>
              </a:rPr>
              <a:t>E</a:t>
            </a:r>
            <a:r>
              <a:rPr sz="2550" b="1" spc="-490" dirty="0">
                <a:solidFill>
                  <a:srgbClr val="712982"/>
                </a:solidFill>
                <a:latin typeface="Arial"/>
                <a:cs typeface="Arial"/>
              </a:rPr>
              <a:t> </a:t>
            </a:r>
            <a:r>
              <a:rPr sz="2550" b="1" spc="-165" dirty="0">
                <a:solidFill>
                  <a:srgbClr val="712982"/>
                </a:solidFill>
                <a:latin typeface="Arial"/>
                <a:cs typeface="Arial"/>
              </a:rPr>
              <a:t>R</a:t>
            </a:r>
            <a:endParaRPr sz="2550" dirty="0">
              <a:latin typeface="Arial"/>
              <a:cs typeface="Arial"/>
            </a:endParaRPr>
          </a:p>
        </p:txBody>
      </p:sp>
      <p:sp>
        <p:nvSpPr>
          <p:cNvPr id="7" name="object 7"/>
          <p:cNvSpPr txBox="1"/>
          <p:nvPr/>
        </p:nvSpPr>
        <p:spPr>
          <a:xfrm>
            <a:off x="3229818" y="4760372"/>
            <a:ext cx="3016250" cy="264795"/>
          </a:xfrm>
          <a:prstGeom prst="rect">
            <a:avLst/>
          </a:prstGeom>
        </p:spPr>
        <p:txBody>
          <a:bodyPr vert="horz" wrap="square" lIns="0" tIns="14604" rIns="0" bIns="0" rtlCol="0">
            <a:spAutoFit/>
          </a:bodyPr>
          <a:lstStyle/>
          <a:p>
            <a:pPr marL="12700">
              <a:lnSpc>
                <a:spcPct val="100000"/>
              </a:lnSpc>
              <a:spcBef>
                <a:spcPts val="114"/>
              </a:spcBef>
              <a:tabLst>
                <a:tab pos="760730" algn="l"/>
                <a:tab pos="1978025" algn="l"/>
              </a:tabLst>
            </a:pPr>
            <a:r>
              <a:rPr sz="1550" b="1" spc="-80" dirty="0">
                <a:solidFill>
                  <a:srgbClr val="404040"/>
                </a:solidFill>
                <a:latin typeface="Tahoma"/>
                <a:cs typeface="Tahoma"/>
              </a:rPr>
              <a:t>2 0</a:t>
            </a:r>
            <a:r>
              <a:rPr sz="1550" b="1" spc="-50" dirty="0">
                <a:solidFill>
                  <a:srgbClr val="404040"/>
                </a:solidFill>
                <a:latin typeface="Tahoma"/>
                <a:cs typeface="Tahoma"/>
              </a:rPr>
              <a:t> </a:t>
            </a:r>
            <a:r>
              <a:rPr sz="1550" b="1" spc="-80" dirty="0">
                <a:solidFill>
                  <a:srgbClr val="404040"/>
                </a:solidFill>
                <a:latin typeface="Tahoma"/>
                <a:cs typeface="Tahoma"/>
              </a:rPr>
              <a:t>1</a:t>
            </a:r>
            <a:r>
              <a:rPr sz="1550" b="1" spc="-65" dirty="0">
                <a:solidFill>
                  <a:srgbClr val="404040"/>
                </a:solidFill>
                <a:latin typeface="Tahoma"/>
                <a:cs typeface="Tahoma"/>
              </a:rPr>
              <a:t> </a:t>
            </a:r>
            <a:r>
              <a:rPr sz="1550" b="1" spc="-80" dirty="0">
                <a:solidFill>
                  <a:srgbClr val="404040"/>
                </a:solidFill>
                <a:latin typeface="Tahoma"/>
                <a:cs typeface="Tahoma"/>
              </a:rPr>
              <a:t>7	</a:t>
            </a:r>
            <a:r>
              <a:rPr sz="1550" b="1" spc="50" dirty="0">
                <a:solidFill>
                  <a:srgbClr val="404040"/>
                </a:solidFill>
                <a:latin typeface="Tahoma"/>
                <a:cs typeface="Tahoma"/>
              </a:rPr>
              <a:t>A </a:t>
            </a:r>
            <a:r>
              <a:rPr sz="1550" b="1" spc="-10" dirty="0">
                <a:solidFill>
                  <a:srgbClr val="404040"/>
                </a:solidFill>
                <a:latin typeface="Tahoma"/>
                <a:cs typeface="Tahoma"/>
              </a:rPr>
              <a:t>N N </a:t>
            </a:r>
            <a:r>
              <a:rPr sz="1550" b="1" spc="-5" dirty="0">
                <a:solidFill>
                  <a:srgbClr val="404040"/>
                </a:solidFill>
                <a:latin typeface="Tahoma"/>
                <a:cs typeface="Tahoma"/>
              </a:rPr>
              <a:t>U</a:t>
            </a:r>
            <a:r>
              <a:rPr sz="1550" b="1" spc="-290" dirty="0">
                <a:solidFill>
                  <a:srgbClr val="404040"/>
                </a:solidFill>
                <a:latin typeface="Tahoma"/>
                <a:cs typeface="Tahoma"/>
              </a:rPr>
              <a:t> </a:t>
            </a:r>
            <a:r>
              <a:rPr sz="1550" b="1" spc="50" dirty="0">
                <a:solidFill>
                  <a:srgbClr val="404040"/>
                </a:solidFill>
                <a:latin typeface="Tahoma"/>
                <a:cs typeface="Tahoma"/>
              </a:rPr>
              <a:t>A</a:t>
            </a:r>
            <a:r>
              <a:rPr sz="1550" b="1" spc="-65" dirty="0">
                <a:solidFill>
                  <a:srgbClr val="404040"/>
                </a:solidFill>
                <a:latin typeface="Tahoma"/>
                <a:cs typeface="Tahoma"/>
              </a:rPr>
              <a:t> </a:t>
            </a:r>
            <a:r>
              <a:rPr sz="1550" b="1" spc="-80" dirty="0">
                <a:solidFill>
                  <a:srgbClr val="404040"/>
                </a:solidFill>
                <a:latin typeface="Tahoma"/>
                <a:cs typeface="Tahoma"/>
              </a:rPr>
              <a:t>L	</a:t>
            </a:r>
            <a:r>
              <a:rPr sz="1550" b="1" spc="-100" dirty="0">
                <a:solidFill>
                  <a:srgbClr val="404040"/>
                </a:solidFill>
                <a:latin typeface="Tahoma"/>
                <a:cs typeface="Tahoma"/>
              </a:rPr>
              <a:t>R </a:t>
            </a:r>
            <a:r>
              <a:rPr sz="1550" b="1" spc="-60" dirty="0">
                <a:solidFill>
                  <a:srgbClr val="404040"/>
                </a:solidFill>
                <a:latin typeface="Tahoma"/>
                <a:cs typeface="Tahoma"/>
              </a:rPr>
              <a:t>E </a:t>
            </a:r>
            <a:r>
              <a:rPr sz="1550" b="1" spc="-40" dirty="0">
                <a:solidFill>
                  <a:srgbClr val="404040"/>
                </a:solidFill>
                <a:latin typeface="Tahoma"/>
                <a:cs typeface="Tahoma"/>
              </a:rPr>
              <a:t>P </a:t>
            </a:r>
            <a:r>
              <a:rPr sz="1550" b="1" spc="50" dirty="0">
                <a:solidFill>
                  <a:srgbClr val="404040"/>
                </a:solidFill>
                <a:latin typeface="Tahoma"/>
                <a:cs typeface="Tahoma"/>
              </a:rPr>
              <a:t>O </a:t>
            </a:r>
            <a:r>
              <a:rPr sz="1550" b="1" spc="-100" dirty="0">
                <a:solidFill>
                  <a:srgbClr val="404040"/>
                </a:solidFill>
                <a:latin typeface="Tahoma"/>
                <a:cs typeface="Tahoma"/>
              </a:rPr>
              <a:t>R</a:t>
            </a:r>
            <a:r>
              <a:rPr sz="1550" b="1" spc="-265" dirty="0">
                <a:solidFill>
                  <a:srgbClr val="404040"/>
                </a:solidFill>
                <a:latin typeface="Tahoma"/>
                <a:cs typeface="Tahoma"/>
              </a:rPr>
              <a:t> </a:t>
            </a:r>
            <a:r>
              <a:rPr sz="1550" b="1" spc="-20" dirty="0">
                <a:solidFill>
                  <a:srgbClr val="404040"/>
                </a:solidFill>
                <a:latin typeface="Tahoma"/>
                <a:cs typeface="Tahoma"/>
              </a:rPr>
              <a:t>T</a:t>
            </a:r>
            <a:endParaRPr sz="1550">
              <a:latin typeface="Tahoma"/>
              <a:cs typeface="Tahoma"/>
            </a:endParaRPr>
          </a:p>
        </p:txBody>
      </p:sp>
      <p:sp>
        <p:nvSpPr>
          <p:cNvPr id="8" name="object 8"/>
          <p:cNvSpPr/>
          <p:nvPr/>
        </p:nvSpPr>
        <p:spPr>
          <a:xfrm>
            <a:off x="3810000" y="1428750"/>
            <a:ext cx="2209799" cy="137159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4333875" cy="381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9753600" cy="690562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946" y="6877050"/>
            <a:ext cx="9752965" cy="438150"/>
          </a:xfrm>
          <a:custGeom>
            <a:avLst/>
            <a:gdLst/>
            <a:ahLst/>
            <a:cxnLst/>
            <a:rect l="l" t="t" r="r" b="b"/>
            <a:pathLst>
              <a:path w="9752965" h="438150">
                <a:moveTo>
                  <a:pt x="0" y="0"/>
                </a:moveTo>
                <a:lnTo>
                  <a:pt x="9752654" y="0"/>
                </a:lnTo>
                <a:lnTo>
                  <a:pt x="9752654" y="438149"/>
                </a:lnTo>
                <a:lnTo>
                  <a:pt x="0" y="438149"/>
                </a:lnTo>
                <a:lnTo>
                  <a:pt x="0" y="0"/>
                </a:lnTo>
                <a:close/>
              </a:path>
            </a:pathLst>
          </a:custGeom>
          <a:solidFill>
            <a:srgbClr val="712982"/>
          </a:solidFill>
        </p:spPr>
        <p:txBody>
          <a:bodyPr wrap="square" lIns="0" tIns="0" rIns="0" bIns="0" rtlCol="0"/>
          <a:lstStyle/>
          <a:p>
            <a:endParaRPr/>
          </a:p>
        </p:txBody>
      </p:sp>
      <p:sp>
        <p:nvSpPr>
          <p:cNvPr id="5" name="object 5"/>
          <p:cNvSpPr txBox="1">
            <a:spLocks noGrp="1"/>
          </p:cNvSpPr>
          <p:nvPr>
            <p:ph type="title"/>
          </p:nvPr>
        </p:nvSpPr>
        <p:spPr>
          <a:prstGeom prst="rect">
            <a:avLst/>
          </a:prstGeom>
        </p:spPr>
        <p:txBody>
          <a:bodyPr vert="horz" wrap="square" lIns="0" tIns="14604" rIns="0" bIns="0" rtlCol="0">
            <a:spAutoFit/>
          </a:bodyPr>
          <a:lstStyle/>
          <a:p>
            <a:pPr marL="12700">
              <a:lnSpc>
                <a:spcPct val="100000"/>
              </a:lnSpc>
              <a:spcBef>
                <a:spcPts val="114"/>
              </a:spcBef>
            </a:pPr>
            <a:r>
              <a:rPr spc="75" dirty="0"/>
              <a:t>Sponsors</a:t>
            </a:r>
          </a:p>
        </p:txBody>
      </p:sp>
      <p:sp>
        <p:nvSpPr>
          <p:cNvPr id="10" name="object 10"/>
          <p:cNvSpPr txBox="1"/>
          <p:nvPr/>
        </p:nvSpPr>
        <p:spPr>
          <a:xfrm>
            <a:off x="530225" y="6989216"/>
            <a:ext cx="1888489" cy="209550"/>
          </a:xfrm>
          <a:prstGeom prst="rect">
            <a:avLst/>
          </a:prstGeom>
        </p:spPr>
        <p:txBody>
          <a:bodyPr vert="horz" wrap="square" lIns="0" tIns="11430" rIns="0" bIns="0" rtlCol="0">
            <a:spAutoFit/>
          </a:bodyPr>
          <a:lstStyle/>
          <a:p>
            <a:pPr marL="12700">
              <a:lnSpc>
                <a:spcPct val="100000"/>
              </a:lnSpc>
              <a:spcBef>
                <a:spcPts val="90"/>
              </a:spcBef>
            </a:pPr>
            <a:r>
              <a:rPr sz="1200" spc="40" dirty="0">
                <a:solidFill>
                  <a:srgbClr val="FFFFFF"/>
                </a:solidFill>
                <a:latin typeface="Arial"/>
                <a:cs typeface="Arial"/>
              </a:rPr>
              <a:t>H </a:t>
            </a:r>
            <a:r>
              <a:rPr sz="1200" spc="-100" dirty="0">
                <a:solidFill>
                  <a:srgbClr val="FFFFFF"/>
                </a:solidFill>
                <a:latin typeface="Arial"/>
                <a:cs typeface="Arial"/>
              </a:rPr>
              <a:t>E </a:t>
            </a:r>
            <a:r>
              <a:rPr sz="1200" spc="-50" dirty="0">
                <a:solidFill>
                  <a:srgbClr val="FFFFFF"/>
                </a:solidFill>
                <a:latin typeface="Arial"/>
                <a:cs typeface="Arial"/>
              </a:rPr>
              <a:t>L </a:t>
            </a:r>
            <a:r>
              <a:rPr sz="1200" spc="-65" dirty="0">
                <a:solidFill>
                  <a:srgbClr val="FFFFFF"/>
                </a:solidFill>
                <a:latin typeface="Arial"/>
                <a:cs typeface="Arial"/>
              </a:rPr>
              <a:t>P </a:t>
            </a:r>
            <a:r>
              <a:rPr sz="1200" spc="-80" dirty="0">
                <a:solidFill>
                  <a:srgbClr val="FFFFFF"/>
                </a:solidFill>
                <a:latin typeface="Arial"/>
                <a:cs typeface="Arial"/>
              </a:rPr>
              <a:t>, </a:t>
            </a:r>
            <a:r>
              <a:rPr sz="1200" spc="40" dirty="0">
                <a:solidFill>
                  <a:srgbClr val="FFFFFF"/>
                </a:solidFill>
                <a:latin typeface="Arial"/>
                <a:cs typeface="Arial"/>
              </a:rPr>
              <a:t>H </a:t>
            </a:r>
            <a:r>
              <a:rPr sz="1200" spc="25" dirty="0">
                <a:solidFill>
                  <a:srgbClr val="FFFFFF"/>
                </a:solidFill>
                <a:latin typeface="Arial"/>
                <a:cs typeface="Arial"/>
              </a:rPr>
              <a:t>O </a:t>
            </a:r>
            <a:r>
              <a:rPr sz="1200" spc="-65" dirty="0">
                <a:solidFill>
                  <a:srgbClr val="FFFFFF"/>
                </a:solidFill>
                <a:latin typeface="Arial"/>
                <a:cs typeface="Arial"/>
              </a:rPr>
              <a:t>P </a:t>
            </a:r>
            <a:r>
              <a:rPr sz="1200" spc="-100" dirty="0">
                <a:solidFill>
                  <a:srgbClr val="FFFFFF"/>
                </a:solidFill>
                <a:latin typeface="Arial"/>
                <a:cs typeface="Arial"/>
              </a:rPr>
              <a:t>E </a:t>
            </a:r>
            <a:r>
              <a:rPr sz="1200" spc="-80" dirty="0">
                <a:solidFill>
                  <a:srgbClr val="FFFFFF"/>
                </a:solidFill>
                <a:latin typeface="Arial"/>
                <a:cs typeface="Arial"/>
              </a:rPr>
              <a:t>, </a:t>
            </a:r>
            <a:r>
              <a:rPr sz="1200" spc="40" dirty="0">
                <a:solidFill>
                  <a:srgbClr val="FFFFFF"/>
                </a:solidFill>
                <a:latin typeface="Arial"/>
                <a:cs typeface="Arial"/>
              </a:rPr>
              <a:t>H </a:t>
            </a:r>
            <a:r>
              <a:rPr sz="1200" spc="-100" dirty="0">
                <a:solidFill>
                  <a:srgbClr val="FFFFFF"/>
                </a:solidFill>
                <a:latin typeface="Arial"/>
                <a:cs typeface="Arial"/>
              </a:rPr>
              <a:t>E </a:t>
            </a:r>
            <a:r>
              <a:rPr sz="1200" spc="15" dirty="0">
                <a:solidFill>
                  <a:srgbClr val="FFFFFF"/>
                </a:solidFill>
                <a:latin typeface="Arial"/>
                <a:cs typeface="Arial"/>
              </a:rPr>
              <a:t>A</a:t>
            </a:r>
            <a:r>
              <a:rPr sz="1200" spc="-150" dirty="0">
                <a:solidFill>
                  <a:srgbClr val="FFFFFF"/>
                </a:solidFill>
                <a:latin typeface="Arial"/>
                <a:cs typeface="Arial"/>
              </a:rPr>
              <a:t> </a:t>
            </a:r>
            <a:r>
              <a:rPr sz="1200" spc="-50" dirty="0">
                <a:solidFill>
                  <a:srgbClr val="FFFFFF"/>
                </a:solidFill>
                <a:latin typeface="Arial"/>
                <a:cs typeface="Arial"/>
              </a:rPr>
              <a:t>L</a:t>
            </a:r>
            <a:endParaRPr sz="1200">
              <a:latin typeface="Arial"/>
              <a:cs typeface="Arial"/>
            </a:endParaRPr>
          </a:p>
        </p:txBody>
      </p:sp>
      <p:sp>
        <p:nvSpPr>
          <p:cNvPr id="6" name="object 6"/>
          <p:cNvSpPr txBox="1"/>
          <p:nvPr/>
        </p:nvSpPr>
        <p:spPr>
          <a:xfrm>
            <a:off x="596900" y="837120"/>
            <a:ext cx="2077085" cy="5892800"/>
          </a:xfrm>
          <a:prstGeom prst="rect">
            <a:avLst/>
          </a:prstGeom>
        </p:spPr>
        <p:txBody>
          <a:bodyPr vert="horz" wrap="square" lIns="0" tIns="12065" rIns="0" bIns="0" rtlCol="0">
            <a:spAutoFit/>
          </a:bodyPr>
          <a:lstStyle/>
          <a:p>
            <a:pPr marL="12700" marR="269240">
              <a:lnSpc>
                <a:spcPct val="114599"/>
              </a:lnSpc>
              <a:spcBef>
                <a:spcPts val="95"/>
              </a:spcBef>
            </a:pPr>
            <a:r>
              <a:rPr sz="1200" spc="-20" dirty="0">
                <a:solidFill>
                  <a:srgbClr val="212121"/>
                </a:solidFill>
                <a:latin typeface="Arial"/>
                <a:cs typeface="Arial"/>
              </a:rPr>
              <a:t>1Source </a:t>
            </a:r>
            <a:r>
              <a:rPr sz="1200" spc="5" dirty="0">
                <a:solidFill>
                  <a:srgbClr val="212121"/>
                </a:solidFill>
                <a:latin typeface="Arial"/>
                <a:cs typeface="Arial"/>
              </a:rPr>
              <a:t>International,</a:t>
            </a:r>
            <a:r>
              <a:rPr sz="1200" spc="-235" dirty="0">
                <a:solidFill>
                  <a:srgbClr val="212121"/>
                </a:solidFill>
                <a:latin typeface="Arial"/>
                <a:cs typeface="Arial"/>
              </a:rPr>
              <a:t> </a:t>
            </a:r>
            <a:r>
              <a:rPr sz="1200" spc="-50" dirty="0">
                <a:solidFill>
                  <a:srgbClr val="212121"/>
                </a:solidFill>
                <a:latin typeface="Arial"/>
                <a:cs typeface="Arial"/>
              </a:rPr>
              <a:t>LLC  </a:t>
            </a:r>
            <a:r>
              <a:rPr sz="1200" spc="-5" dirty="0">
                <a:solidFill>
                  <a:srgbClr val="212121"/>
                </a:solidFill>
                <a:latin typeface="Arial"/>
                <a:cs typeface="Arial"/>
              </a:rPr>
              <a:t>Sherry</a:t>
            </a:r>
            <a:r>
              <a:rPr sz="1200" spc="-110" dirty="0">
                <a:solidFill>
                  <a:srgbClr val="212121"/>
                </a:solidFill>
                <a:latin typeface="Arial"/>
                <a:cs typeface="Arial"/>
              </a:rPr>
              <a:t> </a:t>
            </a:r>
            <a:r>
              <a:rPr sz="1200" spc="0" dirty="0">
                <a:solidFill>
                  <a:srgbClr val="212121"/>
                </a:solidFill>
                <a:latin typeface="Arial"/>
                <a:cs typeface="Arial"/>
              </a:rPr>
              <a:t>Able</a:t>
            </a:r>
            <a:endParaRPr sz="1200">
              <a:latin typeface="Arial"/>
              <a:cs typeface="Arial"/>
            </a:endParaRPr>
          </a:p>
          <a:p>
            <a:pPr marL="12700" marR="842644">
              <a:lnSpc>
                <a:spcPct val="114599"/>
              </a:lnSpc>
            </a:pPr>
            <a:r>
              <a:rPr sz="1200" spc="10" dirty="0">
                <a:solidFill>
                  <a:srgbClr val="212121"/>
                </a:solidFill>
                <a:latin typeface="Arial"/>
                <a:cs typeface="Arial"/>
              </a:rPr>
              <a:t>Trevor</a:t>
            </a:r>
            <a:r>
              <a:rPr sz="1200" spc="-155" dirty="0">
                <a:solidFill>
                  <a:srgbClr val="212121"/>
                </a:solidFill>
                <a:latin typeface="Arial"/>
                <a:cs typeface="Arial"/>
              </a:rPr>
              <a:t> </a:t>
            </a:r>
            <a:r>
              <a:rPr sz="1200" spc="10" dirty="0">
                <a:solidFill>
                  <a:srgbClr val="212121"/>
                </a:solidFill>
                <a:latin typeface="Arial"/>
                <a:cs typeface="Arial"/>
              </a:rPr>
              <a:t>Armstrong  </a:t>
            </a:r>
            <a:r>
              <a:rPr sz="1200" spc="-20" dirty="0">
                <a:solidFill>
                  <a:srgbClr val="212121"/>
                </a:solidFill>
                <a:latin typeface="Arial"/>
                <a:cs typeface="Arial"/>
              </a:rPr>
              <a:t>Lewis</a:t>
            </a:r>
            <a:r>
              <a:rPr sz="1200" spc="-165" dirty="0">
                <a:solidFill>
                  <a:srgbClr val="212121"/>
                </a:solidFill>
                <a:latin typeface="Arial"/>
                <a:cs typeface="Arial"/>
              </a:rPr>
              <a:t> </a:t>
            </a:r>
            <a:r>
              <a:rPr sz="1200" spc="-5" dirty="0">
                <a:solidFill>
                  <a:srgbClr val="212121"/>
                </a:solidFill>
                <a:latin typeface="Arial"/>
                <a:cs typeface="Arial"/>
              </a:rPr>
              <a:t>Ayers</a:t>
            </a:r>
            <a:endParaRPr sz="1200">
              <a:latin typeface="Arial"/>
              <a:cs typeface="Arial"/>
            </a:endParaRPr>
          </a:p>
          <a:p>
            <a:pPr marL="12700" marR="793750">
              <a:lnSpc>
                <a:spcPct val="114599"/>
              </a:lnSpc>
            </a:pPr>
            <a:r>
              <a:rPr sz="1200" spc="-10" dirty="0">
                <a:solidFill>
                  <a:srgbClr val="212121"/>
                </a:solidFill>
                <a:latin typeface="Arial"/>
                <a:cs typeface="Arial"/>
              </a:rPr>
              <a:t>Tracy </a:t>
            </a:r>
            <a:r>
              <a:rPr sz="1200" spc="10" dirty="0">
                <a:solidFill>
                  <a:srgbClr val="212121"/>
                </a:solidFill>
                <a:latin typeface="Arial"/>
                <a:cs typeface="Arial"/>
              </a:rPr>
              <a:t>Batten  </a:t>
            </a:r>
            <a:r>
              <a:rPr sz="1200" spc="-5" dirty="0">
                <a:solidFill>
                  <a:srgbClr val="212121"/>
                </a:solidFill>
                <a:latin typeface="Arial"/>
                <a:cs typeface="Arial"/>
              </a:rPr>
              <a:t>Dianne </a:t>
            </a:r>
            <a:r>
              <a:rPr sz="1200" spc="10" dirty="0">
                <a:solidFill>
                  <a:srgbClr val="212121"/>
                </a:solidFill>
                <a:latin typeface="Arial"/>
                <a:cs typeface="Arial"/>
              </a:rPr>
              <a:t>Berent  </a:t>
            </a:r>
            <a:r>
              <a:rPr sz="1200" spc="-10" dirty="0">
                <a:solidFill>
                  <a:srgbClr val="212121"/>
                </a:solidFill>
                <a:latin typeface="Arial"/>
                <a:cs typeface="Arial"/>
              </a:rPr>
              <a:t>Elizabeth</a:t>
            </a:r>
            <a:r>
              <a:rPr sz="1200" spc="-130" dirty="0">
                <a:solidFill>
                  <a:srgbClr val="212121"/>
                </a:solidFill>
                <a:latin typeface="Arial"/>
                <a:cs typeface="Arial"/>
              </a:rPr>
              <a:t> </a:t>
            </a:r>
            <a:r>
              <a:rPr sz="1200" spc="10" dirty="0">
                <a:solidFill>
                  <a:srgbClr val="212121"/>
                </a:solidFill>
                <a:latin typeface="Arial"/>
                <a:cs typeface="Arial"/>
              </a:rPr>
              <a:t>Bradford  </a:t>
            </a:r>
            <a:r>
              <a:rPr sz="1200" spc="0" dirty="0">
                <a:solidFill>
                  <a:srgbClr val="212121"/>
                </a:solidFill>
                <a:latin typeface="Arial"/>
                <a:cs typeface="Arial"/>
              </a:rPr>
              <a:t>Michael </a:t>
            </a:r>
            <a:r>
              <a:rPr sz="1200" spc="-5" dirty="0">
                <a:solidFill>
                  <a:srgbClr val="212121"/>
                </a:solidFill>
                <a:latin typeface="Arial"/>
                <a:cs typeface="Arial"/>
              </a:rPr>
              <a:t>Bryson  </a:t>
            </a:r>
            <a:r>
              <a:rPr sz="1200" spc="-20" dirty="0">
                <a:solidFill>
                  <a:srgbClr val="212121"/>
                </a:solidFill>
                <a:latin typeface="Arial"/>
                <a:cs typeface="Arial"/>
              </a:rPr>
              <a:t>Steven </a:t>
            </a:r>
            <a:r>
              <a:rPr sz="1200" spc="-5" dirty="0">
                <a:solidFill>
                  <a:srgbClr val="212121"/>
                </a:solidFill>
                <a:latin typeface="Arial"/>
                <a:cs typeface="Arial"/>
              </a:rPr>
              <a:t>Cook  </a:t>
            </a:r>
            <a:r>
              <a:rPr sz="1200" dirty="0">
                <a:solidFill>
                  <a:srgbClr val="212121"/>
                </a:solidFill>
                <a:latin typeface="Arial"/>
                <a:cs typeface="Arial"/>
              </a:rPr>
              <a:t>Darden </a:t>
            </a:r>
            <a:r>
              <a:rPr sz="1200" spc="0" dirty="0">
                <a:solidFill>
                  <a:srgbClr val="212121"/>
                </a:solidFill>
                <a:latin typeface="Arial"/>
                <a:cs typeface="Arial"/>
              </a:rPr>
              <a:t>Petroleum  </a:t>
            </a:r>
            <a:r>
              <a:rPr sz="1200" spc="25" dirty="0">
                <a:solidFill>
                  <a:srgbClr val="212121"/>
                </a:solidFill>
                <a:latin typeface="Arial"/>
                <a:cs typeface="Arial"/>
              </a:rPr>
              <a:t>Hector</a:t>
            </a:r>
            <a:r>
              <a:rPr sz="1200" spc="-110" dirty="0">
                <a:solidFill>
                  <a:srgbClr val="212121"/>
                </a:solidFill>
                <a:latin typeface="Arial"/>
                <a:cs typeface="Arial"/>
              </a:rPr>
              <a:t> </a:t>
            </a:r>
            <a:r>
              <a:rPr sz="1200" spc="-10" dirty="0">
                <a:solidFill>
                  <a:srgbClr val="212121"/>
                </a:solidFill>
                <a:latin typeface="Arial"/>
                <a:cs typeface="Arial"/>
              </a:rPr>
              <a:t>Diaz</a:t>
            </a:r>
            <a:endParaRPr sz="1200">
              <a:latin typeface="Arial"/>
              <a:cs typeface="Arial"/>
            </a:endParaRPr>
          </a:p>
          <a:p>
            <a:pPr marL="12700">
              <a:lnSpc>
                <a:spcPct val="100000"/>
              </a:lnSpc>
              <a:spcBef>
                <a:spcPts val="210"/>
              </a:spcBef>
            </a:pPr>
            <a:r>
              <a:rPr sz="1200" spc="-30" dirty="0">
                <a:solidFill>
                  <a:srgbClr val="212121"/>
                </a:solidFill>
                <a:latin typeface="Arial"/>
                <a:cs typeface="Arial"/>
              </a:rPr>
              <a:t>June</a:t>
            </a:r>
            <a:r>
              <a:rPr sz="1200" spc="-110" dirty="0">
                <a:solidFill>
                  <a:srgbClr val="212121"/>
                </a:solidFill>
                <a:latin typeface="Arial"/>
                <a:cs typeface="Arial"/>
              </a:rPr>
              <a:t> </a:t>
            </a:r>
            <a:r>
              <a:rPr sz="1200" spc="-20" dirty="0">
                <a:solidFill>
                  <a:srgbClr val="212121"/>
                </a:solidFill>
                <a:latin typeface="Arial"/>
                <a:cs typeface="Arial"/>
              </a:rPr>
              <a:t>and</a:t>
            </a:r>
            <a:r>
              <a:rPr sz="1200" spc="-110" dirty="0">
                <a:solidFill>
                  <a:srgbClr val="212121"/>
                </a:solidFill>
                <a:latin typeface="Arial"/>
                <a:cs typeface="Arial"/>
              </a:rPr>
              <a:t> </a:t>
            </a:r>
            <a:r>
              <a:rPr sz="1200" spc="0" dirty="0">
                <a:solidFill>
                  <a:srgbClr val="212121"/>
                </a:solidFill>
                <a:latin typeface="Arial"/>
                <a:cs typeface="Arial"/>
              </a:rPr>
              <a:t>David</a:t>
            </a:r>
            <a:r>
              <a:rPr sz="1200" spc="-110" dirty="0">
                <a:solidFill>
                  <a:srgbClr val="212121"/>
                </a:solidFill>
                <a:latin typeface="Arial"/>
                <a:cs typeface="Arial"/>
              </a:rPr>
              <a:t> </a:t>
            </a:r>
            <a:r>
              <a:rPr sz="1200" dirty="0">
                <a:solidFill>
                  <a:srgbClr val="212121"/>
                </a:solidFill>
                <a:latin typeface="Arial"/>
                <a:cs typeface="Arial"/>
              </a:rPr>
              <a:t>Farmer</a:t>
            </a:r>
            <a:endParaRPr sz="1200">
              <a:latin typeface="Arial"/>
              <a:cs typeface="Arial"/>
            </a:endParaRPr>
          </a:p>
          <a:p>
            <a:pPr marL="12700" marR="5080">
              <a:lnSpc>
                <a:spcPct val="114599"/>
              </a:lnSpc>
            </a:pPr>
            <a:r>
              <a:rPr sz="1200" spc="15" dirty="0">
                <a:solidFill>
                  <a:srgbClr val="212121"/>
                </a:solidFill>
                <a:latin typeface="Arial"/>
                <a:cs typeface="Arial"/>
              </a:rPr>
              <a:t>First</a:t>
            </a:r>
            <a:r>
              <a:rPr sz="1200" spc="-120" dirty="0">
                <a:solidFill>
                  <a:srgbClr val="212121"/>
                </a:solidFill>
                <a:latin typeface="Arial"/>
                <a:cs typeface="Arial"/>
              </a:rPr>
              <a:t> </a:t>
            </a:r>
            <a:r>
              <a:rPr sz="1200" spc="15" dirty="0">
                <a:solidFill>
                  <a:srgbClr val="212121"/>
                </a:solidFill>
                <a:latin typeface="Arial"/>
                <a:cs typeface="Arial"/>
              </a:rPr>
              <a:t>United</a:t>
            </a:r>
            <a:r>
              <a:rPr sz="1200" spc="-120" dirty="0">
                <a:solidFill>
                  <a:srgbClr val="212121"/>
                </a:solidFill>
                <a:latin typeface="Arial"/>
                <a:cs typeface="Arial"/>
              </a:rPr>
              <a:t> </a:t>
            </a:r>
            <a:r>
              <a:rPr sz="1200" spc="25" dirty="0">
                <a:solidFill>
                  <a:srgbClr val="212121"/>
                </a:solidFill>
                <a:latin typeface="Arial"/>
                <a:cs typeface="Arial"/>
              </a:rPr>
              <a:t>Methodist</a:t>
            </a:r>
            <a:r>
              <a:rPr sz="1200" spc="-120" dirty="0">
                <a:solidFill>
                  <a:srgbClr val="212121"/>
                </a:solidFill>
                <a:latin typeface="Arial"/>
                <a:cs typeface="Arial"/>
              </a:rPr>
              <a:t> </a:t>
            </a:r>
            <a:r>
              <a:rPr sz="1200" spc="-5" dirty="0">
                <a:solidFill>
                  <a:srgbClr val="212121"/>
                </a:solidFill>
                <a:latin typeface="Arial"/>
                <a:cs typeface="Arial"/>
              </a:rPr>
              <a:t>Church  </a:t>
            </a:r>
            <a:r>
              <a:rPr sz="1200" spc="5" dirty="0">
                <a:solidFill>
                  <a:srgbClr val="212121"/>
                </a:solidFill>
                <a:latin typeface="Arial"/>
                <a:cs typeface="Arial"/>
              </a:rPr>
              <a:t>Michelle</a:t>
            </a:r>
            <a:r>
              <a:rPr sz="1200" spc="-110" dirty="0">
                <a:solidFill>
                  <a:srgbClr val="212121"/>
                </a:solidFill>
                <a:latin typeface="Arial"/>
                <a:cs typeface="Arial"/>
              </a:rPr>
              <a:t> </a:t>
            </a:r>
            <a:r>
              <a:rPr sz="1200" dirty="0">
                <a:solidFill>
                  <a:srgbClr val="212121"/>
                </a:solidFill>
                <a:latin typeface="Arial"/>
                <a:cs typeface="Arial"/>
              </a:rPr>
              <a:t>Gettens</a:t>
            </a:r>
            <a:endParaRPr sz="1200">
              <a:latin typeface="Arial"/>
              <a:cs typeface="Arial"/>
            </a:endParaRPr>
          </a:p>
          <a:p>
            <a:pPr marL="12700" marR="163830">
              <a:lnSpc>
                <a:spcPct val="114599"/>
              </a:lnSpc>
            </a:pPr>
            <a:r>
              <a:rPr sz="1200" spc="-20" dirty="0">
                <a:solidFill>
                  <a:srgbClr val="212121"/>
                </a:solidFill>
                <a:latin typeface="Arial"/>
                <a:cs typeface="Arial"/>
              </a:rPr>
              <a:t>Aisha </a:t>
            </a:r>
            <a:r>
              <a:rPr sz="1200" spc="-45" dirty="0">
                <a:solidFill>
                  <a:srgbClr val="212121"/>
                </a:solidFill>
                <a:latin typeface="Arial"/>
                <a:cs typeface="Arial"/>
              </a:rPr>
              <a:t>Renee</a:t>
            </a:r>
            <a:r>
              <a:rPr sz="1200" spc="-235" dirty="0">
                <a:solidFill>
                  <a:srgbClr val="212121"/>
                </a:solidFill>
                <a:latin typeface="Arial"/>
                <a:cs typeface="Arial"/>
              </a:rPr>
              <a:t> </a:t>
            </a:r>
            <a:r>
              <a:rPr sz="1200" spc="5" dirty="0">
                <a:solidFill>
                  <a:srgbClr val="212121"/>
                </a:solidFill>
                <a:latin typeface="Arial"/>
                <a:cs typeface="Arial"/>
              </a:rPr>
              <a:t>Ghafoor-Harris  </a:t>
            </a:r>
            <a:r>
              <a:rPr sz="1200" spc="-5" dirty="0">
                <a:solidFill>
                  <a:srgbClr val="212121"/>
                </a:solidFill>
                <a:latin typeface="Arial"/>
                <a:cs typeface="Arial"/>
              </a:rPr>
              <a:t>Wesley</a:t>
            </a:r>
            <a:r>
              <a:rPr sz="1200" spc="-110" dirty="0">
                <a:solidFill>
                  <a:srgbClr val="212121"/>
                </a:solidFill>
                <a:latin typeface="Arial"/>
                <a:cs typeface="Arial"/>
              </a:rPr>
              <a:t> </a:t>
            </a:r>
            <a:r>
              <a:rPr sz="1200" spc="-15" dirty="0">
                <a:solidFill>
                  <a:srgbClr val="212121"/>
                </a:solidFill>
                <a:latin typeface="Arial"/>
                <a:cs typeface="Arial"/>
              </a:rPr>
              <a:t>Gibson</a:t>
            </a:r>
            <a:endParaRPr sz="1200">
              <a:latin typeface="Arial"/>
              <a:cs typeface="Arial"/>
            </a:endParaRPr>
          </a:p>
          <a:p>
            <a:pPr marL="12700" marR="1006475">
              <a:lnSpc>
                <a:spcPct val="114599"/>
              </a:lnSpc>
            </a:pPr>
            <a:r>
              <a:rPr sz="1200" spc="-5" dirty="0">
                <a:solidFill>
                  <a:srgbClr val="212121"/>
                </a:solidFill>
                <a:latin typeface="Arial"/>
                <a:cs typeface="Arial"/>
              </a:rPr>
              <a:t>Graceful</a:t>
            </a:r>
            <a:r>
              <a:rPr sz="1200" spc="-140" dirty="0">
                <a:solidFill>
                  <a:srgbClr val="212121"/>
                </a:solidFill>
                <a:latin typeface="Arial"/>
                <a:cs typeface="Arial"/>
              </a:rPr>
              <a:t> </a:t>
            </a:r>
            <a:r>
              <a:rPr sz="1200" spc="-30" dirty="0">
                <a:solidFill>
                  <a:srgbClr val="212121"/>
                </a:solidFill>
                <a:latin typeface="Arial"/>
                <a:cs typeface="Arial"/>
              </a:rPr>
              <a:t>Tables  </a:t>
            </a:r>
            <a:r>
              <a:rPr sz="1200" spc="-5" dirty="0">
                <a:solidFill>
                  <a:srgbClr val="212121"/>
                </a:solidFill>
                <a:latin typeface="Arial"/>
                <a:cs typeface="Arial"/>
              </a:rPr>
              <a:t>Val </a:t>
            </a:r>
            <a:r>
              <a:rPr sz="1200" spc="25" dirty="0">
                <a:solidFill>
                  <a:srgbClr val="212121"/>
                </a:solidFill>
                <a:latin typeface="Arial"/>
                <a:cs typeface="Arial"/>
              </a:rPr>
              <a:t>Harlow  </a:t>
            </a:r>
            <a:r>
              <a:rPr sz="1200" spc="0" dirty="0">
                <a:solidFill>
                  <a:srgbClr val="212121"/>
                </a:solidFill>
                <a:latin typeface="Arial"/>
                <a:cs typeface="Arial"/>
              </a:rPr>
              <a:t>Brian</a:t>
            </a:r>
            <a:r>
              <a:rPr sz="1200" spc="-190" dirty="0">
                <a:solidFill>
                  <a:srgbClr val="212121"/>
                </a:solidFill>
                <a:latin typeface="Arial"/>
                <a:cs typeface="Arial"/>
              </a:rPr>
              <a:t> </a:t>
            </a:r>
            <a:r>
              <a:rPr sz="1200" spc="5" dirty="0">
                <a:solidFill>
                  <a:srgbClr val="212121"/>
                </a:solidFill>
                <a:latin typeface="Arial"/>
                <a:cs typeface="Arial"/>
              </a:rPr>
              <a:t>Haurylak</a:t>
            </a:r>
            <a:endParaRPr sz="1200">
              <a:latin typeface="Arial"/>
              <a:cs typeface="Arial"/>
            </a:endParaRPr>
          </a:p>
          <a:p>
            <a:pPr marL="12700" marR="878205">
              <a:lnSpc>
                <a:spcPct val="114599"/>
              </a:lnSpc>
            </a:pPr>
            <a:r>
              <a:rPr sz="1200" spc="25" dirty="0">
                <a:solidFill>
                  <a:srgbClr val="212121"/>
                </a:solidFill>
                <a:latin typeface="Arial"/>
                <a:cs typeface="Arial"/>
              </a:rPr>
              <a:t>Brittania</a:t>
            </a:r>
            <a:r>
              <a:rPr sz="1200" spc="-150" dirty="0">
                <a:solidFill>
                  <a:srgbClr val="212121"/>
                </a:solidFill>
                <a:latin typeface="Arial"/>
                <a:cs typeface="Arial"/>
              </a:rPr>
              <a:t> </a:t>
            </a:r>
            <a:r>
              <a:rPr sz="1200" spc="10" dirty="0">
                <a:solidFill>
                  <a:srgbClr val="212121"/>
                </a:solidFill>
                <a:latin typeface="Arial"/>
                <a:cs typeface="Arial"/>
              </a:rPr>
              <a:t>Herbold  </a:t>
            </a:r>
            <a:r>
              <a:rPr sz="1200" spc="0" dirty="0">
                <a:solidFill>
                  <a:srgbClr val="212121"/>
                </a:solidFill>
                <a:latin typeface="Arial"/>
                <a:cs typeface="Arial"/>
              </a:rPr>
              <a:t>Cheryl</a:t>
            </a:r>
            <a:r>
              <a:rPr sz="1200" spc="-110" dirty="0">
                <a:solidFill>
                  <a:srgbClr val="212121"/>
                </a:solidFill>
                <a:latin typeface="Arial"/>
                <a:cs typeface="Arial"/>
              </a:rPr>
              <a:t> </a:t>
            </a:r>
            <a:r>
              <a:rPr sz="1200" spc="30" dirty="0">
                <a:solidFill>
                  <a:srgbClr val="212121"/>
                </a:solidFill>
                <a:latin typeface="Arial"/>
                <a:cs typeface="Arial"/>
              </a:rPr>
              <a:t>Hill</a:t>
            </a:r>
            <a:endParaRPr sz="1200">
              <a:latin typeface="Arial"/>
              <a:cs typeface="Arial"/>
            </a:endParaRPr>
          </a:p>
          <a:p>
            <a:pPr marL="12700" marR="445770">
              <a:lnSpc>
                <a:spcPct val="114599"/>
              </a:lnSpc>
            </a:pPr>
            <a:r>
              <a:rPr sz="1200" spc="5" dirty="0">
                <a:solidFill>
                  <a:srgbClr val="212121"/>
                </a:solidFill>
                <a:latin typeface="Arial"/>
                <a:cs typeface="Arial"/>
              </a:rPr>
              <a:t>Dr.</a:t>
            </a:r>
            <a:r>
              <a:rPr sz="1200" spc="-120" dirty="0">
                <a:solidFill>
                  <a:srgbClr val="212121"/>
                </a:solidFill>
                <a:latin typeface="Arial"/>
                <a:cs typeface="Arial"/>
              </a:rPr>
              <a:t> </a:t>
            </a:r>
            <a:r>
              <a:rPr sz="1200" spc="-20" dirty="0">
                <a:solidFill>
                  <a:srgbClr val="212121"/>
                </a:solidFill>
                <a:latin typeface="Arial"/>
                <a:cs typeface="Arial"/>
              </a:rPr>
              <a:t>and</a:t>
            </a:r>
            <a:r>
              <a:rPr sz="1200" spc="-120" dirty="0">
                <a:solidFill>
                  <a:srgbClr val="212121"/>
                </a:solidFill>
                <a:latin typeface="Arial"/>
                <a:cs typeface="Arial"/>
              </a:rPr>
              <a:t> </a:t>
            </a:r>
            <a:r>
              <a:rPr sz="1200" spc="0" dirty="0">
                <a:solidFill>
                  <a:srgbClr val="212121"/>
                </a:solidFill>
                <a:latin typeface="Arial"/>
                <a:cs typeface="Arial"/>
              </a:rPr>
              <a:t>Mrs.</a:t>
            </a:r>
            <a:r>
              <a:rPr sz="1200" spc="-120" dirty="0">
                <a:solidFill>
                  <a:srgbClr val="212121"/>
                </a:solidFill>
                <a:latin typeface="Arial"/>
                <a:cs typeface="Arial"/>
              </a:rPr>
              <a:t> </a:t>
            </a:r>
            <a:r>
              <a:rPr sz="1200" spc="-40" dirty="0">
                <a:solidFill>
                  <a:srgbClr val="212121"/>
                </a:solidFill>
                <a:latin typeface="Arial"/>
                <a:cs typeface="Arial"/>
              </a:rPr>
              <a:t>Eugene</a:t>
            </a:r>
            <a:r>
              <a:rPr sz="1200" spc="-120" dirty="0">
                <a:solidFill>
                  <a:srgbClr val="212121"/>
                </a:solidFill>
                <a:latin typeface="Arial"/>
                <a:cs typeface="Arial"/>
              </a:rPr>
              <a:t> </a:t>
            </a:r>
            <a:r>
              <a:rPr sz="1200" spc="30" dirty="0">
                <a:solidFill>
                  <a:srgbClr val="212121"/>
                </a:solidFill>
                <a:latin typeface="Arial"/>
                <a:cs typeface="Arial"/>
              </a:rPr>
              <a:t>Hill  </a:t>
            </a:r>
            <a:r>
              <a:rPr sz="1200" spc="-30" dirty="0">
                <a:solidFill>
                  <a:srgbClr val="212121"/>
                </a:solidFill>
                <a:latin typeface="Arial"/>
                <a:cs typeface="Arial"/>
              </a:rPr>
              <a:t>Teresa </a:t>
            </a:r>
            <a:r>
              <a:rPr sz="1200" spc="10" dirty="0">
                <a:solidFill>
                  <a:srgbClr val="212121"/>
                </a:solidFill>
                <a:latin typeface="Arial"/>
                <a:cs typeface="Arial"/>
              </a:rPr>
              <a:t>Holloway  </a:t>
            </a:r>
            <a:r>
              <a:rPr sz="1200" spc="-15" dirty="0">
                <a:solidFill>
                  <a:srgbClr val="212121"/>
                </a:solidFill>
                <a:latin typeface="Arial"/>
                <a:cs typeface="Arial"/>
              </a:rPr>
              <a:t>Kandice</a:t>
            </a:r>
            <a:r>
              <a:rPr sz="1200" spc="-110" dirty="0">
                <a:solidFill>
                  <a:srgbClr val="212121"/>
                </a:solidFill>
                <a:latin typeface="Arial"/>
                <a:cs typeface="Arial"/>
              </a:rPr>
              <a:t> </a:t>
            </a:r>
            <a:r>
              <a:rPr sz="1200" spc="-55" dirty="0">
                <a:solidFill>
                  <a:srgbClr val="212121"/>
                </a:solidFill>
                <a:latin typeface="Arial"/>
                <a:cs typeface="Arial"/>
              </a:rPr>
              <a:t>James</a:t>
            </a:r>
            <a:endParaRPr sz="1200">
              <a:latin typeface="Arial"/>
              <a:cs typeface="Arial"/>
            </a:endParaRPr>
          </a:p>
          <a:p>
            <a:pPr marL="12700" marR="1097280">
              <a:lnSpc>
                <a:spcPct val="114599"/>
              </a:lnSpc>
            </a:pPr>
            <a:r>
              <a:rPr sz="1200" spc="-15" dirty="0">
                <a:solidFill>
                  <a:srgbClr val="212121"/>
                </a:solidFill>
                <a:latin typeface="Arial"/>
                <a:cs typeface="Arial"/>
              </a:rPr>
              <a:t>Janet</a:t>
            </a:r>
            <a:r>
              <a:rPr sz="1200" spc="-150" dirty="0">
                <a:solidFill>
                  <a:srgbClr val="212121"/>
                </a:solidFill>
                <a:latin typeface="Arial"/>
                <a:cs typeface="Arial"/>
              </a:rPr>
              <a:t> </a:t>
            </a:r>
            <a:r>
              <a:rPr sz="1200" spc="-25" dirty="0">
                <a:solidFill>
                  <a:srgbClr val="212121"/>
                </a:solidFill>
                <a:latin typeface="Arial"/>
                <a:cs typeface="Arial"/>
              </a:rPr>
              <a:t>Johnson  </a:t>
            </a:r>
            <a:r>
              <a:rPr sz="1200" spc="-10" dirty="0">
                <a:solidFill>
                  <a:srgbClr val="212121"/>
                </a:solidFill>
                <a:latin typeface="Arial"/>
                <a:cs typeface="Arial"/>
              </a:rPr>
              <a:t>Tracy Keyser  </a:t>
            </a:r>
            <a:r>
              <a:rPr sz="1200" spc="35" dirty="0">
                <a:solidFill>
                  <a:srgbClr val="212121"/>
                </a:solidFill>
                <a:latin typeface="Arial"/>
                <a:cs typeface="Arial"/>
              </a:rPr>
              <a:t>Bhrett </a:t>
            </a:r>
            <a:r>
              <a:rPr sz="1200" spc="15" dirty="0">
                <a:solidFill>
                  <a:srgbClr val="212121"/>
                </a:solidFill>
                <a:latin typeface="Arial"/>
                <a:cs typeface="Arial"/>
              </a:rPr>
              <a:t>Kistler  </a:t>
            </a:r>
            <a:r>
              <a:rPr sz="1200" spc="30" dirty="0">
                <a:solidFill>
                  <a:srgbClr val="212121"/>
                </a:solidFill>
                <a:latin typeface="Arial"/>
                <a:cs typeface="Arial"/>
              </a:rPr>
              <a:t>Betty</a:t>
            </a:r>
            <a:r>
              <a:rPr sz="1200" spc="-120" dirty="0">
                <a:solidFill>
                  <a:srgbClr val="212121"/>
                </a:solidFill>
                <a:latin typeface="Arial"/>
                <a:cs typeface="Arial"/>
              </a:rPr>
              <a:t> </a:t>
            </a:r>
            <a:r>
              <a:rPr sz="1200" spc="5" dirty="0">
                <a:solidFill>
                  <a:srgbClr val="212121"/>
                </a:solidFill>
                <a:latin typeface="Arial"/>
                <a:cs typeface="Arial"/>
              </a:rPr>
              <a:t>Kline</a:t>
            </a:r>
            <a:endParaRPr sz="1200">
              <a:latin typeface="Arial"/>
              <a:cs typeface="Arial"/>
            </a:endParaRPr>
          </a:p>
        </p:txBody>
      </p:sp>
      <p:sp>
        <p:nvSpPr>
          <p:cNvPr id="7" name="object 7"/>
          <p:cNvSpPr txBox="1"/>
          <p:nvPr/>
        </p:nvSpPr>
        <p:spPr>
          <a:xfrm>
            <a:off x="2778125" y="837120"/>
            <a:ext cx="2538730" cy="5264150"/>
          </a:xfrm>
          <a:prstGeom prst="rect">
            <a:avLst/>
          </a:prstGeom>
        </p:spPr>
        <p:txBody>
          <a:bodyPr vert="horz" wrap="square" lIns="0" tIns="12065" rIns="0" bIns="0" rtlCol="0">
            <a:spAutoFit/>
          </a:bodyPr>
          <a:lstStyle/>
          <a:p>
            <a:pPr marL="12700" marR="1364615">
              <a:lnSpc>
                <a:spcPct val="114599"/>
              </a:lnSpc>
              <a:spcBef>
                <a:spcPts val="95"/>
              </a:spcBef>
            </a:pPr>
            <a:r>
              <a:rPr sz="1200" spc="-45" dirty="0">
                <a:solidFill>
                  <a:srgbClr val="212121"/>
                </a:solidFill>
                <a:latin typeface="Arial"/>
                <a:cs typeface="Arial"/>
              </a:rPr>
              <a:t>Lee </a:t>
            </a:r>
            <a:r>
              <a:rPr sz="1200" spc="-30" dirty="0">
                <a:solidFill>
                  <a:srgbClr val="212121"/>
                </a:solidFill>
                <a:latin typeface="Arial"/>
                <a:cs typeface="Arial"/>
              </a:rPr>
              <a:t>Lusk  </a:t>
            </a:r>
            <a:r>
              <a:rPr sz="1200" spc="-20" dirty="0">
                <a:solidFill>
                  <a:srgbClr val="212121"/>
                </a:solidFill>
                <a:latin typeface="Arial"/>
                <a:cs typeface="Arial"/>
              </a:rPr>
              <a:t>Stephen</a:t>
            </a:r>
            <a:r>
              <a:rPr sz="1200" spc="-165" dirty="0">
                <a:solidFill>
                  <a:srgbClr val="212121"/>
                </a:solidFill>
                <a:latin typeface="Arial"/>
                <a:cs typeface="Arial"/>
              </a:rPr>
              <a:t> </a:t>
            </a:r>
            <a:r>
              <a:rPr sz="1200" spc="10" dirty="0">
                <a:solidFill>
                  <a:srgbClr val="212121"/>
                </a:solidFill>
                <a:latin typeface="Arial"/>
                <a:cs typeface="Arial"/>
              </a:rPr>
              <a:t>Metzger  </a:t>
            </a:r>
            <a:r>
              <a:rPr sz="1200" spc="0" dirty="0">
                <a:solidFill>
                  <a:srgbClr val="212121"/>
                </a:solidFill>
                <a:latin typeface="Arial"/>
                <a:cs typeface="Arial"/>
              </a:rPr>
              <a:t>Michael</a:t>
            </a:r>
            <a:r>
              <a:rPr sz="1200" spc="-190" dirty="0">
                <a:solidFill>
                  <a:srgbClr val="212121"/>
                </a:solidFill>
                <a:latin typeface="Arial"/>
                <a:cs typeface="Arial"/>
              </a:rPr>
              <a:t> </a:t>
            </a:r>
            <a:r>
              <a:rPr sz="1200" spc="5" dirty="0">
                <a:solidFill>
                  <a:srgbClr val="212121"/>
                </a:solidFill>
                <a:latin typeface="Arial"/>
                <a:cs typeface="Arial"/>
              </a:rPr>
              <a:t>Mimbs</a:t>
            </a:r>
            <a:endParaRPr sz="1200">
              <a:latin typeface="Arial"/>
              <a:cs typeface="Arial"/>
            </a:endParaRPr>
          </a:p>
          <a:p>
            <a:pPr marL="12700" marR="603250">
              <a:lnSpc>
                <a:spcPct val="114599"/>
              </a:lnSpc>
            </a:pPr>
            <a:r>
              <a:rPr sz="1200" spc="35" dirty="0">
                <a:solidFill>
                  <a:srgbClr val="212121"/>
                </a:solidFill>
                <a:latin typeface="Arial"/>
                <a:cs typeface="Arial"/>
              </a:rPr>
              <a:t>MOMs</a:t>
            </a:r>
            <a:r>
              <a:rPr sz="1200" spc="-120" dirty="0">
                <a:solidFill>
                  <a:srgbClr val="212121"/>
                </a:solidFill>
                <a:latin typeface="Arial"/>
                <a:cs typeface="Arial"/>
              </a:rPr>
              <a:t> </a:t>
            </a:r>
            <a:r>
              <a:rPr sz="1200" spc="-5" dirty="0">
                <a:solidFill>
                  <a:srgbClr val="212121"/>
                </a:solidFill>
                <a:latin typeface="Arial"/>
                <a:cs typeface="Arial"/>
              </a:rPr>
              <a:t>Club</a:t>
            </a:r>
            <a:r>
              <a:rPr sz="1200" spc="-120" dirty="0">
                <a:solidFill>
                  <a:srgbClr val="212121"/>
                </a:solidFill>
                <a:latin typeface="Arial"/>
                <a:cs typeface="Arial"/>
              </a:rPr>
              <a:t> </a:t>
            </a:r>
            <a:r>
              <a:rPr sz="1200" spc="30" dirty="0">
                <a:solidFill>
                  <a:srgbClr val="212121"/>
                </a:solidFill>
                <a:latin typeface="Arial"/>
                <a:cs typeface="Arial"/>
              </a:rPr>
              <a:t>of</a:t>
            </a:r>
            <a:r>
              <a:rPr sz="1200" spc="-120" dirty="0">
                <a:solidFill>
                  <a:srgbClr val="212121"/>
                </a:solidFill>
                <a:latin typeface="Arial"/>
                <a:cs typeface="Arial"/>
              </a:rPr>
              <a:t> </a:t>
            </a:r>
            <a:r>
              <a:rPr sz="1200" spc="25" dirty="0">
                <a:solidFill>
                  <a:srgbClr val="212121"/>
                </a:solidFill>
                <a:latin typeface="Arial"/>
                <a:cs typeface="Arial"/>
              </a:rPr>
              <a:t>Acworth</a:t>
            </a:r>
            <a:r>
              <a:rPr sz="1200" spc="-120" dirty="0">
                <a:solidFill>
                  <a:srgbClr val="212121"/>
                </a:solidFill>
                <a:latin typeface="Arial"/>
                <a:cs typeface="Arial"/>
              </a:rPr>
              <a:t> </a:t>
            </a:r>
            <a:r>
              <a:rPr sz="1200" spc="-35" dirty="0">
                <a:solidFill>
                  <a:srgbClr val="212121"/>
                </a:solidFill>
                <a:latin typeface="Arial"/>
                <a:cs typeface="Arial"/>
              </a:rPr>
              <a:t>East  </a:t>
            </a:r>
            <a:r>
              <a:rPr sz="1200" spc="-10" dirty="0">
                <a:solidFill>
                  <a:srgbClr val="212121"/>
                </a:solidFill>
                <a:latin typeface="Arial"/>
                <a:cs typeface="Arial"/>
              </a:rPr>
              <a:t>Dennis </a:t>
            </a:r>
            <a:r>
              <a:rPr sz="1200" spc="-20" dirty="0">
                <a:solidFill>
                  <a:srgbClr val="212121"/>
                </a:solidFill>
                <a:latin typeface="Arial"/>
                <a:cs typeface="Arial"/>
              </a:rPr>
              <a:t>and </a:t>
            </a:r>
            <a:r>
              <a:rPr sz="1200" spc="0" dirty="0">
                <a:solidFill>
                  <a:srgbClr val="212121"/>
                </a:solidFill>
                <a:latin typeface="Arial"/>
                <a:cs typeface="Arial"/>
              </a:rPr>
              <a:t>Debra </a:t>
            </a:r>
            <a:r>
              <a:rPr sz="1200" spc="25" dirty="0">
                <a:solidFill>
                  <a:srgbClr val="212121"/>
                </a:solidFill>
                <a:latin typeface="Arial"/>
                <a:cs typeface="Arial"/>
              </a:rPr>
              <a:t>Murphy  </a:t>
            </a:r>
            <a:r>
              <a:rPr sz="1200" spc="5" dirty="0">
                <a:solidFill>
                  <a:srgbClr val="212121"/>
                </a:solidFill>
                <a:latin typeface="Arial"/>
                <a:cs typeface="Arial"/>
              </a:rPr>
              <a:t>Robert</a:t>
            </a:r>
            <a:r>
              <a:rPr sz="1200" spc="-110" dirty="0">
                <a:solidFill>
                  <a:srgbClr val="212121"/>
                </a:solidFill>
                <a:latin typeface="Arial"/>
                <a:cs typeface="Arial"/>
              </a:rPr>
              <a:t> </a:t>
            </a:r>
            <a:r>
              <a:rPr sz="1200" spc="10" dirty="0">
                <a:solidFill>
                  <a:srgbClr val="212121"/>
                </a:solidFill>
                <a:latin typeface="Arial"/>
                <a:cs typeface="Arial"/>
              </a:rPr>
              <a:t>Nardelli</a:t>
            </a:r>
            <a:endParaRPr sz="1200">
              <a:latin typeface="Arial"/>
              <a:cs typeface="Arial"/>
            </a:endParaRPr>
          </a:p>
          <a:p>
            <a:pPr marL="12700" marR="474980">
              <a:lnSpc>
                <a:spcPct val="114599"/>
              </a:lnSpc>
            </a:pPr>
            <a:r>
              <a:rPr sz="1200" spc="10" dirty="0">
                <a:solidFill>
                  <a:srgbClr val="212121"/>
                </a:solidFill>
                <a:latin typeface="Arial"/>
                <a:cs typeface="Arial"/>
              </a:rPr>
              <a:t>Northside</a:t>
            </a:r>
            <a:r>
              <a:rPr sz="1200" spc="-120" dirty="0">
                <a:solidFill>
                  <a:srgbClr val="212121"/>
                </a:solidFill>
                <a:latin typeface="Arial"/>
                <a:cs typeface="Arial"/>
              </a:rPr>
              <a:t> </a:t>
            </a:r>
            <a:r>
              <a:rPr sz="1200" spc="5" dirty="0">
                <a:solidFill>
                  <a:srgbClr val="212121"/>
                </a:solidFill>
                <a:latin typeface="Arial"/>
                <a:cs typeface="Arial"/>
              </a:rPr>
              <a:t>Hospital</a:t>
            </a:r>
            <a:r>
              <a:rPr sz="1200" spc="-120" dirty="0">
                <a:solidFill>
                  <a:srgbClr val="212121"/>
                </a:solidFill>
                <a:latin typeface="Arial"/>
                <a:cs typeface="Arial"/>
              </a:rPr>
              <a:t> </a:t>
            </a:r>
            <a:r>
              <a:rPr sz="1200" spc="10" dirty="0">
                <a:solidFill>
                  <a:srgbClr val="212121"/>
                </a:solidFill>
                <a:latin typeface="Arial"/>
                <a:cs typeface="Arial"/>
              </a:rPr>
              <a:t>-</a:t>
            </a:r>
            <a:r>
              <a:rPr sz="1200" spc="-120" dirty="0">
                <a:solidFill>
                  <a:srgbClr val="212121"/>
                </a:solidFill>
                <a:latin typeface="Arial"/>
                <a:cs typeface="Arial"/>
              </a:rPr>
              <a:t> </a:t>
            </a:r>
            <a:r>
              <a:rPr sz="1200" spc="-10" dirty="0">
                <a:solidFill>
                  <a:srgbClr val="212121"/>
                </a:solidFill>
                <a:latin typeface="Arial"/>
                <a:cs typeface="Arial"/>
              </a:rPr>
              <a:t>Cherokee  Lonnie</a:t>
            </a:r>
            <a:r>
              <a:rPr sz="1200" spc="-110" dirty="0">
                <a:solidFill>
                  <a:srgbClr val="212121"/>
                </a:solidFill>
                <a:latin typeface="Arial"/>
                <a:cs typeface="Arial"/>
              </a:rPr>
              <a:t> </a:t>
            </a:r>
            <a:r>
              <a:rPr sz="1200" spc="-25" dirty="0">
                <a:solidFill>
                  <a:srgbClr val="212121"/>
                </a:solidFill>
                <a:latin typeface="Arial"/>
                <a:cs typeface="Arial"/>
              </a:rPr>
              <a:t>Peplau</a:t>
            </a:r>
            <a:endParaRPr sz="1200">
              <a:latin typeface="Arial"/>
              <a:cs typeface="Arial"/>
            </a:endParaRPr>
          </a:p>
          <a:p>
            <a:pPr marL="12700" marR="1181735">
              <a:lnSpc>
                <a:spcPct val="114599"/>
              </a:lnSpc>
            </a:pPr>
            <a:r>
              <a:rPr sz="1200" spc="-35" dirty="0">
                <a:solidFill>
                  <a:srgbClr val="212121"/>
                </a:solidFill>
                <a:latin typeface="Arial"/>
                <a:cs typeface="Arial"/>
              </a:rPr>
              <a:t>Joshua </a:t>
            </a:r>
            <a:r>
              <a:rPr sz="1200" dirty="0">
                <a:solidFill>
                  <a:srgbClr val="212121"/>
                </a:solidFill>
                <a:latin typeface="Arial"/>
                <a:cs typeface="Arial"/>
              </a:rPr>
              <a:t>Pinkston  </a:t>
            </a:r>
            <a:r>
              <a:rPr sz="1200" spc="-20" dirty="0">
                <a:solidFill>
                  <a:srgbClr val="212121"/>
                </a:solidFill>
                <a:latin typeface="Arial"/>
                <a:cs typeface="Arial"/>
              </a:rPr>
              <a:t>John </a:t>
            </a:r>
            <a:r>
              <a:rPr sz="1200" spc="-5" dirty="0">
                <a:solidFill>
                  <a:srgbClr val="212121"/>
                </a:solidFill>
                <a:latin typeface="Arial"/>
                <a:cs typeface="Arial"/>
              </a:rPr>
              <a:t>Putnam  </a:t>
            </a:r>
            <a:r>
              <a:rPr sz="1200" spc="0" dirty="0">
                <a:solidFill>
                  <a:srgbClr val="212121"/>
                </a:solidFill>
                <a:latin typeface="Arial"/>
                <a:cs typeface="Arial"/>
              </a:rPr>
              <a:t>Quantum</a:t>
            </a:r>
            <a:r>
              <a:rPr sz="1200" spc="-145" dirty="0">
                <a:solidFill>
                  <a:srgbClr val="212121"/>
                </a:solidFill>
                <a:latin typeface="Arial"/>
                <a:cs typeface="Arial"/>
              </a:rPr>
              <a:t> </a:t>
            </a:r>
            <a:r>
              <a:rPr sz="1200" spc="-15" dirty="0">
                <a:solidFill>
                  <a:srgbClr val="212121"/>
                </a:solidFill>
                <a:latin typeface="Arial"/>
                <a:cs typeface="Arial"/>
              </a:rPr>
              <a:t>Radiology  </a:t>
            </a:r>
            <a:r>
              <a:rPr sz="1200" spc="-30" dirty="0">
                <a:solidFill>
                  <a:srgbClr val="212121"/>
                </a:solidFill>
                <a:latin typeface="Arial"/>
                <a:cs typeface="Arial"/>
              </a:rPr>
              <a:t>Raydeo </a:t>
            </a:r>
            <a:r>
              <a:rPr sz="1200" spc="-5" dirty="0">
                <a:solidFill>
                  <a:srgbClr val="212121"/>
                </a:solidFill>
                <a:latin typeface="Arial"/>
                <a:cs typeface="Arial"/>
              </a:rPr>
              <a:t>Enterprises  </a:t>
            </a:r>
            <a:r>
              <a:rPr sz="1200" spc="35" dirty="0">
                <a:solidFill>
                  <a:srgbClr val="212121"/>
                </a:solidFill>
                <a:latin typeface="Arial"/>
                <a:cs typeface="Arial"/>
              </a:rPr>
              <a:t>Mark </a:t>
            </a:r>
            <a:r>
              <a:rPr sz="1200" spc="-20" dirty="0">
                <a:solidFill>
                  <a:srgbClr val="212121"/>
                </a:solidFill>
                <a:latin typeface="Arial"/>
                <a:cs typeface="Arial"/>
              </a:rPr>
              <a:t>Seymour  </a:t>
            </a:r>
            <a:r>
              <a:rPr sz="1200" spc="10" dirty="0">
                <a:solidFill>
                  <a:srgbClr val="212121"/>
                </a:solidFill>
                <a:latin typeface="Arial"/>
                <a:cs typeface="Arial"/>
              </a:rPr>
              <a:t>Kimberly</a:t>
            </a:r>
            <a:r>
              <a:rPr sz="1200" spc="-114" dirty="0">
                <a:solidFill>
                  <a:srgbClr val="212121"/>
                </a:solidFill>
                <a:latin typeface="Arial"/>
                <a:cs typeface="Arial"/>
              </a:rPr>
              <a:t> </a:t>
            </a:r>
            <a:r>
              <a:rPr sz="1200" spc="-45" dirty="0">
                <a:solidFill>
                  <a:srgbClr val="212121"/>
                </a:solidFill>
                <a:latin typeface="Arial"/>
                <a:cs typeface="Arial"/>
              </a:rPr>
              <a:t>Spears</a:t>
            </a:r>
            <a:endParaRPr sz="1200">
              <a:latin typeface="Arial"/>
              <a:cs typeface="Arial"/>
            </a:endParaRPr>
          </a:p>
          <a:p>
            <a:pPr marL="12700">
              <a:lnSpc>
                <a:spcPct val="100000"/>
              </a:lnSpc>
              <a:spcBef>
                <a:spcPts val="210"/>
              </a:spcBef>
            </a:pPr>
            <a:r>
              <a:rPr sz="1200" spc="-15" dirty="0">
                <a:solidFill>
                  <a:srgbClr val="212121"/>
                </a:solidFill>
                <a:latin typeface="Arial"/>
                <a:cs typeface="Arial"/>
              </a:rPr>
              <a:t>Southeast</a:t>
            </a:r>
            <a:r>
              <a:rPr sz="1200" spc="-110" dirty="0">
                <a:solidFill>
                  <a:srgbClr val="212121"/>
                </a:solidFill>
                <a:latin typeface="Arial"/>
                <a:cs typeface="Arial"/>
              </a:rPr>
              <a:t> </a:t>
            </a:r>
            <a:r>
              <a:rPr sz="1200" spc="0" dirty="0">
                <a:solidFill>
                  <a:srgbClr val="212121"/>
                </a:solidFill>
                <a:latin typeface="Arial"/>
                <a:cs typeface="Arial"/>
              </a:rPr>
              <a:t>Restoration</a:t>
            </a:r>
            <a:endParaRPr sz="1200">
              <a:latin typeface="Arial"/>
              <a:cs typeface="Arial"/>
            </a:endParaRPr>
          </a:p>
          <a:p>
            <a:pPr marL="12700" marR="486409">
              <a:lnSpc>
                <a:spcPct val="114599"/>
              </a:lnSpc>
            </a:pPr>
            <a:r>
              <a:rPr sz="1200" spc="-45" dirty="0">
                <a:solidFill>
                  <a:srgbClr val="212121"/>
                </a:solidFill>
                <a:latin typeface="Arial"/>
                <a:cs typeface="Arial"/>
              </a:rPr>
              <a:t>St.</a:t>
            </a:r>
            <a:r>
              <a:rPr sz="1200" spc="-120" dirty="0">
                <a:solidFill>
                  <a:srgbClr val="212121"/>
                </a:solidFill>
                <a:latin typeface="Arial"/>
                <a:cs typeface="Arial"/>
              </a:rPr>
              <a:t> </a:t>
            </a:r>
            <a:r>
              <a:rPr sz="1200" spc="-10" dirty="0">
                <a:solidFill>
                  <a:srgbClr val="212121"/>
                </a:solidFill>
                <a:latin typeface="Arial"/>
                <a:cs typeface="Arial"/>
              </a:rPr>
              <a:t>Clements</a:t>
            </a:r>
            <a:r>
              <a:rPr sz="1200" spc="-120" dirty="0">
                <a:solidFill>
                  <a:srgbClr val="212121"/>
                </a:solidFill>
                <a:latin typeface="Arial"/>
                <a:cs typeface="Arial"/>
              </a:rPr>
              <a:t> </a:t>
            </a:r>
            <a:r>
              <a:rPr sz="1200" spc="-25" dirty="0">
                <a:solidFill>
                  <a:srgbClr val="212121"/>
                </a:solidFill>
                <a:latin typeface="Arial"/>
                <a:cs typeface="Arial"/>
              </a:rPr>
              <a:t>Episcopal</a:t>
            </a:r>
            <a:r>
              <a:rPr sz="1200" spc="-120" dirty="0">
                <a:solidFill>
                  <a:srgbClr val="212121"/>
                </a:solidFill>
                <a:latin typeface="Arial"/>
                <a:cs typeface="Arial"/>
              </a:rPr>
              <a:t> </a:t>
            </a:r>
            <a:r>
              <a:rPr sz="1200" spc="-5" dirty="0">
                <a:solidFill>
                  <a:srgbClr val="212121"/>
                </a:solidFill>
                <a:latin typeface="Arial"/>
                <a:cs typeface="Arial"/>
              </a:rPr>
              <a:t>Church  </a:t>
            </a:r>
            <a:r>
              <a:rPr sz="1200" dirty="0">
                <a:solidFill>
                  <a:srgbClr val="212121"/>
                </a:solidFill>
                <a:latin typeface="Arial"/>
                <a:cs typeface="Arial"/>
              </a:rPr>
              <a:t>Tim </a:t>
            </a:r>
            <a:r>
              <a:rPr sz="1200" spc="-20" dirty="0">
                <a:solidFill>
                  <a:srgbClr val="212121"/>
                </a:solidFill>
                <a:latin typeface="Arial"/>
                <a:cs typeface="Arial"/>
              </a:rPr>
              <a:t>and </a:t>
            </a:r>
            <a:r>
              <a:rPr sz="1200" spc="30" dirty="0">
                <a:solidFill>
                  <a:srgbClr val="212121"/>
                </a:solidFill>
                <a:latin typeface="Arial"/>
                <a:cs typeface="Arial"/>
              </a:rPr>
              <a:t>Mary </a:t>
            </a:r>
            <a:r>
              <a:rPr sz="1200" spc="-20" dirty="0">
                <a:solidFill>
                  <a:srgbClr val="212121"/>
                </a:solidFill>
                <a:latin typeface="Arial"/>
                <a:cs typeface="Arial"/>
              </a:rPr>
              <a:t>Lou </a:t>
            </a:r>
            <a:r>
              <a:rPr sz="1200" spc="5" dirty="0">
                <a:solidFill>
                  <a:srgbClr val="212121"/>
                </a:solidFill>
                <a:latin typeface="Arial"/>
                <a:cs typeface="Arial"/>
              </a:rPr>
              <a:t>Sutton  </a:t>
            </a:r>
            <a:r>
              <a:rPr sz="1200" spc="25" dirty="0">
                <a:solidFill>
                  <a:srgbClr val="212121"/>
                </a:solidFill>
                <a:latin typeface="Arial"/>
                <a:cs typeface="Arial"/>
              </a:rPr>
              <a:t>Clifford</a:t>
            </a:r>
            <a:r>
              <a:rPr sz="1200" spc="-110" dirty="0">
                <a:solidFill>
                  <a:srgbClr val="212121"/>
                </a:solidFill>
                <a:latin typeface="Arial"/>
                <a:cs typeface="Arial"/>
              </a:rPr>
              <a:t> </a:t>
            </a:r>
            <a:r>
              <a:rPr sz="1200" spc="0" dirty="0">
                <a:solidFill>
                  <a:srgbClr val="212121"/>
                </a:solidFill>
                <a:latin typeface="Arial"/>
                <a:cs typeface="Arial"/>
              </a:rPr>
              <a:t>Switzer</a:t>
            </a:r>
            <a:endParaRPr sz="1200">
              <a:latin typeface="Arial"/>
              <a:cs typeface="Arial"/>
            </a:endParaRPr>
          </a:p>
          <a:p>
            <a:pPr marL="12700" marR="1238250">
              <a:lnSpc>
                <a:spcPct val="114599"/>
              </a:lnSpc>
            </a:pPr>
            <a:r>
              <a:rPr sz="1200" spc="25" dirty="0">
                <a:solidFill>
                  <a:srgbClr val="212121"/>
                </a:solidFill>
                <a:latin typeface="Arial"/>
                <a:cs typeface="Arial"/>
              </a:rPr>
              <a:t>Major Warner  </a:t>
            </a:r>
            <a:r>
              <a:rPr sz="1200" spc="5" dirty="0">
                <a:solidFill>
                  <a:srgbClr val="212121"/>
                </a:solidFill>
                <a:latin typeface="Arial"/>
                <a:cs typeface="Arial"/>
              </a:rPr>
              <a:t>Wells </a:t>
            </a:r>
            <a:r>
              <a:rPr sz="1200" spc="-20" dirty="0">
                <a:solidFill>
                  <a:srgbClr val="212121"/>
                </a:solidFill>
                <a:latin typeface="Arial"/>
                <a:cs typeface="Arial"/>
              </a:rPr>
              <a:t>Fargo  </a:t>
            </a:r>
            <a:r>
              <a:rPr sz="1200" dirty="0">
                <a:solidFill>
                  <a:srgbClr val="212121"/>
                </a:solidFill>
                <a:latin typeface="Arial"/>
                <a:cs typeface="Arial"/>
              </a:rPr>
              <a:t>Caroline</a:t>
            </a:r>
            <a:r>
              <a:rPr sz="1200" spc="-155" dirty="0">
                <a:solidFill>
                  <a:srgbClr val="212121"/>
                </a:solidFill>
                <a:latin typeface="Arial"/>
                <a:cs typeface="Arial"/>
              </a:rPr>
              <a:t> </a:t>
            </a:r>
            <a:r>
              <a:rPr sz="1200" spc="10" dirty="0">
                <a:solidFill>
                  <a:srgbClr val="212121"/>
                </a:solidFill>
                <a:latin typeface="Arial"/>
                <a:cs typeface="Arial"/>
              </a:rPr>
              <a:t>Wilkinson</a:t>
            </a:r>
            <a:endParaRPr sz="1200">
              <a:latin typeface="Arial"/>
              <a:cs typeface="Arial"/>
            </a:endParaRPr>
          </a:p>
          <a:p>
            <a:pPr marL="12700">
              <a:lnSpc>
                <a:spcPct val="100000"/>
              </a:lnSpc>
              <a:spcBef>
                <a:spcPts val="210"/>
              </a:spcBef>
            </a:pPr>
            <a:r>
              <a:rPr sz="1200" spc="0" dirty="0">
                <a:solidFill>
                  <a:srgbClr val="212121"/>
                </a:solidFill>
                <a:latin typeface="Arial"/>
                <a:cs typeface="Arial"/>
              </a:rPr>
              <a:t>Women </a:t>
            </a:r>
            <a:r>
              <a:rPr sz="1200" spc="30" dirty="0">
                <a:solidFill>
                  <a:srgbClr val="212121"/>
                </a:solidFill>
                <a:latin typeface="Arial"/>
                <a:cs typeface="Arial"/>
              </a:rPr>
              <a:t>of</a:t>
            </a:r>
            <a:r>
              <a:rPr sz="1200" spc="-220" dirty="0">
                <a:solidFill>
                  <a:srgbClr val="212121"/>
                </a:solidFill>
                <a:latin typeface="Arial"/>
                <a:cs typeface="Arial"/>
              </a:rPr>
              <a:t> </a:t>
            </a:r>
            <a:r>
              <a:rPr sz="1200" spc="5" dirty="0">
                <a:solidFill>
                  <a:srgbClr val="212121"/>
                </a:solidFill>
                <a:latin typeface="Arial"/>
                <a:cs typeface="Arial"/>
              </a:rPr>
              <a:t>Woodstock</a:t>
            </a:r>
            <a:endParaRPr sz="1200">
              <a:latin typeface="Arial"/>
              <a:cs typeface="Arial"/>
            </a:endParaRPr>
          </a:p>
          <a:p>
            <a:pPr marL="12700" marR="5080">
              <a:lnSpc>
                <a:spcPct val="114599"/>
              </a:lnSpc>
            </a:pPr>
            <a:r>
              <a:rPr sz="1200" spc="5" dirty="0">
                <a:solidFill>
                  <a:srgbClr val="212121"/>
                </a:solidFill>
                <a:latin typeface="Arial"/>
                <a:cs typeface="Arial"/>
              </a:rPr>
              <a:t>Woodstock</a:t>
            </a:r>
            <a:r>
              <a:rPr sz="1200" spc="-110" dirty="0">
                <a:solidFill>
                  <a:srgbClr val="212121"/>
                </a:solidFill>
                <a:latin typeface="Arial"/>
                <a:cs typeface="Arial"/>
              </a:rPr>
              <a:t> </a:t>
            </a:r>
            <a:r>
              <a:rPr sz="1200" spc="15" dirty="0">
                <a:solidFill>
                  <a:srgbClr val="212121"/>
                </a:solidFill>
                <a:latin typeface="Arial"/>
                <a:cs typeface="Arial"/>
              </a:rPr>
              <a:t>United</a:t>
            </a:r>
            <a:r>
              <a:rPr sz="1200" spc="-110" dirty="0">
                <a:solidFill>
                  <a:srgbClr val="212121"/>
                </a:solidFill>
                <a:latin typeface="Arial"/>
                <a:cs typeface="Arial"/>
              </a:rPr>
              <a:t> </a:t>
            </a:r>
            <a:r>
              <a:rPr sz="1200" spc="25" dirty="0">
                <a:solidFill>
                  <a:srgbClr val="212121"/>
                </a:solidFill>
                <a:latin typeface="Arial"/>
                <a:cs typeface="Arial"/>
              </a:rPr>
              <a:t>Methodist</a:t>
            </a:r>
            <a:r>
              <a:rPr sz="1200" spc="-110" dirty="0">
                <a:solidFill>
                  <a:srgbClr val="212121"/>
                </a:solidFill>
                <a:latin typeface="Arial"/>
                <a:cs typeface="Arial"/>
              </a:rPr>
              <a:t> </a:t>
            </a:r>
            <a:r>
              <a:rPr sz="1200" spc="-5" dirty="0">
                <a:solidFill>
                  <a:srgbClr val="212121"/>
                </a:solidFill>
                <a:latin typeface="Arial"/>
                <a:cs typeface="Arial"/>
              </a:rPr>
              <a:t>Church  </a:t>
            </a:r>
            <a:r>
              <a:rPr sz="1200" spc="-30" dirty="0">
                <a:solidFill>
                  <a:srgbClr val="212121"/>
                </a:solidFill>
                <a:latin typeface="Arial"/>
                <a:cs typeface="Arial"/>
              </a:rPr>
              <a:t>Janice</a:t>
            </a:r>
            <a:r>
              <a:rPr sz="1200" spc="-110" dirty="0">
                <a:solidFill>
                  <a:srgbClr val="212121"/>
                </a:solidFill>
                <a:latin typeface="Arial"/>
                <a:cs typeface="Arial"/>
              </a:rPr>
              <a:t> </a:t>
            </a:r>
            <a:r>
              <a:rPr sz="1200" spc="-25" dirty="0">
                <a:solidFill>
                  <a:srgbClr val="212121"/>
                </a:solidFill>
                <a:latin typeface="Arial"/>
                <a:cs typeface="Arial"/>
              </a:rPr>
              <a:t>Yohan</a:t>
            </a:r>
            <a:endParaRPr sz="1200">
              <a:latin typeface="Arial"/>
              <a:cs typeface="Arial"/>
            </a:endParaRPr>
          </a:p>
          <a:p>
            <a:pPr marL="12700">
              <a:lnSpc>
                <a:spcPct val="100000"/>
              </a:lnSpc>
              <a:spcBef>
                <a:spcPts val="210"/>
              </a:spcBef>
            </a:pPr>
            <a:r>
              <a:rPr sz="1200" spc="-20" dirty="0">
                <a:solidFill>
                  <a:srgbClr val="212121"/>
                </a:solidFill>
                <a:latin typeface="Arial"/>
                <a:cs typeface="Arial"/>
              </a:rPr>
              <a:t>Rick</a:t>
            </a:r>
            <a:r>
              <a:rPr sz="1200" spc="-110" dirty="0">
                <a:solidFill>
                  <a:srgbClr val="212121"/>
                </a:solidFill>
                <a:latin typeface="Arial"/>
                <a:cs typeface="Arial"/>
              </a:rPr>
              <a:t> </a:t>
            </a:r>
            <a:r>
              <a:rPr sz="1200" spc="-20" dirty="0">
                <a:solidFill>
                  <a:srgbClr val="212121"/>
                </a:solidFill>
                <a:latin typeface="Arial"/>
                <a:cs typeface="Arial"/>
              </a:rPr>
              <a:t>and</a:t>
            </a:r>
            <a:r>
              <a:rPr sz="1200" spc="-110" dirty="0">
                <a:solidFill>
                  <a:srgbClr val="212121"/>
                </a:solidFill>
                <a:latin typeface="Arial"/>
                <a:cs typeface="Arial"/>
              </a:rPr>
              <a:t> </a:t>
            </a:r>
            <a:r>
              <a:rPr sz="1200" spc="25" dirty="0">
                <a:solidFill>
                  <a:srgbClr val="212121"/>
                </a:solidFill>
                <a:latin typeface="Arial"/>
                <a:cs typeface="Arial"/>
              </a:rPr>
              <a:t>Holly</a:t>
            </a:r>
            <a:r>
              <a:rPr sz="1200" spc="-110" dirty="0">
                <a:solidFill>
                  <a:srgbClr val="212121"/>
                </a:solidFill>
                <a:latin typeface="Arial"/>
                <a:cs typeface="Arial"/>
              </a:rPr>
              <a:t> </a:t>
            </a:r>
            <a:r>
              <a:rPr sz="1200" spc="0" dirty="0">
                <a:solidFill>
                  <a:srgbClr val="212121"/>
                </a:solidFill>
                <a:latin typeface="Arial"/>
                <a:cs typeface="Arial"/>
              </a:rPr>
              <a:t>Ziegler</a:t>
            </a:r>
            <a:endParaRPr sz="1200">
              <a:latin typeface="Arial"/>
              <a:cs typeface="Arial"/>
            </a:endParaRPr>
          </a:p>
        </p:txBody>
      </p:sp>
      <p:sp>
        <p:nvSpPr>
          <p:cNvPr id="8" name="object 8"/>
          <p:cNvSpPr txBox="1"/>
          <p:nvPr/>
        </p:nvSpPr>
        <p:spPr>
          <a:xfrm>
            <a:off x="530225" y="563943"/>
            <a:ext cx="3616960" cy="271145"/>
          </a:xfrm>
          <a:prstGeom prst="rect">
            <a:avLst/>
          </a:prstGeom>
        </p:spPr>
        <p:txBody>
          <a:bodyPr vert="horz" wrap="square" lIns="0" tIns="13970" rIns="0" bIns="0" rtlCol="0">
            <a:spAutoFit/>
          </a:bodyPr>
          <a:lstStyle/>
          <a:p>
            <a:pPr marL="12700">
              <a:lnSpc>
                <a:spcPct val="100000"/>
              </a:lnSpc>
              <a:spcBef>
                <a:spcPts val="110"/>
              </a:spcBef>
            </a:pPr>
            <a:r>
              <a:rPr sz="1600" b="1" spc="75" dirty="0">
                <a:solidFill>
                  <a:srgbClr val="712982"/>
                </a:solidFill>
                <a:latin typeface="Arial"/>
                <a:cs typeface="Arial"/>
              </a:rPr>
              <a:t>(Contributions of</a:t>
            </a:r>
            <a:r>
              <a:rPr sz="1600" b="1" spc="290" dirty="0">
                <a:solidFill>
                  <a:srgbClr val="712982"/>
                </a:solidFill>
                <a:latin typeface="Arial"/>
                <a:cs typeface="Arial"/>
              </a:rPr>
              <a:t> </a:t>
            </a:r>
            <a:r>
              <a:rPr sz="1600" b="1" spc="125" dirty="0">
                <a:solidFill>
                  <a:srgbClr val="712982"/>
                </a:solidFill>
                <a:latin typeface="Arial"/>
                <a:cs typeface="Arial"/>
              </a:rPr>
              <a:t>$500-$1999.99)</a:t>
            </a:r>
            <a:endParaRPr sz="1600">
              <a:latin typeface="Arial"/>
              <a:cs typeface="Arial"/>
            </a:endParaRPr>
          </a:p>
        </p:txBody>
      </p:sp>
      <p:sp>
        <p:nvSpPr>
          <p:cNvPr id="9" name="object 9"/>
          <p:cNvSpPr txBox="1"/>
          <p:nvPr/>
        </p:nvSpPr>
        <p:spPr>
          <a:xfrm>
            <a:off x="5435600" y="204469"/>
            <a:ext cx="3201035" cy="6503034"/>
          </a:xfrm>
          <a:prstGeom prst="rect">
            <a:avLst/>
          </a:prstGeom>
        </p:spPr>
        <p:txBody>
          <a:bodyPr vert="horz" wrap="square" lIns="0" tIns="14604" rIns="0" bIns="0" rtlCol="0">
            <a:spAutoFit/>
          </a:bodyPr>
          <a:lstStyle/>
          <a:p>
            <a:pPr marL="12700">
              <a:lnSpc>
                <a:spcPts val="2850"/>
              </a:lnSpc>
              <a:spcBef>
                <a:spcPts val="114"/>
              </a:spcBef>
            </a:pPr>
            <a:r>
              <a:rPr sz="2400" b="1" spc="125" dirty="0">
                <a:solidFill>
                  <a:srgbClr val="712982"/>
                </a:solidFill>
                <a:latin typeface="Arial"/>
                <a:cs typeface="Arial"/>
              </a:rPr>
              <a:t>Contributors</a:t>
            </a:r>
            <a:endParaRPr sz="2400">
              <a:latin typeface="Arial"/>
              <a:cs typeface="Arial"/>
            </a:endParaRPr>
          </a:p>
          <a:p>
            <a:pPr marL="12700">
              <a:lnSpc>
                <a:spcPts val="1895"/>
              </a:lnSpc>
            </a:pPr>
            <a:r>
              <a:rPr sz="1600" b="1" spc="75" dirty="0">
                <a:solidFill>
                  <a:srgbClr val="712982"/>
                </a:solidFill>
                <a:latin typeface="Arial"/>
                <a:cs typeface="Arial"/>
              </a:rPr>
              <a:t>(Contributions up to</a:t>
            </a:r>
            <a:r>
              <a:rPr sz="1600" b="1" spc="325" dirty="0">
                <a:solidFill>
                  <a:srgbClr val="712982"/>
                </a:solidFill>
                <a:latin typeface="Arial"/>
                <a:cs typeface="Arial"/>
              </a:rPr>
              <a:t> </a:t>
            </a:r>
            <a:r>
              <a:rPr sz="1600" b="1" spc="105" dirty="0">
                <a:solidFill>
                  <a:srgbClr val="712982"/>
                </a:solidFill>
                <a:latin typeface="Arial"/>
                <a:cs typeface="Arial"/>
              </a:rPr>
              <a:t>$499.99)</a:t>
            </a:r>
            <a:endParaRPr sz="1600">
              <a:latin typeface="Arial"/>
              <a:cs typeface="Arial"/>
            </a:endParaRPr>
          </a:p>
          <a:p>
            <a:pPr marL="12700" marR="1530350">
              <a:lnSpc>
                <a:spcPct val="112500"/>
              </a:lnSpc>
              <a:spcBef>
                <a:spcPts val="340"/>
              </a:spcBef>
            </a:pPr>
            <a:r>
              <a:rPr sz="1000" spc="0" dirty="0">
                <a:solidFill>
                  <a:srgbClr val="212121"/>
                </a:solidFill>
                <a:latin typeface="Arial"/>
                <a:cs typeface="Arial"/>
              </a:rPr>
              <a:t>Brian </a:t>
            </a:r>
            <a:r>
              <a:rPr sz="1000" spc="-20" dirty="0">
                <a:solidFill>
                  <a:srgbClr val="212121"/>
                </a:solidFill>
                <a:latin typeface="Arial"/>
                <a:cs typeface="Arial"/>
              </a:rPr>
              <a:t>and </a:t>
            </a:r>
            <a:r>
              <a:rPr sz="1000" spc="-10" dirty="0">
                <a:solidFill>
                  <a:srgbClr val="212121"/>
                </a:solidFill>
                <a:latin typeface="Arial"/>
                <a:cs typeface="Arial"/>
              </a:rPr>
              <a:t>Carmon </a:t>
            </a:r>
            <a:r>
              <a:rPr sz="1000" spc="0" dirty="0">
                <a:solidFill>
                  <a:srgbClr val="212121"/>
                </a:solidFill>
                <a:latin typeface="Arial"/>
                <a:cs typeface="Arial"/>
              </a:rPr>
              <a:t>Aaron  </a:t>
            </a:r>
            <a:r>
              <a:rPr sz="1000" dirty="0">
                <a:solidFill>
                  <a:srgbClr val="212121"/>
                </a:solidFill>
                <a:latin typeface="Arial"/>
                <a:cs typeface="Arial"/>
              </a:rPr>
              <a:t>Carolyn</a:t>
            </a:r>
            <a:r>
              <a:rPr sz="1000" spc="-210" dirty="0">
                <a:solidFill>
                  <a:srgbClr val="212121"/>
                </a:solidFill>
                <a:latin typeface="Arial"/>
                <a:cs typeface="Arial"/>
              </a:rPr>
              <a:t> </a:t>
            </a:r>
            <a:r>
              <a:rPr sz="1000" spc="-20" dirty="0">
                <a:solidFill>
                  <a:srgbClr val="212121"/>
                </a:solidFill>
                <a:latin typeface="Arial"/>
                <a:cs typeface="Arial"/>
              </a:rPr>
              <a:t>and </a:t>
            </a:r>
            <a:r>
              <a:rPr sz="1000" spc="-45" dirty="0">
                <a:solidFill>
                  <a:srgbClr val="212121"/>
                </a:solidFill>
                <a:latin typeface="Arial"/>
                <a:cs typeface="Arial"/>
              </a:rPr>
              <a:t>James </a:t>
            </a:r>
            <a:r>
              <a:rPr sz="1000" spc="-5" dirty="0">
                <a:solidFill>
                  <a:srgbClr val="212121"/>
                </a:solidFill>
                <a:latin typeface="Arial"/>
                <a:cs typeface="Arial"/>
              </a:rPr>
              <a:t>Alexander  </a:t>
            </a:r>
            <a:r>
              <a:rPr sz="1000" spc="25" dirty="0">
                <a:solidFill>
                  <a:srgbClr val="212121"/>
                </a:solidFill>
                <a:latin typeface="Arial"/>
                <a:cs typeface="Arial"/>
              </a:rPr>
              <a:t>All </a:t>
            </a:r>
            <a:r>
              <a:rPr sz="1000" spc="15" dirty="0">
                <a:solidFill>
                  <a:srgbClr val="212121"/>
                </a:solidFill>
                <a:latin typeface="Arial"/>
                <a:cs typeface="Arial"/>
              </a:rPr>
              <a:t>About </a:t>
            </a:r>
            <a:r>
              <a:rPr sz="1000" spc="-15" dirty="0">
                <a:solidFill>
                  <a:srgbClr val="212121"/>
                </a:solidFill>
                <a:latin typeface="Arial"/>
                <a:cs typeface="Arial"/>
              </a:rPr>
              <a:t>Towne, </a:t>
            </a:r>
            <a:r>
              <a:rPr sz="1000" spc="-45" dirty="0">
                <a:solidFill>
                  <a:srgbClr val="212121"/>
                </a:solidFill>
                <a:latin typeface="Arial"/>
                <a:cs typeface="Arial"/>
              </a:rPr>
              <a:t>LLC  </a:t>
            </a:r>
            <a:r>
              <a:rPr sz="1000" spc="-5" dirty="0">
                <a:solidFill>
                  <a:srgbClr val="212121"/>
                </a:solidFill>
                <a:latin typeface="Arial"/>
                <a:cs typeface="Arial"/>
              </a:rPr>
              <a:t>Barbara </a:t>
            </a:r>
            <a:r>
              <a:rPr sz="1000" spc="-20" dirty="0">
                <a:solidFill>
                  <a:srgbClr val="212121"/>
                </a:solidFill>
                <a:latin typeface="Arial"/>
                <a:cs typeface="Arial"/>
              </a:rPr>
              <a:t>and </a:t>
            </a:r>
            <a:r>
              <a:rPr sz="1000" spc="15" dirty="0">
                <a:solidFill>
                  <a:srgbClr val="212121"/>
                </a:solidFill>
                <a:latin typeface="Arial"/>
                <a:cs typeface="Arial"/>
              </a:rPr>
              <a:t>Warren </a:t>
            </a:r>
            <a:r>
              <a:rPr sz="1000" spc="0" dirty="0">
                <a:solidFill>
                  <a:srgbClr val="212121"/>
                </a:solidFill>
                <a:latin typeface="Arial"/>
                <a:cs typeface="Arial"/>
              </a:rPr>
              <a:t>Allen  Tewnet</a:t>
            </a:r>
            <a:r>
              <a:rPr sz="1000" spc="-90" dirty="0">
                <a:solidFill>
                  <a:srgbClr val="212121"/>
                </a:solidFill>
                <a:latin typeface="Arial"/>
                <a:cs typeface="Arial"/>
              </a:rPr>
              <a:t> </a:t>
            </a:r>
            <a:r>
              <a:rPr sz="1000" spc="-5" dirty="0">
                <a:solidFill>
                  <a:srgbClr val="212121"/>
                </a:solidFill>
                <a:latin typeface="Arial"/>
                <a:cs typeface="Arial"/>
              </a:rPr>
              <a:t>Amakelew</a:t>
            </a:r>
            <a:endParaRPr sz="1000">
              <a:latin typeface="Arial"/>
              <a:cs typeface="Arial"/>
            </a:endParaRPr>
          </a:p>
          <a:p>
            <a:pPr marL="12700" marR="2016125">
              <a:lnSpc>
                <a:spcPct val="112500"/>
              </a:lnSpc>
            </a:pPr>
            <a:r>
              <a:rPr sz="1000" dirty="0">
                <a:solidFill>
                  <a:srgbClr val="212121"/>
                </a:solidFill>
                <a:latin typeface="Arial"/>
                <a:cs typeface="Arial"/>
              </a:rPr>
              <a:t>Kathleen</a:t>
            </a:r>
            <a:r>
              <a:rPr sz="1000" spc="-135" dirty="0">
                <a:solidFill>
                  <a:srgbClr val="212121"/>
                </a:solidFill>
                <a:latin typeface="Arial"/>
                <a:cs typeface="Arial"/>
              </a:rPr>
              <a:t> </a:t>
            </a:r>
            <a:r>
              <a:rPr sz="1000" spc="-15" dirty="0">
                <a:solidFill>
                  <a:srgbClr val="212121"/>
                </a:solidFill>
                <a:latin typeface="Arial"/>
                <a:cs typeface="Arial"/>
              </a:rPr>
              <a:t>Amspacher  </a:t>
            </a:r>
            <a:r>
              <a:rPr sz="1000" spc="15" dirty="0">
                <a:solidFill>
                  <a:srgbClr val="212121"/>
                </a:solidFill>
                <a:latin typeface="Arial"/>
                <a:cs typeface="Arial"/>
              </a:rPr>
              <a:t>Marvin </a:t>
            </a:r>
            <a:r>
              <a:rPr sz="1000" spc="-5" dirty="0">
                <a:solidFill>
                  <a:srgbClr val="212121"/>
                </a:solidFill>
                <a:latin typeface="Arial"/>
                <a:cs typeface="Arial"/>
              </a:rPr>
              <a:t>Anderson  </a:t>
            </a:r>
            <a:r>
              <a:rPr sz="1000" dirty="0">
                <a:solidFill>
                  <a:srgbClr val="212121"/>
                </a:solidFill>
                <a:latin typeface="Arial"/>
                <a:cs typeface="Arial"/>
              </a:rPr>
              <a:t>Kathleen </a:t>
            </a:r>
            <a:r>
              <a:rPr sz="1000" spc="0" dirty="0">
                <a:solidFill>
                  <a:srgbClr val="212121"/>
                </a:solidFill>
                <a:latin typeface="Arial"/>
                <a:cs typeface="Arial"/>
              </a:rPr>
              <a:t>Baldwin  </a:t>
            </a:r>
            <a:r>
              <a:rPr sz="1000" spc="-10" dirty="0">
                <a:solidFill>
                  <a:srgbClr val="212121"/>
                </a:solidFill>
                <a:latin typeface="Arial"/>
                <a:cs typeface="Arial"/>
              </a:rPr>
              <a:t>Robin</a:t>
            </a:r>
            <a:r>
              <a:rPr sz="1000" spc="-90" dirty="0">
                <a:solidFill>
                  <a:srgbClr val="212121"/>
                </a:solidFill>
                <a:latin typeface="Arial"/>
                <a:cs typeface="Arial"/>
              </a:rPr>
              <a:t> </a:t>
            </a:r>
            <a:r>
              <a:rPr sz="1000" dirty="0">
                <a:solidFill>
                  <a:srgbClr val="212121"/>
                </a:solidFill>
                <a:latin typeface="Arial"/>
                <a:cs typeface="Arial"/>
              </a:rPr>
              <a:t>Ballew</a:t>
            </a:r>
            <a:endParaRPr sz="1000">
              <a:latin typeface="Arial"/>
              <a:cs typeface="Arial"/>
            </a:endParaRPr>
          </a:p>
          <a:p>
            <a:pPr marL="12700" marR="2350135">
              <a:lnSpc>
                <a:spcPct val="112500"/>
              </a:lnSpc>
            </a:pPr>
            <a:r>
              <a:rPr sz="1000" spc="10" dirty="0">
                <a:solidFill>
                  <a:srgbClr val="212121"/>
                </a:solidFill>
                <a:latin typeface="Arial"/>
                <a:cs typeface="Arial"/>
              </a:rPr>
              <a:t>Barry </a:t>
            </a:r>
            <a:r>
              <a:rPr sz="1000" spc="5" dirty="0">
                <a:solidFill>
                  <a:srgbClr val="212121"/>
                </a:solidFill>
                <a:latin typeface="Arial"/>
                <a:cs typeface="Arial"/>
              </a:rPr>
              <a:t>Bennett  </a:t>
            </a:r>
            <a:r>
              <a:rPr sz="1000" spc="25" dirty="0">
                <a:solidFill>
                  <a:srgbClr val="212121"/>
                </a:solidFill>
                <a:latin typeface="Arial"/>
                <a:cs typeface="Arial"/>
              </a:rPr>
              <a:t>Mary</a:t>
            </a:r>
            <a:r>
              <a:rPr sz="1000" spc="-220" dirty="0">
                <a:solidFill>
                  <a:srgbClr val="212121"/>
                </a:solidFill>
                <a:latin typeface="Arial"/>
                <a:cs typeface="Arial"/>
              </a:rPr>
              <a:t> </a:t>
            </a:r>
            <a:r>
              <a:rPr sz="1000" dirty="0">
                <a:solidFill>
                  <a:srgbClr val="212121"/>
                </a:solidFill>
                <a:latin typeface="Arial"/>
                <a:cs typeface="Arial"/>
              </a:rPr>
              <a:t>Ann </a:t>
            </a:r>
            <a:r>
              <a:rPr sz="1000" spc="-10" dirty="0">
                <a:solidFill>
                  <a:srgbClr val="212121"/>
                </a:solidFill>
                <a:latin typeface="Arial"/>
                <a:cs typeface="Arial"/>
              </a:rPr>
              <a:t>Best</a:t>
            </a:r>
            <a:endParaRPr sz="1000">
              <a:latin typeface="Arial"/>
              <a:cs typeface="Arial"/>
            </a:endParaRPr>
          </a:p>
          <a:p>
            <a:pPr marL="12700" marR="1522730">
              <a:lnSpc>
                <a:spcPct val="112500"/>
              </a:lnSpc>
            </a:pPr>
            <a:r>
              <a:rPr sz="1000" spc="-15" dirty="0">
                <a:solidFill>
                  <a:srgbClr val="212121"/>
                </a:solidFill>
                <a:latin typeface="Arial"/>
                <a:cs typeface="Arial"/>
              </a:rPr>
              <a:t>George</a:t>
            </a:r>
            <a:r>
              <a:rPr sz="1000" spc="-100" dirty="0">
                <a:solidFill>
                  <a:srgbClr val="212121"/>
                </a:solidFill>
                <a:latin typeface="Arial"/>
                <a:cs typeface="Arial"/>
              </a:rPr>
              <a:t> </a:t>
            </a:r>
            <a:r>
              <a:rPr sz="1000" spc="-20" dirty="0">
                <a:solidFill>
                  <a:srgbClr val="212121"/>
                </a:solidFill>
                <a:latin typeface="Arial"/>
                <a:cs typeface="Arial"/>
              </a:rPr>
              <a:t>and</a:t>
            </a:r>
            <a:r>
              <a:rPr sz="1000" spc="-100" dirty="0">
                <a:solidFill>
                  <a:srgbClr val="212121"/>
                </a:solidFill>
                <a:latin typeface="Arial"/>
                <a:cs typeface="Arial"/>
              </a:rPr>
              <a:t> </a:t>
            </a:r>
            <a:r>
              <a:rPr sz="1000" spc="-30" dirty="0">
                <a:solidFill>
                  <a:srgbClr val="212121"/>
                </a:solidFill>
                <a:latin typeface="Arial"/>
                <a:cs typeface="Arial"/>
              </a:rPr>
              <a:t>Gemma</a:t>
            </a:r>
            <a:r>
              <a:rPr sz="1000" spc="-100" dirty="0">
                <a:solidFill>
                  <a:srgbClr val="212121"/>
                </a:solidFill>
                <a:latin typeface="Arial"/>
                <a:cs typeface="Arial"/>
              </a:rPr>
              <a:t> </a:t>
            </a:r>
            <a:r>
              <a:rPr sz="1000" spc="-5" dirty="0">
                <a:solidFill>
                  <a:srgbClr val="212121"/>
                </a:solidFill>
                <a:latin typeface="Arial"/>
                <a:cs typeface="Arial"/>
              </a:rPr>
              <a:t>Beylouny  </a:t>
            </a:r>
            <a:r>
              <a:rPr sz="1000" spc="-40" dirty="0">
                <a:solidFill>
                  <a:srgbClr val="212121"/>
                </a:solidFill>
                <a:latin typeface="Arial"/>
                <a:cs typeface="Arial"/>
              </a:rPr>
              <a:t>Pascal </a:t>
            </a:r>
            <a:r>
              <a:rPr sz="1000" spc="-20" dirty="0">
                <a:solidFill>
                  <a:srgbClr val="212121"/>
                </a:solidFill>
                <a:latin typeface="Arial"/>
                <a:cs typeface="Arial"/>
              </a:rPr>
              <a:t>and </a:t>
            </a:r>
            <a:r>
              <a:rPr sz="1000" spc="-25" dirty="0">
                <a:solidFill>
                  <a:srgbClr val="212121"/>
                </a:solidFill>
                <a:latin typeface="Arial"/>
                <a:cs typeface="Arial"/>
              </a:rPr>
              <a:t>Ebon </a:t>
            </a:r>
            <a:r>
              <a:rPr sz="1000" dirty="0">
                <a:solidFill>
                  <a:srgbClr val="212121"/>
                </a:solidFill>
                <a:latin typeface="Arial"/>
                <a:cs typeface="Arial"/>
              </a:rPr>
              <a:t>Bourne  </a:t>
            </a:r>
            <a:r>
              <a:rPr sz="1000" spc="0" dirty="0">
                <a:solidFill>
                  <a:srgbClr val="212121"/>
                </a:solidFill>
                <a:latin typeface="Arial"/>
                <a:cs typeface="Arial"/>
              </a:rPr>
              <a:t>Doree</a:t>
            </a:r>
            <a:r>
              <a:rPr sz="1000" spc="-90" dirty="0">
                <a:solidFill>
                  <a:srgbClr val="212121"/>
                </a:solidFill>
                <a:latin typeface="Arial"/>
                <a:cs typeface="Arial"/>
              </a:rPr>
              <a:t> </a:t>
            </a:r>
            <a:r>
              <a:rPr sz="1000" spc="0" dirty="0">
                <a:solidFill>
                  <a:srgbClr val="212121"/>
                </a:solidFill>
                <a:latin typeface="Arial"/>
                <a:cs typeface="Arial"/>
              </a:rPr>
              <a:t>Bradbury</a:t>
            </a:r>
            <a:endParaRPr sz="1000">
              <a:latin typeface="Arial"/>
              <a:cs typeface="Arial"/>
            </a:endParaRPr>
          </a:p>
          <a:p>
            <a:pPr marL="12700" marR="201295">
              <a:lnSpc>
                <a:spcPct val="112500"/>
              </a:lnSpc>
            </a:pPr>
            <a:r>
              <a:rPr sz="1000" spc="-10" dirty="0">
                <a:solidFill>
                  <a:srgbClr val="212121"/>
                </a:solidFill>
                <a:latin typeface="Arial"/>
                <a:cs typeface="Arial"/>
              </a:rPr>
              <a:t>Bradshaw</a:t>
            </a:r>
            <a:r>
              <a:rPr sz="1000" spc="-95" dirty="0">
                <a:solidFill>
                  <a:srgbClr val="212121"/>
                </a:solidFill>
                <a:latin typeface="Arial"/>
                <a:cs typeface="Arial"/>
              </a:rPr>
              <a:t> </a:t>
            </a:r>
            <a:r>
              <a:rPr sz="1000" spc="-10" dirty="0">
                <a:solidFill>
                  <a:srgbClr val="212121"/>
                </a:solidFill>
                <a:latin typeface="Arial"/>
                <a:cs typeface="Arial"/>
              </a:rPr>
              <a:t>Farm</a:t>
            </a:r>
            <a:r>
              <a:rPr sz="1000" spc="-95" dirty="0">
                <a:solidFill>
                  <a:srgbClr val="212121"/>
                </a:solidFill>
                <a:latin typeface="Arial"/>
                <a:cs typeface="Arial"/>
              </a:rPr>
              <a:t> </a:t>
            </a:r>
            <a:r>
              <a:rPr sz="1000" dirty="0">
                <a:solidFill>
                  <a:srgbClr val="212121"/>
                </a:solidFill>
                <a:latin typeface="Arial"/>
                <a:cs typeface="Arial"/>
              </a:rPr>
              <a:t>NHA,</a:t>
            </a:r>
            <a:r>
              <a:rPr sz="1000" spc="-95" dirty="0">
                <a:solidFill>
                  <a:srgbClr val="212121"/>
                </a:solidFill>
                <a:latin typeface="Arial"/>
                <a:cs typeface="Arial"/>
              </a:rPr>
              <a:t> </a:t>
            </a:r>
            <a:r>
              <a:rPr sz="1000" spc="-20" dirty="0">
                <a:solidFill>
                  <a:srgbClr val="212121"/>
                </a:solidFill>
                <a:latin typeface="Arial"/>
                <a:cs typeface="Arial"/>
              </a:rPr>
              <a:t>Inc.</a:t>
            </a:r>
            <a:r>
              <a:rPr sz="1000" spc="-95" dirty="0">
                <a:solidFill>
                  <a:srgbClr val="212121"/>
                </a:solidFill>
                <a:latin typeface="Arial"/>
                <a:cs typeface="Arial"/>
              </a:rPr>
              <a:t> </a:t>
            </a:r>
            <a:r>
              <a:rPr sz="1000" spc="15" dirty="0">
                <a:solidFill>
                  <a:srgbClr val="212121"/>
                </a:solidFill>
                <a:latin typeface="Arial"/>
                <a:cs typeface="Arial"/>
              </a:rPr>
              <a:t>c/o</a:t>
            </a:r>
            <a:r>
              <a:rPr sz="1000" spc="-95" dirty="0">
                <a:solidFill>
                  <a:srgbClr val="212121"/>
                </a:solidFill>
                <a:latin typeface="Arial"/>
                <a:cs typeface="Arial"/>
              </a:rPr>
              <a:t> </a:t>
            </a:r>
            <a:r>
              <a:rPr sz="1000" spc="-30" dirty="0">
                <a:solidFill>
                  <a:srgbClr val="212121"/>
                </a:solidFill>
                <a:latin typeface="Arial"/>
                <a:cs typeface="Arial"/>
              </a:rPr>
              <a:t>Team</a:t>
            </a:r>
            <a:r>
              <a:rPr sz="1000" spc="-95" dirty="0">
                <a:solidFill>
                  <a:srgbClr val="212121"/>
                </a:solidFill>
                <a:latin typeface="Arial"/>
                <a:cs typeface="Arial"/>
              </a:rPr>
              <a:t> </a:t>
            </a:r>
            <a:r>
              <a:rPr sz="1000" spc="-5" dirty="0">
                <a:solidFill>
                  <a:srgbClr val="212121"/>
                </a:solidFill>
                <a:latin typeface="Arial"/>
                <a:cs typeface="Arial"/>
              </a:rPr>
              <a:t>Management</a:t>
            </a:r>
            <a:r>
              <a:rPr sz="1000" spc="-95" dirty="0">
                <a:solidFill>
                  <a:srgbClr val="212121"/>
                </a:solidFill>
                <a:latin typeface="Arial"/>
                <a:cs typeface="Arial"/>
              </a:rPr>
              <a:t> </a:t>
            </a:r>
            <a:r>
              <a:rPr sz="1000" spc="-45" dirty="0">
                <a:solidFill>
                  <a:srgbClr val="212121"/>
                </a:solidFill>
                <a:latin typeface="Arial"/>
                <a:cs typeface="Arial"/>
              </a:rPr>
              <a:t>LLC  </a:t>
            </a:r>
            <a:r>
              <a:rPr sz="1000" dirty="0">
                <a:solidFill>
                  <a:srgbClr val="212121"/>
                </a:solidFill>
                <a:latin typeface="Arial"/>
                <a:cs typeface="Arial"/>
              </a:rPr>
              <a:t>Catherine</a:t>
            </a:r>
            <a:r>
              <a:rPr sz="1000" spc="-90" dirty="0">
                <a:solidFill>
                  <a:srgbClr val="212121"/>
                </a:solidFill>
                <a:latin typeface="Arial"/>
                <a:cs typeface="Arial"/>
              </a:rPr>
              <a:t> </a:t>
            </a:r>
            <a:r>
              <a:rPr sz="1000" spc="-15" dirty="0">
                <a:solidFill>
                  <a:srgbClr val="212121"/>
                </a:solidFill>
                <a:latin typeface="Arial"/>
                <a:cs typeface="Arial"/>
              </a:rPr>
              <a:t>Bryans</a:t>
            </a:r>
            <a:endParaRPr sz="1000">
              <a:latin typeface="Arial"/>
              <a:cs typeface="Arial"/>
            </a:endParaRPr>
          </a:p>
          <a:p>
            <a:pPr marL="12700" marR="2339340">
              <a:lnSpc>
                <a:spcPct val="112500"/>
              </a:lnSpc>
            </a:pPr>
            <a:r>
              <a:rPr sz="1000" spc="25" dirty="0">
                <a:solidFill>
                  <a:srgbClr val="212121"/>
                </a:solidFill>
                <a:latin typeface="Arial"/>
                <a:cs typeface="Arial"/>
              </a:rPr>
              <a:t>Kirk </a:t>
            </a:r>
            <a:r>
              <a:rPr sz="1000" spc="-10" dirty="0">
                <a:solidFill>
                  <a:srgbClr val="212121"/>
                </a:solidFill>
                <a:latin typeface="Arial"/>
                <a:cs typeface="Arial"/>
              </a:rPr>
              <a:t>Buchholz  </a:t>
            </a:r>
            <a:r>
              <a:rPr sz="1000" spc="5" dirty="0">
                <a:solidFill>
                  <a:srgbClr val="212121"/>
                </a:solidFill>
                <a:latin typeface="Arial"/>
                <a:cs typeface="Arial"/>
              </a:rPr>
              <a:t>Kathy </a:t>
            </a:r>
            <a:r>
              <a:rPr sz="1000" spc="15" dirty="0">
                <a:solidFill>
                  <a:srgbClr val="212121"/>
                </a:solidFill>
                <a:latin typeface="Arial"/>
                <a:cs typeface="Arial"/>
              </a:rPr>
              <a:t>Burton  </a:t>
            </a:r>
            <a:r>
              <a:rPr sz="1000" spc="-20" dirty="0">
                <a:solidFill>
                  <a:srgbClr val="212121"/>
                </a:solidFill>
                <a:latin typeface="Arial"/>
                <a:cs typeface="Arial"/>
              </a:rPr>
              <a:t>Amanda</a:t>
            </a:r>
            <a:r>
              <a:rPr sz="1000" spc="-135" dirty="0">
                <a:solidFill>
                  <a:srgbClr val="212121"/>
                </a:solidFill>
                <a:latin typeface="Arial"/>
                <a:cs typeface="Arial"/>
              </a:rPr>
              <a:t> </a:t>
            </a:r>
            <a:r>
              <a:rPr sz="1000" spc="15" dirty="0">
                <a:solidFill>
                  <a:srgbClr val="212121"/>
                </a:solidFill>
                <a:latin typeface="Arial"/>
                <a:cs typeface="Arial"/>
              </a:rPr>
              <a:t>Butler  </a:t>
            </a:r>
            <a:r>
              <a:rPr sz="1000" spc="-5" dirty="0">
                <a:solidFill>
                  <a:srgbClr val="212121"/>
                </a:solidFill>
                <a:latin typeface="Arial"/>
                <a:cs typeface="Arial"/>
              </a:rPr>
              <a:t>Ernesto </a:t>
            </a:r>
            <a:r>
              <a:rPr sz="1000" dirty="0">
                <a:solidFill>
                  <a:srgbClr val="212121"/>
                </a:solidFill>
                <a:latin typeface="Arial"/>
                <a:cs typeface="Arial"/>
              </a:rPr>
              <a:t>Cantu  </a:t>
            </a:r>
            <a:r>
              <a:rPr sz="1000" spc="15" dirty="0">
                <a:solidFill>
                  <a:srgbClr val="212121"/>
                </a:solidFill>
                <a:latin typeface="Arial"/>
                <a:cs typeface="Arial"/>
              </a:rPr>
              <a:t>Kwok </a:t>
            </a:r>
            <a:r>
              <a:rPr sz="1000" spc="-25" dirty="0">
                <a:solidFill>
                  <a:srgbClr val="212121"/>
                </a:solidFill>
                <a:latin typeface="Arial"/>
                <a:cs typeface="Arial"/>
              </a:rPr>
              <a:t>Cheung  </a:t>
            </a:r>
            <a:r>
              <a:rPr sz="1000" spc="0" dirty="0">
                <a:solidFill>
                  <a:srgbClr val="212121"/>
                </a:solidFill>
                <a:latin typeface="Arial"/>
                <a:cs typeface="Arial"/>
              </a:rPr>
              <a:t>Philip</a:t>
            </a:r>
            <a:r>
              <a:rPr sz="1000" spc="-100" dirty="0">
                <a:solidFill>
                  <a:srgbClr val="212121"/>
                </a:solidFill>
                <a:latin typeface="Arial"/>
                <a:cs typeface="Arial"/>
              </a:rPr>
              <a:t> </a:t>
            </a:r>
            <a:r>
              <a:rPr sz="1000" spc="-5" dirty="0">
                <a:solidFill>
                  <a:srgbClr val="212121"/>
                </a:solidFill>
                <a:latin typeface="Arial"/>
                <a:cs typeface="Arial"/>
              </a:rPr>
              <a:t>Collins</a:t>
            </a:r>
            <a:endParaRPr sz="1000">
              <a:latin typeface="Arial"/>
              <a:cs typeface="Arial"/>
            </a:endParaRPr>
          </a:p>
          <a:p>
            <a:pPr marL="12700" marR="1729739">
              <a:lnSpc>
                <a:spcPct val="112500"/>
              </a:lnSpc>
            </a:pPr>
            <a:r>
              <a:rPr sz="1000" spc="15" dirty="0">
                <a:solidFill>
                  <a:srgbClr val="212121"/>
                </a:solidFill>
                <a:latin typeface="Arial"/>
                <a:cs typeface="Arial"/>
              </a:rPr>
              <a:t>Keith</a:t>
            </a:r>
            <a:r>
              <a:rPr sz="1000" spc="-105" dirty="0">
                <a:solidFill>
                  <a:srgbClr val="212121"/>
                </a:solidFill>
                <a:latin typeface="Arial"/>
                <a:cs typeface="Arial"/>
              </a:rPr>
              <a:t> </a:t>
            </a:r>
            <a:r>
              <a:rPr sz="1000" spc="-20" dirty="0">
                <a:solidFill>
                  <a:srgbClr val="212121"/>
                </a:solidFill>
                <a:latin typeface="Arial"/>
                <a:cs typeface="Arial"/>
              </a:rPr>
              <a:t>and</a:t>
            </a:r>
            <a:r>
              <a:rPr sz="1000" spc="-105" dirty="0">
                <a:solidFill>
                  <a:srgbClr val="212121"/>
                </a:solidFill>
                <a:latin typeface="Arial"/>
                <a:cs typeface="Arial"/>
              </a:rPr>
              <a:t> </a:t>
            </a:r>
            <a:r>
              <a:rPr sz="1000" spc="-40" dirty="0">
                <a:solidFill>
                  <a:srgbClr val="212121"/>
                </a:solidFill>
                <a:latin typeface="Arial"/>
                <a:cs typeface="Arial"/>
              </a:rPr>
              <a:t>Rebecca</a:t>
            </a:r>
            <a:r>
              <a:rPr sz="1000" spc="-105" dirty="0">
                <a:solidFill>
                  <a:srgbClr val="212121"/>
                </a:solidFill>
                <a:latin typeface="Arial"/>
                <a:cs typeface="Arial"/>
              </a:rPr>
              <a:t> </a:t>
            </a:r>
            <a:r>
              <a:rPr sz="1000" spc="-10" dirty="0">
                <a:solidFill>
                  <a:srgbClr val="212121"/>
                </a:solidFill>
                <a:latin typeface="Arial"/>
                <a:cs typeface="Arial"/>
              </a:rPr>
              <a:t>Costco  </a:t>
            </a:r>
            <a:r>
              <a:rPr sz="1000" spc="-15" dirty="0">
                <a:solidFill>
                  <a:srgbClr val="212121"/>
                </a:solidFill>
                <a:latin typeface="Arial"/>
                <a:cs typeface="Arial"/>
              </a:rPr>
              <a:t>Cox</a:t>
            </a:r>
            <a:r>
              <a:rPr sz="1000" spc="-90" dirty="0">
                <a:solidFill>
                  <a:srgbClr val="212121"/>
                </a:solidFill>
                <a:latin typeface="Arial"/>
                <a:cs typeface="Arial"/>
              </a:rPr>
              <a:t> </a:t>
            </a:r>
            <a:r>
              <a:rPr sz="1000" spc="10" dirty="0">
                <a:solidFill>
                  <a:srgbClr val="212121"/>
                </a:solidFill>
                <a:latin typeface="Arial"/>
                <a:cs typeface="Arial"/>
              </a:rPr>
              <a:t>Automotive</a:t>
            </a:r>
            <a:endParaRPr sz="1000">
              <a:latin typeface="Arial"/>
              <a:cs typeface="Arial"/>
            </a:endParaRPr>
          </a:p>
          <a:p>
            <a:pPr marL="12700">
              <a:lnSpc>
                <a:spcPct val="100000"/>
              </a:lnSpc>
              <a:spcBef>
                <a:spcPts val="150"/>
              </a:spcBef>
            </a:pPr>
            <a:r>
              <a:rPr sz="1000" spc="-20" dirty="0">
                <a:solidFill>
                  <a:srgbClr val="212121"/>
                </a:solidFill>
                <a:latin typeface="Arial"/>
                <a:cs typeface="Arial"/>
              </a:rPr>
              <a:t>Leslie</a:t>
            </a:r>
            <a:r>
              <a:rPr sz="1000" spc="-90" dirty="0">
                <a:solidFill>
                  <a:srgbClr val="212121"/>
                </a:solidFill>
                <a:latin typeface="Arial"/>
                <a:cs typeface="Arial"/>
              </a:rPr>
              <a:t> </a:t>
            </a:r>
            <a:r>
              <a:rPr sz="1000" spc="-15" dirty="0">
                <a:solidFill>
                  <a:srgbClr val="212121"/>
                </a:solidFill>
                <a:latin typeface="Arial"/>
                <a:cs typeface="Arial"/>
              </a:rPr>
              <a:t>Cushard</a:t>
            </a:r>
            <a:endParaRPr sz="1000">
              <a:latin typeface="Arial"/>
              <a:cs typeface="Arial"/>
            </a:endParaRPr>
          </a:p>
          <a:p>
            <a:pPr marL="12700" marR="1799589">
              <a:lnSpc>
                <a:spcPct val="112500"/>
              </a:lnSpc>
            </a:pPr>
            <a:r>
              <a:rPr sz="1000" dirty="0">
                <a:solidFill>
                  <a:srgbClr val="212121"/>
                </a:solidFill>
                <a:latin typeface="Arial"/>
                <a:cs typeface="Arial"/>
              </a:rPr>
              <a:t>Amy</a:t>
            </a:r>
            <a:r>
              <a:rPr sz="1000" spc="-100" dirty="0">
                <a:solidFill>
                  <a:srgbClr val="212121"/>
                </a:solidFill>
                <a:latin typeface="Arial"/>
                <a:cs typeface="Arial"/>
              </a:rPr>
              <a:t> </a:t>
            </a:r>
            <a:r>
              <a:rPr sz="1000" spc="-20" dirty="0">
                <a:solidFill>
                  <a:srgbClr val="212121"/>
                </a:solidFill>
                <a:latin typeface="Arial"/>
                <a:cs typeface="Arial"/>
              </a:rPr>
              <a:t>and</a:t>
            </a:r>
            <a:r>
              <a:rPr sz="1000" spc="-100" dirty="0">
                <a:solidFill>
                  <a:srgbClr val="212121"/>
                </a:solidFill>
                <a:latin typeface="Arial"/>
                <a:cs typeface="Arial"/>
              </a:rPr>
              <a:t> </a:t>
            </a:r>
            <a:r>
              <a:rPr sz="1000" spc="-20" dirty="0">
                <a:solidFill>
                  <a:srgbClr val="212121"/>
                </a:solidFill>
                <a:latin typeface="Arial"/>
                <a:cs typeface="Arial"/>
              </a:rPr>
              <a:t>Steve</a:t>
            </a:r>
            <a:r>
              <a:rPr sz="1000" spc="-100" dirty="0">
                <a:solidFill>
                  <a:srgbClr val="212121"/>
                </a:solidFill>
                <a:latin typeface="Arial"/>
                <a:cs typeface="Arial"/>
              </a:rPr>
              <a:t> </a:t>
            </a:r>
            <a:r>
              <a:rPr sz="1000" spc="-10" dirty="0">
                <a:solidFill>
                  <a:srgbClr val="212121"/>
                </a:solidFill>
                <a:latin typeface="Arial"/>
                <a:cs typeface="Arial"/>
              </a:rPr>
              <a:t>Davidson  </a:t>
            </a:r>
            <a:r>
              <a:rPr sz="1000" dirty="0">
                <a:solidFill>
                  <a:srgbClr val="212121"/>
                </a:solidFill>
                <a:latin typeface="Arial"/>
                <a:cs typeface="Arial"/>
              </a:rPr>
              <a:t>Bradley</a:t>
            </a:r>
            <a:r>
              <a:rPr sz="1000" spc="-90" dirty="0">
                <a:solidFill>
                  <a:srgbClr val="212121"/>
                </a:solidFill>
                <a:latin typeface="Arial"/>
                <a:cs typeface="Arial"/>
              </a:rPr>
              <a:t> </a:t>
            </a:r>
            <a:r>
              <a:rPr sz="1000" spc="-10" dirty="0">
                <a:solidFill>
                  <a:srgbClr val="212121"/>
                </a:solidFill>
                <a:latin typeface="Arial"/>
                <a:cs typeface="Arial"/>
              </a:rPr>
              <a:t>Davis</a:t>
            </a:r>
            <a:endParaRPr sz="1000">
              <a:latin typeface="Arial"/>
              <a:cs typeface="Arial"/>
            </a:endParaRPr>
          </a:p>
          <a:p>
            <a:pPr marL="12700" marR="2291715">
              <a:lnSpc>
                <a:spcPct val="112500"/>
              </a:lnSpc>
            </a:pPr>
            <a:r>
              <a:rPr sz="1000" spc="10" dirty="0">
                <a:solidFill>
                  <a:srgbClr val="212121"/>
                </a:solidFill>
                <a:latin typeface="Arial"/>
                <a:cs typeface="Arial"/>
              </a:rPr>
              <a:t>William </a:t>
            </a:r>
            <a:r>
              <a:rPr sz="1000" spc="-10" dirty="0">
                <a:solidFill>
                  <a:srgbClr val="212121"/>
                </a:solidFill>
                <a:latin typeface="Arial"/>
                <a:cs typeface="Arial"/>
              </a:rPr>
              <a:t>Davis  </a:t>
            </a:r>
            <a:r>
              <a:rPr sz="1000" dirty="0">
                <a:solidFill>
                  <a:srgbClr val="212121"/>
                </a:solidFill>
                <a:latin typeface="Arial"/>
                <a:cs typeface="Arial"/>
              </a:rPr>
              <a:t>Alice </a:t>
            </a:r>
            <a:r>
              <a:rPr sz="1000" spc="-10" dirty="0">
                <a:solidFill>
                  <a:srgbClr val="212121"/>
                </a:solidFill>
                <a:latin typeface="Arial"/>
                <a:cs typeface="Arial"/>
              </a:rPr>
              <a:t>Desantis  </a:t>
            </a:r>
            <a:r>
              <a:rPr sz="1000" spc="-15" dirty="0">
                <a:solidFill>
                  <a:srgbClr val="212121"/>
                </a:solidFill>
                <a:latin typeface="Arial"/>
                <a:cs typeface="Arial"/>
              </a:rPr>
              <a:t>Inge </a:t>
            </a:r>
            <a:r>
              <a:rPr sz="1000" spc="0" dirty="0">
                <a:solidFill>
                  <a:srgbClr val="212121"/>
                </a:solidFill>
                <a:latin typeface="Arial"/>
                <a:cs typeface="Arial"/>
              </a:rPr>
              <a:t>Dibella  </a:t>
            </a:r>
            <a:r>
              <a:rPr sz="1000" spc="-5" dirty="0">
                <a:solidFill>
                  <a:srgbClr val="212121"/>
                </a:solidFill>
                <a:latin typeface="Arial"/>
                <a:cs typeface="Arial"/>
              </a:rPr>
              <a:t>Hope</a:t>
            </a:r>
            <a:r>
              <a:rPr sz="1000" spc="-130" dirty="0">
                <a:solidFill>
                  <a:srgbClr val="212121"/>
                </a:solidFill>
                <a:latin typeface="Arial"/>
                <a:cs typeface="Arial"/>
              </a:rPr>
              <a:t> </a:t>
            </a:r>
            <a:r>
              <a:rPr sz="1000" dirty="0">
                <a:solidFill>
                  <a:srgbClr val="212121"/>
                </a:solidFill>
                <a:latin typeface="Arial"/>
                <a:cs typeface="Arial"/>
              </a:rPr>
              <a:t>Doornbos  </a:t>
            </a:r>
            <a:r>
              <a:rPr sz="1000" spc="-10" dirty="0">
                <a:solidFill>
                  <a:srgbClr val="212121"/>
                </a:solidFill>
                <a:latin typeface="Arial"/>
                <a:cs typeface="Arial"/>
              </a:rPr>
              <a:t>Phylis </a:t>
            </a:r>
            <a:r>
              <a:rPr sz="1000" spc="-20" dirty="0">
                <a:solidFill>
                  <a:srgbClr val="212121"/>
                </a:solidFill>
                <a:latin typeface="Arial"/>
                <a:cs typeface="Arial"/>
              </a:rPr>
              <a:t>Douglas  </a:t>
            </a:r>
            <a:r>
              <a:rPr sz="1000" spc="-15" dirty="0">
                <a:solidFill>
                  <a:srgbClr val="212121"/>
                </a:solidFill>
                <a:latin typeface="Arial"/>
                <a:cs typeface="Arial"/>
              </a:rPr>
              <a:t>Judy </a:t>
            </a:r>
            <a:r>
              <a:rPr sz="1000" spc="-20" dirty="0">
                <a:solidFill>
                  <a:srgbClr val="212121"/>
                </a:solidFill>
                <a:latin typeface="Arial"/>
                <a:cs typeface="Arial"/>
              </a:rPr>
              <a:t>Douglas  Tammy</a:t>
            </a:r>
            <a:r>
              <a:rPr sz="1000" spc="-100" dirty="0">
                <a:solidFill>
                  <a:srgbClr val="212121"/>
                </a:solidFill>
                <a:latin typeface="Arial"/>
                <a:cs typeface="Arial"/>
              </a:rPr>
              <a:t> </a:t>
            </a:r>
            <a:r>
              <a:rPr sz="1000" spc="25" dirty="0">
                <a:solidFill>
                  <a:srgbClr val="212121"/>
                </a:solidFill>
                <a:latin typeface="Arial"/>
                <a:cs typeface="Arial"/>
              </a:rPr>
              <a:t>Driver</a:t>
            </a:r>
            <a:endParaRPr sz="1000">
              <a:latin typeface="Arial"/>
              <a:cs typeface="Ari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0225" y="414019"/>
            <a:ext cx="3249295" cy="393700"/>
          </a:xfrm>
          <a:prstGeom prst="rect">
            <a:avLst/>
          </a:prstGeom>
        </p:spPr>
        <p:txBody>
          <a:bodyPr vert="horz" wrap="square" lIns="0" tIns="14604" rIns="0" bIns="0" rtlCol="0">
            <a:spAutoFit/>
          </a:bodyPr>
          <a:lstStyle/>
          <a:p>
            <a:pPr marL="12700">
              <a:lnSpc>
                <a:spcPct val="100000"/>
              </a:lnSpc>
              <a:spcBef>
                <a:spcPts val="114"/>
              </a:spcBef>
            </a:pPr>
            <a:r>
              <a:rPr spc="125" dirty="0"/>
              <a:t>Contributors</a:t>
            </a:r>
            <a:r>
              <a:rPr spc="204" dirty="0"/>
              <a:t> </a:t>
            </a:r>
            <a:r>
              <a:rPr spc="75" dirty="0"/>
              <a:t>(Cont.)</a:t>
            </a:r>
          </a:p>
        </p:txBody>
      </p:sp>
      <p:sp>
        <p:nvSpPr>
          <p:cNvPr id="7" name="object 7"/>
          <p:cNvSpPr txBox="1"/>
          <p:nvPr/>
        </p:nvSpPr>
        <p:spPr>
          <a:xfrm>
            <a:off x="530225" y="6989216"/>
            <a:ext cx="1888489" cy="209550"/>
          </a:xfrm>
          <a:prstGeom prst="rect">
            <a:avLst/>
          </a:prstGeom>
        </p:spPr>
        <p:txBody>
          <a:bodyPr vert="horz" wrap="square" lIns="0" tIns="11430" rIns="0" bIns="0" rtlCol="0">
            <a:spAutoFit/>
          </a:bodyPr>
          <a:lstStyle/>
          <a:p>
            <a:pPr marL="12700">
              <a:lnSpc>
                <a:spcPct val="100000"/>
              </a:lnSpc>
              <a:spcBef>
                <a:spcPts val="90"/>
              </a:spcBef>
            </a:pPr>
            <a:r>
              <a:rPr sz="1200" spc="40" dirty="0">
                <a:solidFill>
                  <a:srgbClr val="FFFFFF"/>
                </a:solidFill>
                <a:latin typeface="Arial"/>
                <a:cs typeface="Arial"/>
              </a:rPr>
              <a:t>H </a:t>
            </a:r>
            <a:r>
              <a:rPr sz="1200" spc="-100" dirty="0">
                <a:solidFill>
                  <a:srgbClr val="FFFFFF"/>
                </a:solidFill>
                <a:latin typeface="Arial"/>
                <a:cs typeface="Arial"/>
              </a:rPr>
              <a:t>E </a:t>
            </a:r>
            <a:r>
              <a:rPr sz="1200" spc="-50" dirty="0">
                <a:solidFill>
                  <a:srgbClr val="FFFFFF"/>
                </a:solidFill>
                <a:latin typeface="Arial"/>
                <a:cs typeface="Arial"/>
              </a:rPr>
              <a:t>L </a:t>
            </a:r>
            <a:r>
              <a:rPr sz="1200" spc="-65" dirty="0">
                <a:solidFill>
                  <a:srgbClr val="FFFFFF"/>
                </a:solidFill>
                <a:latin typeface="Arial"/>
                <a:cs typeface="Arial"/>
              </a:rPr>
              <a:t>P </a:t>
            </a:r>
            <a:r>
              <a:rPr sz="1200" spc="-80" dirty="0">
                <a:solidFill>
                  <a:srgbClr val="FFFFFF"/>
                </a:solidFill>
                <a:latin typeface="Arial"/>
                <a:cs typeface="Arial"/>
              </a:rPr>
              <a:t>, </a:t>
            </a:r>
            <a:r>
              <a:rPr sz="1200" spc="40" dirty="0">
                <a:solidFill>
                  <a:srgbClr val="FFFFFF"/>
                </a:solidFill>
                <a:latin typeface="Arial"/>
                <a:cs typeface="Arial"/>
              </a:rPr>
              <a:t>H </a:t>
            </a:r>
            <a:r>
              <a:rPr sz="1200" spc="25" dirty="0">
                <a:solidFill>
                  <a:srgbClr val="FFFFFF"/>
                </a:solidFill>
                <a:latin typeface="Arial"/>
                <a:cs typeface="Arial"/>
              </a:rPr>
              <a:t>O </a:t>
            </a:r>
            <a:r>
              <a:rPr sz="1200" spc="-65" dirty="0">
                <a:solidFill>
                  <a:srgbClr val="FFFFFF"/>
                </a:solidFill>
                <a:latin typeface="Arial"/>
                <a:cs typeface="Arial"/>
              </a:rPr>
              <a:t>P </a:t>
            </a:r>
            <a:r>
              <a:rPr sz="1200" spc="-100" dirty="0">
                <a:solidFill>
                  <a:srgbClr val="FFFFFF"/>
                </a:solidFill>
                <a:latin typeface="Arial"/>
                <a:cs typeface="Arial"/>
              </a:rPr>
              <a:t>E </a:t>
            </a:r>
            <a:r>
              <a:rPr sz="1200" spc="-80" dirty="0">
                <a:solidFill>
                  <a:srgbClr val="FFFFFF"/>
                </a:solidFill>
                <a:latin typeface="Arial"/>
                <a:cs typeface="Arial"/>
              </a:rPr>
              <a:t>, </a:t>
            </a:r>
            <a:r>
              <a:rPr sz="1200" spc="40" dirty="0">
                <a:solidFill>
                  <a:srgbClr val="FFFFFF"/>
                </a:solidFill>
                <a:latin typeface="Arial"/>
                <a:cs typeface="Arial"/>
              </a:rPr>
              <a:t>H </a:t>
            </a:r>
            <a:r>
              <a:rPr sz="1200" spc="-100" dirty="0">
                <a:solidFill>
                  <a:srgbClr val="FFFFFF"/>
                </a:solidFill>
                <a:latin typeface="Arial"/>
                <a:cs typeface="Arial"/>
              </a:rPr>
              <a:t>E </a:t>
            </a:r>
            <a:r>
              <a:rPr sz="1200" spc="15" dirty="0">
                <a:solidFill>
                  <a:srgbClr val="FFFFFF"/>
                </a:solidFill>
                <a:latin typeface="Arial"/>
                <a:cs typeface="Arial"/>
              </a:rPr>
              <a:t>A</a:t>
            </a:r>
            <a:r>
              <a:rPr sz="1200" spc="-150" dirty="0">
                <a:solidFill>
                  <a:srgbClr val="FFFFFF"/>
                </a:solidFill>
                <a:latin typeface="Arial"/>
                <a:cs typeface="Arial"/>
              </a:rPr>
              <a:t> </a:t>
            </a:r>
            <a:r>
              <a:rPr sz="1200" spc="-50" dirty="0">
                <a:solidFill>
                  <a:srgbClr val="FFFFFF"/>
                </a:solidFill>
                <a:latin typeface="Arial"/>
                <a:cs typeface="Arial"/>
              </a:rPr>
              <a:t>L</a:t>
            </a:r>
            <a:endParaRPr sz="1200">
              <a:latin typeface="Arial"/>
              <a:cs typeface="Arial"/>
            </a:endParaRPr>
          </a:p>
        </p:txBody>
      </p:sp>
      <p:sp>
        <p:nvSpPr>
          <p:cNvPr id="3" name="object 3"/>
          <p:cNvSpPr txBox="1"/>
          <p:nvPr/>
        </p:nvSpPr>
        <p:spPr>
          <a:xfrm>
            <a:off x="530225" y="984396"/>
            <a:ext cx="1485900" cy="5683250"/>
          </a:xfrm>
          <a:prstGeom prst="rect">
            <a:avLst/>
          </a:prstGeom>
        </p:spPr>
        <p:txBody>
          <a:bodyPr vert="horz" wrap="square" lIns="0" tIns="12065" rIns="0" bIns="0" rtlCol="0">
            <a:spAutoFit/>
          </a:bodyPr>
          <a:lstStyle/>
          <a:p>
            <a:pPr marL="12700" marR="621665">
              <a:lnSpc>
                <a:spcPct val="112500"/>
              </a:lnSpc>
              <a:spcBef>
                <a:spcPts val="95"/>
              </a:spcBef>
            </a:pPr>
            <a:r>
              <a:rPr sz="1000" spc="-10" dirty="0">
                <a:solidFill>
                  <a:srgbClr val="212121"/>
                </a:solidFill>
                <a:latin typeface="Arial"/>
                <a:cs typeface="Arial"/>
              </a:rPr>
              <a:t>Julie </a:t>
            </a:r>
            <a:r>
              <a:rPr sz="1000" spc="0" dirty="0">
                <a:solidFill>
                  <a:srgbClr val="212121"/>
                </a:solidFill>
                <a:latin typeface="Arial"/>
                <a:cs typeface="Arial"/>
              </a:rPr>
              <a:t>Dunn  </a:t>
            </a:r>
            <a:r>
              <a:rPr sz="1000" spc="-20" dirty="0">
                <a:solidFill>
                  <a:srgbClr val="212121"/>
                </a:solidFill>
                <a:latin typeface="Arial"/>
                <a:cs typeface="Arial"/>
              </a:rPr>
              <a:t>Laura Elledge  </a:t>
            </a:r>
            <a:r>
              <a:rPr sz="1000" spc="-30" dirty="0">
                <a:solidFill>
                  <a:srgbClr val="212121"/>
                </a:solidFill>
                <a:latin typeface="Arial"/>
                <a:cs typeface="Arial"/>
              </a:rPr>
              <a:t>Sandra</a:t>
            </a:r>
            <a:r>
              <a:rPr sz="1000" spc="-150" dirty="0">
                <a:solidFill>
                  <a:srgbClr val="212121"/>
                </a:solidFill>
                <a:latin typeface="Arial"/>
                <a:cs typeface="Arial"/>
              </a:rPr>
              <a:t> </a:t>
            </a:r>
            <a:r>
              <a:rPr sz="1000" dirty="0">
                <a:solidFill>
                  <a:srgbClr val="212121"/>
                </a:solidFill>
                <a:latin typeface="Arial"/>
                <a:cs typeface="Arial"/>
              </a:rPr>
              <a:t>Erreger  </a:t>
            </a:r>
            <a:r>
              <a:rPr sz="1000" spc="-20" dirty="0">
                <a:solidFill>
                  <a:srgbClr val="212121"/>
                </a:solidFill>
                <a:latin typeface="Arial"/>
                <a:cs typeface="Arial"/>
              </a:rPr>
              <a:t>Elaine </a:t>
            </a:r>
            <a:r>
              <a:rPr sz="1000" spc="0" dirty="0">
                <a:solidFill>
                  <a:srgbClr val="212121"/>
                </a:solidFill>
                <a:latin typeface="Arial"/>
                <a:cs typeface="Arial"/>
              </a:rPr>
              <a:t>Eternod  </a:t>
            </a:r>
            <a:r>
              <a:rPr sz="1000" spc="-25" dirty="0">
                <a:solidFill>
                  <a:srgbClr val="212121"/>
                </a:solidFill>
                <a:latin typeface="Arial"/>
                <a:cs typeface="Arial"/>
              </a:rPr>
              <a:t>June</a:t>
            </a:r>
            <a:r>
              <a:rPr sz="1000" spc="-95" dirty="0">
                <a:solidFill>
                  <a:srgbClr val="212121"/>
                </a:solidFill>
                <a:latin typeface="Arial"/>
                <a:cs typeface="Arial"/>
              </a:rPr>
              <a:t> </a:t>
            </a:r>
            <a:r>
              <a:rPr sz="1000" spc="-5" dirty="0">
                <a:solidFill>
                  <a:srgbClr val="212121"/>
                </a:solidFill>
                <a:latin typeface="Arial"/>
                <a:cs typeface="Arial"/>
              </a:rPr>
              <a:t>Farmer</a:t>
            </a:r>
            <a:endParaRPr sz="1000">
              <a:latin typeface="Arial"/>
              <a:cs typeface="Arial"/>
            </a:endParaRPr>
          </a:p>
          <a:p>
            <a:pPr marL="12700" marR="274955">
              <a:lnSpc>
                <a:spcPct val="112500"/>
              </a:lnSpc>
            </a:pPr>
            <a:r>
              <a:rPr sz="1000" spc="25" dirty="0">
                <a:solidFill>
                  <a:srgbClr val="212121"/>
                </a:solidFill>
                <a:latin typeface="Arial"/>
                <a:cs typeface="Arial"/>
              </a:rPr>
              <a:t>Mary</a:t>
            </a:r>
            <a:r>
              <a:rPr sz="1000" spc="-120" dirty="0">
                <a:solidFill>
                  <a:srgbClr val="212121"/>
                </a:solidFill>
                <a:latin typeface="Arial"/>
                <a:cs typeface="Arial"/>
              </a:rPr>
              <a:t> </a:t>
            </a:r>
            <a:r>
              <a:rPr sz="1000" dirty="0">
                <a:solidFill>
                  <a:srgbClr val="212121"/>
                </a:solidFill>
                <a:latin typeface="Arial"/>
                <a:cs typeface="Arial"/>
              </a:rPr>
              <a:t>Fischer-Mullins  </a:t>
            </a:r>
            <a:r>
              <a:rPr sz="1000" spc="-5" dirty="0">
                <a:solidFill>
                  <a:srgbClr val="212121"/>
                </a:solidFill>
                <a:latin typeface="Arial"/>
                <a:cs typeface="Arial"/>
              </a:rPr>
              <a:t>Diane</a:t>
            </a:r>
            <a:r>
              <a:rPr sz="1000" spc="-90" dirty="0">
                <a:solidFill>
                  <a:srgbClr val="212121"/>
                </a:solidFill>
                <a:latin typeface="Arial"/>
                <a:cs typeface="Arial"/>
              </a:rPr>
              <a:t> </a:t>
            </a:r>
            <a:r>
              <a:rPr sz="1000" spc="0" dirty="0">
                <a:solidFill>
                  <a:srgbClr val="212121"/>
                </a:solidFill>
                <a:latin typeface="Arial"/>
                <a:cs typeface="Arial"/>
              </a:rPr>
              <a:t>Ford</a:t>
            </a:r>
            <a:endParaRPr sz="1000">
              <a:latin typeface="Arial"/>
              <a:cs typeface="Arial"/>
            </a:endParaRPr>
          </a:p>
          <a:p>
            <a:pPr marL="12700" marR="503555">
              <a:lnSpc>
                <a:spcPct val="112500"/>
              </a:lnSpc>
            </a:pPr>
            <a:r>
              <a:rPr sz="1000" spc="0" dirty="0">
                <a:solidFill>
                  <a:srgbClr val="212121"/>
                </a:solidFill>
                <a:latin typeface="Arial"/>
                <a:cs typeface="Arial"/>
              </a:rPr>
              <a:t>Natalie </a:t>
            </a:r>
            <a:r>
              <a:rPr sz="1000" spc="5" dirty="0">
                <a:solidFill>
                  <a:srgbClr val="212121"/>
                </a:solidFill>
                <a:latin typeface="Arial"/>
                <a:cs typeface="Arial"/>
              </a:rPr>
              <a:t>Fowler  </a:t>
            </a:r>
            <a:r>
              <a:rPr sz="1000" spc="-15" dirty="0">
                <a:solidFill>
                  <a:srgbClr val="212121"/>
                </a:solidFill>
                <a:latin typeface="Arial"/>
                <a:cs typeface="Arial"/>
              </a:rPr>
              <a:t>Randell Fox  </a:t>
            </a:r>
            <a:r>
              <a:rPr sz="1000" spc="0" dirty="0">
                <a:solidFill>
                  <a:srgbClr val="212121"/>
                </a:solidFill>
                <a:latin typeface="Arial"/>
                <a:cs typeface="Arial"/>
              </a:rPr>
              <a:t>Arlene </a:t>
            </a:r>
            <a:r>
              <a:rPr sz="1000" spc="-10" dirty="0">
                <a:solidFill>
                  <a:srgbClr val="212121"/>
                </a:solidFill>
                <a:latin typeface="Arial"/>
                <a:cs typeface="Arial"/>
              </a:rPr>
              <a:t>Freeland  Elizabeth</a:t>
            </a:r>
            <a:r>
              <a:rPr sz="1000" spc="-114" dirty="0">
                <a:solidFill>
                  <a:srgbClr val="212121"/>
                </a:solidFill>
                <a:latin typeface="Arial"/>
                <a:cs typeface="Arial"/>
              </a:rPr>
              <a:t> </a:t>
            </a:r>
            <a:r>
              <a:rPr sz="1000" spc="-15" dirty="0">
                <a:solidFill>
                  <a:srgbClr val="212121"/>
                </a:solidFill>
                <a:latin typeface="Arial"/>
                <a:cs typeface="Arial"/>
              </a:rPr>
              <a:t>Frisbee</a:t>
            </a:r>
            <a:endParaRPr sz="1000">
              <a:latin typeface="Arial"/>
              <a:cs typeface="Arial"/>
            </a:endParaRPr>
          </a:p>
          <a:p>
            <a:pPr marL="12700" marR="63500">
              <a:lnSpc>
                <a:spcPct val="112500"/>
              </a:lnSpc>
            </a:pPr>
            <a:r>
              <a:rPr sz="1000" spc="0" dirty="0">
                <a:solidFill>
                  <a:srgbClr val="212121"/>
                </a:solidFill>
                <a:latin typeface="Arial"/>
                <a:cs typeface="Arial"/>
              </a:rPr>
              <a:t>David</a:t>
            </a:r>
            <a:r>
              <a:rPr sz="1000" spc="-100" dirty="0">
                <a:solidFill>
                  <a:srgbClr val="212121"/>
                </a:solidFill>
                <a:latin typeface="Arial"/>
                <a:cs typeface="Arial"/>
              </a:rPr>
              <a:t> </a:t>
            </a:r>
            <a:r>
              <a:rPr sz="1000" spc="-20" dirty="0">
                <a:solidFill>
                  <a:srgbClr val="212121"/>
                </a:solidFill>
                <a:latin typeface="Arial"/>
                <a:cs typeface="Arial"/>
              </a:rPr>
              <a:t>and</a:t>
            </a:r>
            <a:r>
              <a:rPr sz="1000" spc="-100" dirty="0">
                <a:solidFill>
                  <a:srgbClr val="212121"/>
                </a:solidFill>
                <a:latin typeface="Arial"/>
                <a:cs typeface="Arial"/>
              </a:rPr>
              <a:t> </a:t>
            </a:r>
            <a:r>
              <a:rPr sz="1000" dirty="0">
                <a:solidFill>
                  <a:srgbClr val="212121"/>
                </a:solidFill>
                <a:latin typeface="Arial"/>
                <a:cs typeface="Arial"/>
              </a:rPr>
              <a:t>Deborah</a:t>
            </a:r>
            <a:r>
              <a:rPr sz="1000" spc="-100" dirty="0">
                <a:solidFill>
                  <a:srgbClr val="212121"/>
                </a:solidFill>
                <a:latin typeface="Arial"/>
                <a:cs typeface="Arial"/>
              </a:rPr>
              <a:t> </a:t>
            </a:r>
            <a:r>
              <a:rPr sz="1000" spc="0" dirty="0">
                <a:solidFill>
                  <a:srgbClr val="212121"/>
                </a:solidFill>
                <a:latin typeface="Arial"/>
                <a:cs typeface="Arial"/>
              </a:rPr>
              <a:t>Frost  </a:t>
            </a:r>
            <a:r>
              <a:rPr sz="1000" spc="-25" dirty="0">
                <a:solidFill>
                  <a:srgbClr val="212121"/>
                </a:solidFill>
                <a:latin typeface="Arial"/>
                <a:cs typeface="Arial"/>
              </a:rPr>
              <a:t>Teresa</a:t>
            </a:r>
            <a:r>
              <a:rPr sz="1000" spc="-90" dirty="0">
                <a:solidFill>
                  <a:srgbClr val="212121"/>
                </a:solidFill>
                <a:latin typeface="Arial"/>
                <a:cs typeface="Arial"/>
              </a:rPr>
              <a:t> </a:t>
            </a:r>
            <a:r>
              <a:rPr sz="1000" spc="-15" dirty="0">
                <a:solidFill>
                  <a:srgbClr val="212121"/>
                </a:solidFill>
                <a:latin typeface="Arial"/>
                <a:cs typeface="Arial"/>
              </a:rPr>
              <a:t>Garay</a:t>
            </a:r>
            <a:endParaRPr sz="1000">
              <a:latin typeface="Arial"/>
              <a:cs typeface="Arial"/>
            </a:endParaRPr>
          </a:p>
          <a:p>
            <a:pPr marL="12700">
              <a:lnSpc>
                <a:spcPct val="100000"/>
              </a:lnSpc>
              <a:spcBef>
                <a:spcPts val="150"/>
              </a:spcBef>
            </a:pPr>
            <a:r>
              <a:rPr sz="1000" spc="10" dirty="0">
                <a:solidFill>
                  <a:srgbClr val="212121"/>
                </a:solidFill>
                <a:latin typeface="Arial"/>
                <a:cs typeface="Arial"/>
              </a:rPr>
              <a:t>Anita</a:t>
            </a:r>
            <a:r>
              <a:rPr sz="1000" spc="-90" dirty="0">
                <a:solidFill>
                  <a:srgbClr val="212121"/>
                </a:solidFill>
                <a:latin typeface="Arial"/>
                <a:cs typeface="Arial"/>
              </a:rPr>
              <a:t> </a:t>
            </a:r>
            <a:r>
              <a:rPr sz="1000" spc="-35" dirty="0">
                <a:solidFill>
                  <a:srgbClr val="212121"/>
                </a:solidFill>
                <a:latin typeface="Arial"/>
                <a:cs typeface="Arial"/>
              </a:rPr>
              <a:t>Geoghagan</a:t>
            </a:r>
            <a:endParaRPr sz="1000">
              <a:latin typeface="Arial"/>
              <a:cs typeface="Arial"/>
            </a:endParaRPr>
          </a:p>
          <a:p>
            <a:pPr marL="12700" marR="5080">
              <a:lnSpc>
                <a:spcPct val="112500"/>
              </a:lnSpc>
            </a:pPr>
            <a:r>
              <a:rPr sz="1000" spc="-15" dirty="0">
                <a:solidFill>
                  <a:srgbClr val="212121"/>
                </a:solidFill>
                <a:latin typeface="Arial"/>
                <a:cs typeface="Arial"/>
              </a:rPr>
              <a:t>Georgia </a:t>
            </a:r>
            <a:r>
              <a:rPr sz="1000" dirty="0">
                <a:solidFill>
                  <a:srgbClr val="212121"/>
                </a:solidFill>
                <a:latin typeface="Arial"/>
                <a:cs typeface="Arial"/>
              </a:rPr>
              <a:t>Pride</a:t>
            </a:r>
            <a:r>
              <a:rPr sz="1000" spc="-200" dirty="0">
                <a:solidFill>
                  <a:srgbClr val="212121"/>
                </a:solidFill>
                <a:latin typeface="Arial"/>
                <a:cs typeface="Arial"/>
              </a:rPr>
              <a:t> </a:t>
            </a:r>
            <a:r>
              <a:rPr sz="1000" spc="-15" dirty="0">
                <a:solidFill>
                  <a:srgbClr val="212121"/>
                </a:solidFill>
                <a:latin typeface="Arial"/>
                <a:cs typeface="Arial"/>
              </a:rPr>
              <a:t>Remodeling  </a:t>
            </a:r>
            <a:r>
              <a:rPr sz="1000" spc="-20" dirty="0">
                <a:solidFill>
                  <a:srgbClr val="212121"/>
                </a:solidFill>
                <a:latin typeface="Arial"/>
                <a:cs typeface="Arial"/>
              </a:rPr>
              <a:t>The </a:t>
            </a:r>
            <a:r>
              <a:rPr sz="1000" spc="-5" dirty="0">
                <a:solidFill>
                  <a:srgbClr val="212121"/>
                </a:solidFill>
                <a:latin typeface="Arial"/>
                <a:cs typeface="Arial"/>
              </a:rPr>
              <a:t>Georgiou </a:t>
            </a:r>
            <a:r>
              <a:rPr sz="1000" spc="-10" dirty="0">
                <a:solidFill>
                  <a:srgbClr val="212121"/>
                </a:solidFill>
                <a:latin typeface="Arial"/>
                <a:cs typeface="Arial"/>
              </a:rPr>
              <a:t>Family  </a:t>
            </a:r>
            <a:r>
              <a:rPr sz="1000" spc="-15" dirty="0">
                <a:solidFill>
                  <a:srgbClr val="212121"/>
                </a:solidFill>
                <a:latin typeface="Arial"/>
                <a:cs typeface="Arial"/>
              </a:rPr>
              <a:t>Filomena</a:t>
            </a:r>
            <a:r>
              <a:rPr sz="1000" spc="-90" dirty="0">
                <a:solidFill>
                  <a:srgbClr val="212121"/>
                </a:solidFill>
                <a:latin typeface="Arial"/>
                <a:cs typeface="Arial"/>
              </a:rPr>
              <a:t> </a:t>
            </a:r>
            <a:r>
              <a:rPr sz="1000" spc="-5" dirty="0">
                <a:solidFill>
                  <a:srgbClr val="212121"/>
                </a:solidFill>
                <a:latin typeface="Arial"/>
                <a:cs typeface="Arial"/>
              </a:rPr>
              <a:t>Girnys</a:t>
            </a:r>
            <a:endParaRPr sz="1000">
              <a:latin typeface="Arial"/>
              <a:cs typeface="Arial"/>
            </a:endParaRPr>
          </a:p>
          <a:p>
            <a:pPr marL="12700" marR="428625">
              <a:lnSpc>
                <a:spcPct val="112500"/>
              </a:lnSpc>
            </a:pPr>
            <a:r>
              <a:rPr sz="1000" spc="-10" dirty="0">
                <a:solidFill>
                  <a:srgbClr val="212121"/>
                </a:solidFill>
                <a:latin typeface="Arial"/>
                <a:cs typeface="Arial"/>
              </a:rPr>
              <a:t>Graphic</a:t>
            </a:r>
            <a:r>
              <a:rPr sz="1000" spc="-110" dirty="0">
                <a:solidFill>
                  <a:srgbClr val="212121"/>
                </a:solidFill>
                <a:latin typeface="Arial"/>
                <a:cs typeface="Arial"/>
              </a:rPr>
              <a:t> </a:t>
            </a:r>
            <a:r>
              <a:rPr sz="1000" spc="-30" dirty="0">
                <a:solidFill>
                  <a:srgbClr val="212121"/>
                </a:solidFill>
                <a:latin typeface="Arial"/>
                <a:cs typeface="Arial"/>
              </a:rPr>
              <a:t>Packaging  </a:t>
            </a:r>
            <a:r>
              <a:rPr sz="1000" dirty="0">
                <a:solidFill>
                  <a:srgbClr val="212121"/>
                </a:solidFill>
                <a:latin typeface="Arial"/>
                <a:cs typeface="Arial"/>
              </a:rPr>
              <a:t>Ruth </a:t>
            </a:r>
            <a:r>
              <a:rPr sz="1000" spc="-5" dirty="0">
                <a:solidFill>
                  <a:srgbClr val="212121"/>
                </a:solidFill>
                <a:latin typeface="Arial"/>
                <a:cs typeface="Arial"/>
              </a:rPr>
              <a:t>Graveline  </a:t>
            </a:r>
            <a:r>
              <a:rPr sz="1000" dirty="0">
                <a:solidFill>
                  <a:srgbClr val="212121"/>
                </a:solidFill>
                <a:latin typeface="Arial"/>
                <a:cs typeface="Arial"/>
              </a:rPr>
              <a:t>Melvena </a:t>
            </a:r>
            <a:r>
              <a:rPr sz="1000" spc="-10" dirty="0">
                <a:solidFill>
                  <a:srgbClr val="212121"/>
                </a:solidFill>
                <a:latin typeface="Arial"/>
                <a:cs typeface="Arial"/>
              </a:rPr>
              <a:t>Grines  </a:t>
            </a:r>
            <a:r>
              <a:rPr sz="1000" dirty="0">
                <a:solidFill>
                  <a:srgbClr val="212121"/>
                </a:solidFill>
                <a:latin typeface="Arial"/>
                <a:cs typeface="Arial"/>
              </a:rPr>
              <a:t>Michael</a:t>
            </a:r>
            <a:r>
              <a:rPr sz="1000" spc="-95" dirty="0">
                <a:solidFill>
                  <a:srgbClr val="212121"/>
                </a:solidFill>
                <a:latin typeface="Arial"/>
                <a:cs typeface="Arial"/>
              </a:rPr>
              <a:t> </a:t>
            </a:r>
            <a:r>
              <a:rPr sz="1000" spc="-15" dirty="0">
                <a:solidFill>
                  <a:srgbClr val="212121"/>
                </a:solidFill>
                <a:latin typeface="Arial"/>
                <a:cs typeface="Arial"/>
              </a:rPr>
              <a:t>Hagain</a:t>
            </a:r>
            <a:endParaRPr sz="1000">
              <a:latin typeface="Arial"/>
              <a:cs typeface="Arial"/>
            </a:endParaRPr>
          </a:p>
          <a:p>
            <a:pPr marL="12700" marR="207645">
              <a:lnSpc>
                <a:spcPct val="112500"/>
              </a:lnSpc>
            </a:pPr>
            <a:r>
              <a:rPr sz="1000" spc="0" dirty="0">
                <a:solidFill>
                  <a:srgbClr val="212121"/>
                </a:solidFill>
                <a:latin typeface="Arial"/>
                <a:cs typeface="Arial"/>
              </a:rPr>
              <a:t>David</a:t>
            </a:r>
            <a:r>
              <a:rPr sz="1000" spc="-110" dirty="0">
                <a:solidFill>
                  <a:srgbClr val="212121"/>
                </a:solidFill>
                <a:latin typeface="Arial"/>
                <a:cs typeface="Arial"/>
              </a:rPr>
              <a:t> </a:t>
            </a:r>
            <a:r>
              <a:rPr sz="1000" spc="-20" dirty="0">
                <a:solidFill>
                  <a:srgbClr val="212121"/>
                </a:solidFill>
                <a:latin typeface="Arial"/>
                <a:cs typeface="Arial"/>
              </a:rPr>
              <a:t>and</a:t>
            </a:r>
            <a:r>
              <a:rPr sz="1000" spc="-110" dirty="0">
                <a:solidFill>
                  <a:srgbClr val="212121"/>
                </a:solidFill>
                <a:latin typeface="Arial"/>
                <a:cs typeface="Arial"/>
              </a:rPr>
              <a:t> </a:t>
            </a:r>
            <a:r>
              <a:rPr sz="1000" spc="-10" dirty="0">
                <a:solidFill>
                  <a:srgbClr val="212121"/>
                </a:solidFill>
                <a:latin typeface="Arial"/>
                <a:cs typeface="Arial"/>
              </a:rPr>
              <a:t>Megan</a:t>
            </a:r>
            <a:r>
              <a:rPr sz="1000" spc="-110" dirty="0">
                <a:solidFill>
                  <a:srgbClr val="212121"/>
                </a:solidFill>
                <a:latin typeface="Arial"/>
                <a:cs typeface="Arial"/>
              </a:rPr>
              <a:t> </a:t>
            </a:r>
            <a:r>
              <a:rPr sz="1000" spc="-5" dirty="0">
                <a:solidFill>
                  <a:srgbClr val="212121"/>
                </a:solidFill>
                <a:latin typeface="Arial"/>
                <a:cs typeface="Arial"/>
              </a:rPr>
              <a:t>Hale  </a:t>
            </a:r>
            <a:r>
              <a:rPr sz="1000" spc="25" dirty="0">
                <a:solidFill>
                  <a:srgbClr val="212121"/>
                </a:solidFill>
                <a:latin typeface="Arial"/>
                <a:cs typeface="Arial"/>
              </a:rPr>
              <a:t>Mary</a:t>
            </a:r>
            <a:r>
              <a:rPr sz="1000" spc="-90" dirty="0">
                <a:solidFill>
                  <a:srgbClr val="212121"/>
                </a:solidFill>
                <a:latin typeface="Arial"/>
                <a:cs typeface="Arial"/>
              </a:rPr>
              <a:t> </a:t>
            </a:r>
            <a:r>
              <a:rPr sz="1000" spc="5" dirty="0">
                <a:solidFill>
                  <a:srgbClr val="212121"/>
                </a:solidFill>
                <a:latin typeface="Arial"/>
                <a:cs typeface="Arial"/>
              </a:rPr>
              <a:t>Hardy</a:t>
            </a:r>
            <a:endParaRPr sz="1000">
              <a:latin typeface="Arial"/>
              <a:cs typeface="Arial"/>
            </a:endParaRPr>
          </a:p>
          <a:p>
            <a:pPr marL="12700" marR="587375">
              <a:lnSpc>
                <a:spcPct val="112500"/>
              </a:lnSpc>
            </a:pPr>
            <a:r>
              <a:rPr sz="1000" spc="0" dirty="0">
                <a:solidFill>
                  <a:srgbClr val="212121"/>
                </a:solidFill>
                <a:latin typeface="Arial"/>
                <a:cs typeface="Arial"/>
              </a:rPr>
              <a:t>David </a:t>
            </a:r>
            <a:r>
              <a:rPr sz="1000" spc="5" dirty="0">
                <a:solidFill>
                  <a:srgbClr val="212121"/>
                </a:solidFill>
                <a:latin typeface="Arial"/>
                <a:cs typeface="Arial"/>
              </a:rPr>
              <a:t>Haskett  </a:t>
            </a:r>
            <a:r>
              <a:rPr sz="1000" spc="-15" dirty="0">
                <a:solidFill>
                  <a:srgbClr val="212121"/>
                </a:solidFill>
                <a:latin typeface="Arial"/>
                <a:cs typeface="Arial"/>
              </a:rPr>
              <a:t>Linda </a:t>
            </a:r>
            <a:r>
              <a:rPr sz="1000" dirty="0">
                <a:solidFill>
                  <a:srgbClr val="212121"/>
                </a:solidFill>
                <a:latin typeface="Arial"/>
                <a:cs typeface="Arial"/>
              </a:rPr>
              <a:t>Hawkins  </a:t>
            </a:r>
            <a:r>
              <a:rPr sz="1000" spc="0" dirty="0">
                <a:solidFill>
                  <a:srgbClr val="212121"/>
                </a:solidFill>
                <a:latin typeface="Arial"/>
                <a:cs typeface="Arial"/>
              </a:rPr>
              <a:t>Margie</a:t>
            </a:r>
            <a:r>
              <a:rPr sz="1000" spc="-114" dirty="0">
                <a:solidFill>
                  <a:srgbClr val="212121"/>
                </a:solidFill>
                <a:latin typeface="Arial"/>
                <a:cs typeface="Arial"/>
              </a:rPr>
              <a:t> </a:t>
            </a:r>
            <a:r>
              <a:rPr sz="1000" spc="5" dirty="0">
                <a:solidFill>
                  <a:srgbClr val="212121"/>
                </a:solidFill>
                <a:latin typeface="Arial"/>
                <a:cs typeface="Arial"/>
              </a:rPr>
              <a:t>Hendrix  </a:t>
            </a:r>
            <a:r>
              <a:rPr sz="1000" spc="15" dirty="0">
                <a:solidFill>
                  <a:srgbClr val="212121"/>
                </a:solidFill>
                <a:latin typeface="Arial"/>
                <a:cs typeface="Arial"/>
              </a:rPr>
              <a:t>Holly </a:t>
            </a:r>
            <a:r>
              <a:rPr sz="1000" spc="-35" dirty="0">
                <a:solidFill>
                  <a:srgbClr val="212121"/>
                </a:solidFill>
                <a:latin typeface="Arial"/>
                <a:cs typeface="Arial"/>
              </a:rPr>
              <a:t>Hesse  </a:t>
            </a:r>
            <a:r>
              <a:rPr sz="1000" dirty="0">
                <a:solidFill>
                  <a:srgbClr val="212121"/>
                </a:solidFill>
                <a:latin typeface="Arial"/>
                <a:cs typeface="Arial"/>
              </a:rPr>
              <a:t>Daniel </a:t>
            </a:r>
            <a:r>
              <a:rPr sz="1000" spc="-35" dirty="0">
                <a:solidFill>
                  <a:srgbClr val="212121"/>
                </a:solidFill>
                <a:latin typeface="Arial"/>
                <a:cs typeface="Arial"/>
              </a:rPr>
              <a:t>Hesse  </a:t>
            </a:r>
            <a:r>
              <a:rPr sz="1000" spc="-5" dirty="0">
                <a:solidFill>
                  <a:srgbClr val="212121"/>
                </a:solidFill>
                <a:latin typeface="Arial"/>
                <a:cs typeface="Arial"/>
              </a:rPr>
              <a:t>Donna</a:t>
            </a:r>
            <a:r>
              <a:rPr sz="1000" spc="-95" dirty="0">
                <a:solidFill>
                  <a:srgbClr val="212121"/>
                </a:solidFill>
                <a:latin typeface="Arial"/>
                <a:cs typeface="Arial"/>
              </a:rPr>
              <a:t> </a:t>
            </a:r>
            <a:r>
              <a:rPr sz="1000" spc="10" dirty="0">
                <a:solidFill>
                  <a:srgbClr val="212121"/>
                </a:solidFill>
                <a:latin typeface="Arial"/>
                <a:cs typeface="Arial"/>
              </a:rPr>
              <a:t>Hew</a:t>
            </a:r>
            <a:endParaRPr sz="1000">
              <a:latin typeface="Arial"/>
              <a:cs typeface="Arial"/>
            </a:endParaRPr>
          </a:p>
          <a:p>
            <a:pPr marL="12700">
              <a:lnSpc>
                <a:spcPct val="100000"/>
              </a:lnSpc>
              <a:spcBef>
                <a:spcPts val="150"/>
              </a:spcBef>
            </a:pPr>
            <a:r>
              <a:rPr sz="1000" spc="-20" dirty="0">
                <a:solidFill>
                  <a:srgbClr val="212121"/>
                </a:solidFill>
                <a:latin typeface="Arial"/>
                <a:cs typeface="Arial"/>
              </a:rPr>
              <a:t>The </a:t>
            </a:r>
            <a:r>
              <a:rPr sz="1000" spc="-5" dirty="0">
                <a:solidFill>
                  <a:srgbClr val="212121"/>
                </a:solidFill>
                <a:latin typeface="Arial"/>
                <a:cs typeface="Arial"/>
              </a:rPr>
              <a:t>Home</a:t>
            </a:r>
            <a:r>
              <a:rPr sz="1000" spc="-225" dirty="0">
                <a:solidFill>
                  <a:srgbClr val="212121"/>
                </a:solidFill>
                <a:latin typeface="Arial"/>
                <a:cs typeface="Arial"/>
              </a:rPr>
              <a:t> </a:t>
            </a:r>
            <a:r>
              <a:rPr sz="1000" spc="10" dirty="0">
                <a:solidFill>
                  <a:srgbClr val="212121"/>
                </a:solidFill>
                <a:latin typeface="Arial"/>
                <a:cs typeface="Arial"/>
              </a:rPr>
              <a:t>Depot</a:t>
            </a:r>
            <a:endParaRPr sz="1000">
              <a:latin typeface="Arial"/>
              <a:cs typeface="Arial"/>
            </a:endParaRPr>
          </a:p>
          <a:p>
            <a:pPr marL="12700" marR="160655">
              <a:lnSpc>
                <a:spcPct val="112500"/>
              </a:lnSpc>
            </a:pPr>
            <a:r>
              <a:rPr sz="1000" spc="-15" dirty="0">
                <a:solidFill>
                  <a:srgbClr val="212121"/>
                </a:solidFill>
                <a:latin typeface="Arial"/>
                <a:cs typeface="Arial"/>
              </a:rPr>
              <a:t>John</a:t>
            </a:r>
            <a:r>
              <a:rPr sz="1000" spc="-105" dirty="0">
                <a:solidFill>
                  <a:srgbClr val="212121"/>
                </a:solidFill>
                <a:latin typeface="Arial"/>
                <a:cs typeface="Arial"/>
              </a:rPr>
              <a:t> </a:t>
            </a:r>
            <a:r>
              <a:rPr sz="1000" spc="-20" dirty="0">
                <a:solidFill>
                  <a:srgbClr val="212121"/>
                </a:solidFill>
                <a:latin typeface="Arial"/>
                <a:cs typeface="Arial"/>
              </a:rPr>
              <a:t>and</a:t>
            </a:r>
            <a:r>
              <a:rPr sz="1000" spc="-105" dirty="0">
                <a:solidFill>
                  <a:srgbClr val="212121"/>
                </a:solidFill>
                <a:latin typeface="Arial"/>
                <a:cs typeface="Arial"/>
              </a:rPr>
              <a:t> </a:t>
            </a:r>
            <a:r>
              <a:rPr sz="1000" spc="-55" dirty="0">
                <a:solidFill>
                  <a:srgbClr val="212121"/>
                </a:solidFill>
                <a:latin typeface="Arial"/>
                <a:cs typeface="Arial"/>
              </a:rPr>
              <a:t>Susan</a:t>
            </a:r>
            <a:r>
              <a:rPr sz="1000" spc="-105" dirty="0">
                <a:solidFill>
                  <a:srgbClr val="212121"/>
                </a:solidFill>
                <a:latin typeface="Arial"/>
                <a:cs typeface="Arial"/>
              </a:rPr>
              <a:t> </a:t>
            </a:r>
            <a:r>
              <a:rPr sz="1000" spc="-20" dirty="0">
                <a:solidFill>
                  <a:srgbClr val="212121"/>
                </a:solidFill>
                <a:latin typeface="Arial"/>
                <a:cs typeface="Arial"/>
              </a:rPr>
              <a:t>Isakson  </a:t>
            </a:r>
            <a:r>
              <a:rPr sz="1000" spc="-10" dirty="0">
                <a:solidFill>
                  <a:srgbClr val="212121"/>
                </a:solidFill>
                <a:latin typeface="Arial"/>
                <a:cs typeface="Arial"/>
              </a:rPr>
              <a:t>Janet </a:t>
            </a:r>
            <a:r>
              <a:rPr sz="1000" spc="5" dirty="0">
                <a:solidFill>
                  <a:srgbClr val="212121"/>
                </a:solidFill>
                <a:latin typeface="Arial"/>
                <a:cs typeface="Arial"/>
              </a:rPr>
              <a:t>M.</a:t>
            </a:r>
            <a:r>
              <a:rPr sz="1000" spc="15" dirty="0">
                <a:solidFill>
                  <a:srgbClr val="212121"/>
                </a:solidFill>
                <a:latin typeface="Arial"/>
                <a:cs typeface="Arial"/>
              </a:rPr>
              <a:t> </a:t>
            </a:r>
            <a:r>
              <a:rPr sz="1000" spc="-30" dirty="0">
                <a:solidFill>
                  <a:srgbClr val="212121"/>
                </a:solidFill>
                <a:latin typeface="Arial"/>
                <a:cs typeface="Arial"/>
              </a:rPr>
              <a:t>Jackson</a:t>
            </a:r>
            <a:endParaRPr sz="1000">
              <a:latin typeface="Arial"/>
              <a:cs typeface="Arial"/>
            </a:endParaRPr>
          </a:p>
          <a:p>
            <a:pPr marL="12700">
              <a:lnSpc>
                <a:spcPct val="100000"/>
              </a:lnSpc>
              <a:spcBef>
                <a:spcPts val="150"/>
              </a:spcBef>
            </a:pPr>
            <a:r>
              <a:rPr sz="1000" spc="50" dirty="0">
                <a:solidFill>
                  <a:srgbClr val="212121"/>
                </a:solidFill>
                <a:latin typeface="Arial"/>
                <a:cs typeface="Arial"/>
              </a:rPr>
              <a:t>Matt</a:t>
            </a:r>
            <a:r>
              <a:rPr sz="1000" spc="-90" dirty="0">
                <a:solidFill>
                  <a:srgbClr val="212121"/>
                </a:solidFill>
                <a:latin typeface="Arial"/>
                <a:cs typeface="Arial"/>
              </a:rPr>
              <a:t> </a:t>
            </a:r>
            <a:r>
              <a:rPr sz="1000" spc="-20" dirty="0">
                <a:solidFill>
                  <a:srgbClr val="212121"/>
                </a:solidFill>
                <a:latin typeface="Arial"/>
                <a:cs typeface="Arial"/>
              </a:rPr>
              <a:t>and</a:t>
            </a:r>
            <a:r>
              <a:rPr sz="1000" spc="-90" dirty="0">
                <a:solidFill>
                  <a:srgbClr val="212121"/>
                </a:solidFill>
                <a:latin typeface="Arial"/>
                <a:cs typeface="Arial"/>
              </a:rPr>
              <a:t> </a:t>
            </a:r>
            <a:r>
              <a:rPr sz="1000" spc="-5" dirty="0">
                <a:solidFill>
                  <a:srgbClr val="212121"/>
                </a:solidFill>
                <a:latin typeface="Arial"/>
                <a:cs typeface="Arial"/>
              </a:rPr>
              <a:t>Emily</a:t>
            </a:r>
            <a:r>
              <a:rPr sz="1000" spc="-90" dirty="0">
                <a:solidFill>
                  <a:srgbClr val="212121"/>
                </a:solidFill>
                <a:latin typeface="Arial"/>
                <a:cs typeface="Arial"/>
              </a:rPr>
              <a:t> </a:t>
            </a:r>
            <a:r>
              <a:rPr sz="1000" spc="-25" dirty="0">
                <a:solidFill>
                  <a:srgbClr val="212121"/>
                </a:solidFill>
                <a:latin typeface="Arial"/>
                <a:cs typeface="Arial"/>
              </a:rPr>
              <a:t>Jobe</a:t>
            </a:r>
            <a:endParaRPr sz="1000">
              <a:latin typeface="Arial"/>
              <a:cs typeface="Arial"/>
            </a:endParaRPr>
          </a:p>
        </p:txBody>
      </p:sp>
      <p:sp>
        <p:nvSpPr>
          <p:cNvPr id="4" name="object 4"/>
          <p:cNvSpPr txBox="1"/>
          <p:nvPr/>
        </p:nvSpPr>
        <p:spPr>
          <a:xfrm>
            <a:off x="2530475" y="993921"/>
            <a:ext cx="1719580" cy="5683250"/>
          </a:xfrm>
          <a:prstGeom prst="rect">
            <a:avLst/>
          </a:prstGeom>
        </p:spPr>
        <p:txBody>
          <a:bodyPr vert="horz" wrap="square" lIns="0" tIns="12065" rIns="0" bIns="0" rtlCol="0">
            <a:spAutoFit/>
          </a:bodyPr>
          <a:lstStyle/>
          <a:p>
            <a:pPr marL="12700" marR="765175">
              <a:lnSpc>
                <a:spcPct val="112500"/>
              </a:lnSpc>
              <a:spcBef>
                <a:spcPts val="95"/>
              </a:spcBef>
            </a:pPr>
            <a:r>
              <a:rPr sz="1000" spc="-10" dirty="0">
                <a:solidFill>
                  <a:srgbClr val="212121"/>
                </a:solidFill>
                <a:latin typeface="Arial"/>
                <a:cs typeface="Arial"/>
              </a:rPr>
              <a:t>Gail </a:t>
            </a:r>
            <a:r>
              <a:rPr sz="1000" spc="-20" dirty="0">
                <a:solidFill>
                  <a:srgbClr val="212121"/>
                </a:solidFill>
                <a:latin typeface="Arial"/>
                <a:cs typeface="Arial"/>
              </a:rPr>
              <a:t>Jorgenson  </a:t>
            </a:r>
            <a:r>
              <a:rPr sz="1000" spc="-10" dirty="0">
                <a:solidFill>
                  <a:srgbClr val="212121"/>
                </a:solidFill>
                <a:latin typeface="Arial"/>
                <a:cs typeface="Arial"/>
              </a:rPr>
              <a:t>Jonathan</a:t>
            </a:r>
            <a:r>
              <a:rPr sz="1000" spc="-145" dirty="0">
                <a:solidFill>
                  <a:srgbClr val="212121"/>
                </a:solidFill>
                <a:latin typeface="Arial"/>
                <a:cs typeface="Arial"/>
              </a:rPr>
              <a:t> </a:t>
            </a:r>
            <a:r>
              <a:rPr sz="1000" spc="-30" dirty="0">
                <a:solidFill>
                  <a:srgbClr val="212121"/>
                </a:solidFill>
                <a:latin typeface="Arial"/>
                <a:cs typeface="Arial"/>
              </a:rPr>
              <a:t>Joseph  Careese </a:t>
            </a:r>
            <a:r>
              <a:rPr sz="1000" spc="5" dirty="0">
                <a:solidFill>
                  <a:srgbClr val="212121"/>
                </a:solidFill>
                <a:latin typeface="Arial"/>
                <a:cs typeface="Arial"/>
              </a:rPr>
              <a:t>Kelly  </a:t>
            </a:r>
            <a:r>
              <a:rPr sz="1000" spc="-10" dirty="0">
                <a:solidFill>
                  <a:srgbClr val="212121"/>
                </a:solidFill>
                <a:latin typeface="Arial"/>
                <a:cs typeface="Arial"/>
              </a:rPr>
              <a:t>Coley</a:t>
            </a:r>
            <a:r>
              <a:rPr sz="1000" spc="-90" dirty="0">
                <a:solidFill>
                  <a:srgbClr val="212121"/>
                </a:solidFill>
                <a:latin typeface="Arial"/>
                <a:cs typeface="Arial"/>
              </a:rPr>
              <a:t> </a:t>
            </a:r>
            <a:r>
              <a:rPr sz="1000" spc="-5" dirty="0">
                <a:solidFill>
                  <a:srgbClr val="212121"/>
                </a:solidFill>
                <a:latin typeface="Arial"/>
                <a:cs typeface="Arial"/>
              </a:rPr>
              <a:t>King</a:t>
            </a:r>
            <a:endParaRPr sz="1000">
              <a:latin typeface="Arial"/>
              <a:cs typeface="Arial"/>
            </a:endParaRPr>
          </a:p>
          <a:p>
            <a:pPr marL="12700" marR="572770">
              <a:lnSpc>
                <a:spcPct val="112500"/>
              </a:lnSpc>
            </a:pPr>
            <a:r>
              <a:rPr sz="1000" dirty="0">
                <a:solidFill>
                  <a:srgbClr val="212121"/>
                </a:solidFill>
                <a:latin typeface="Arial"/>
                <a:cs typeface="Arial"/>
              </a:rPr>
              <a:t>Tim Kinnersley  </a:t>
            </a:r>
            <a:r>
              <a:rPr sz="1000" spc="-25" dirty="0">
                <a:solidFill>
                  <a:srgbClr val="212121"/>
                </a:solidFill>
                <a:latin typeface="Arial"/>
                <a:cs typeface="Arial"/>
              </a:rPr>
              <a:t>Theresa</a:t>
            </a:r>
            <a:r>
              <a:rPr sz="1000" spc="-125" dirty="0">
                <a:solidFill>
                  <a:srgbClr val="212121"/>
                </a:solidFill>
                <a:latin typeface="Arial"/>
                <a:cs typeface="Arial"/>
              </a:rPr>
              <a:t> </a:t>
            </a:r>
            <a:r>
              <a:rPr sz="1000" spc="-5" dirty="0">
                <a:solidFill>
                  <a:srgbClr val="212121"/>
                </a:solidFill>
                <a:latin typeface="Arial"/>
                <a:cs typeface="Arial"/>
              </a:rPr>
              <a:t>Kriz-Dussia  </a:t>
            </a:r>
            <a:r>
              <a:rPr sz="1000" spc="10" dirty="0">
                <a:solidFill>
                  <a:srgbClr val="212121"/>
                </a:solidFill>
                <a:latin typeface="Arial"/>
                <a:cs typeface="Arial"/>
              </a:rPr>
              <a:t>Anthony </a:t>
            </a:r>
            <a:r>
              <a:rPr sz="1000" spc="-35" dirty="0">
                <a:solidFill>
                  <a:srgbClr val="212121"/>
                </a:solidFill>
                <a:latin typeface="Arial"/>
                <a:cs typeface="Arial"/>
              </a:rPr>
              <a:t>Lamanac  </a:t>
            </a:r>
            <a:r>
              <a:rPr sz="1000" spc="-40" dirty="0">
                <a:solidFill>
                  <a:srgbClr val="212121"/>
                </a:solidFill>
                <a:latin typeface="Arial"/>
                <a:cs typeface="Arial"/>
              </a:rPr>
              <a:t>Rebecca </a:t>
            </a:r>
            <a:r>
              <a:rPr sz="1000" spc="-35" dirty="0">
                <a:solidFill>
                  <a:srgbClr val="212121"/>
                </a:solidFill>
                <a:latin typeface="Arial"/>
                <a:cs typeface="Arial"/>
              </a:rPr>
              <a:t>Lane  </a:t>
            </a:r>
            <a:r>
              <a:rPr sz="1000" spc="-10" dirty="0">
                <a:solidFill>
                  <a:srgbClr val="212121"/>
                </a:solidFill>
                <a:latin typeface="Arial"/>
                <a:cs typeface="Arial"/>
              </a:rPr>
              <a:t>Belinda</a:t>
            </a:r>
            <a:r>
              <a:rPr sz="1000" spc="-90" dirty="0">
                <a:solidFill>
                  <a:srgbClr val="212121"/>
                </a:solidFill>
                <a:latin typeface="Arial"/>
                <a:cs typeface="Arial"/>
              </a:rPr>
              <a:t> </a:t>
            </a:r>
            <a:r>
              <a:rPr sz="1000" spc="-35" dirty="0">
                <a:solidFill>
                  <a:srgbClr val="212121"/>
                </a:solidFill>
                <a:latin typeface="Arial"/>
                <a:cs typeface="Arial"/>
              </a:rPr>
              <a:t>Leach</a:t>
            </a:r>
            <a:endParaRPr sz="1000">
              <a:latin typeface="Arial"/>
              <a:cs typeface="Arial"/>
            </a:endParaRPr>
          </a:p>
          <a:p>
            <a:pPr marL="12700">
              <a:lnSpc>
                <a:spcPct val="100000"/>
              </a:lnSpc>
              <a:spcBef>
                <a:spcPts val="150"/>
              </a:spcBef>
            </a:pPr>
            <a:r>
              <a:rPr sz="1000" spc="25" dirty="0">
                <a:solidFill>
                  <a:srgbClr val="212121"/>
                </a:solidFill>
                <a:latin typeface="Arial"/>
                <a:cs typeface="Arial"/>
              </a:rPr>
              <a:t>Niki</a:t>
            </a:r>
            <a:r>
              <a:rPr sz="1000" spc="-90" dirty="0">
                <a:solidFill>
                  <a:srgbClr val="212121"/>
                </a:solidFill>
                <a:latin typeface="Arial"/>
                <a:cs typeface="Arial"/>
              </a:rPr>
              <a:t> </a:t>
            </a:r>
            <a:r>
              <a:rPr sz="1000" spc="-30" dirty="0">
                <a:solidFill>
                  <a:srgbClr val="212121"/>
                </a:solidFill>
                <a:latin typeface="Arial"/>
                <a:cs typeface="Arial"/>
              </a:rPr>
              <a:t>Lemeshka</a:t>
            </a:r>
            <a:endParaRPr sz="1000">
              <a:latin typeface="Arial"/>
              <a:cs typeface="Arial"/>
            </a:endParaRPr>
          </a:p>
          <a:p>
            <a:pPr marL="12700" marR="5080">
              <a:lnSpc>
                <a:spcPct val="112500"/>
              </a:lnSpc>
            </a:pPr>
            <a:r>
              <a:rPr sz="1000" dirty="0">
                <a:solidFill>
                  <a:srgbClr val="212121"/>
                </a:solidFill>
                <a:latin typeface="Arial"/>
                <a:cs typeface="Arial"/>
              </a:rPr>
              <a:t>Jennifer</a:t>
            </a:r>
            <a:r>
              <a:rPr sz="1000" spc="-90" dirty="0">
                <a:solidFill>
                  <a:srgbClr val="212121"/>
                </a:solidFill>
                <a:latin typeface="Arial"/>
                <a:cs typeface="Arial"/>
              </a:rPr>
              <a:t> </a:t>
            </a:r>
            <a:r>
              <a:rPr sz="1000" spc="-20" dirty="0">
                <a:solidFill>
                  <a:srgbClr val="212121"/>
                </a:solidFill>
                <a:latin typeface="Arial"/>
                <a:cs typeface="Arial"/>
              </a:rPr>
              <a:t>and</a:t>
            </a:r>
            <a:r>
              <a:rPr sz="1000" spc="-90" dirty="0">
                <a:solidFill>
                  <a:srgbClr val="212121"/>
                </a:solidFill>
                <a:latin typeface="Arial"/>
                <a:cs typeface="Arial"/>
              </a:rPr>
              <a:t> </a:t>
            </a:r>
            <a:r>
              <a:rPr sz="1000" spc="10" dirty="0">
                <a:solidFill>
                  <a:srgbClr val="212121"/>
                </a:solidFill>
                <a:latin typeface="Arial"/>
                <a:cs typeface="Arial"/>
              </a:rPr>
              <a:t>William</a:t>
            </a:r>
            <a:r>
              <a:rPr sz="1000" spc="-90" dirty="0">
                <a:solidFill>
                  <a:srgbClr val="212121"/>
                </a:solidFill>
                <a:latin typeface="Arial"/>
                <a:cs typeface="Arial"/>
              </a:rPr>
              <a:t> </a:t>
            </a:r>
            <a:r>
              <a:rPr sz="1000" spc="-5" dirty="0">
                <a:solidFill>
                  <a:srgbClr val="212121"/>
                </a:solidFill>
                <a:latin typeface="Arial"/>
                <a:cs typeface="Arial"/>
              </a:rPr>
              <a:t>Letsinger  </a:t>
            </a:r>
            <a:r>
              <a:rPr sz="1000" spc="-25" dirty="0">
                <a:solidFill>
                  <a:srgbClr val="212121"/>
                </a:solidFill>
                <a:latin typeface="Arial"/>
                <a:cs typeface="Arial"/>
              </a:rPr>
              <a:t>Jamie</a:t>
            </a:r>
            <a:r>
              <a:rPr sz="1000" spc="-90" dirty="0">
                <a:solidFill>
                  <a:srgbClr val="212121"/>
                </a:solidFill>
                <a:latin typeface="Arial"/>
                <a:cs typeface="Arial"/>
              </a:rPr>
              <a:t> </a:t>
            </a:r>
            <a:r>
              <a:rPr sz="1000" dirty="0">
                <a:solidFill>
                  <a:srgbClr val="212121"/>
                </a:solidFill>
                <a:latin typeface="Arial"/>
                <a:cs typeface="Arial"/>
              </a:rPr>
              <a:t>Low</a:t>
            </a:r>
            <a:endParaRPr sz="1000">
              <a:latin typeface="Arial"/>
              <a:cs typeface="Arial"/>
            </a:endParaRPr>
          </a:p>
          <a:p>
            <a:pPr marL="12700" marR="768985">
              <a:lnSpc>
                <a:spcPct val="112500"/>
              </a:lnSpc>
            </a:pPr>
            <a:r>
              <a:rPr sz="1000" spc="25" dirty="0">
                <a:solidFill>
                  <a:srgbClr val="212121"/>
                </a:solidFill>
                <a:latin typeface="Arial"/>
                <a:cs typeface="Arial"/>
              </a:rPr>
              <a:t>Mark </a:t>
            </a:r>
            <a:r>
              <a:rPr sz="1000" spc="0" dirty="0">
                <a:solidFill>
                  <a:srgbClr val="212121"/>
                </a:solidFill>
                <a:latin typeface="Arial"/>
                <a:cs typeface="Arial"/>
              </a:rPr>
              <a:t>Lukehart  </a:t>
            </a:r>
            <a:r>
              <a:rPr sz="1000" spc="-5" dirty="0">
                <a:solidFill>
                  <a:srgbClr val="212121"/>
                </a:solidFill>
                <a:latin typeface="Arial"/>
                <a:cs typeface="Arial"/>
              </a:rPr>
              <a:t>Cleary</a:t>
            </a:r>
            <a:r>
              <a:rPr sz="1000" spc="-120" dirty="0">
                <a:solidFill>
                  <a:srgbClr val="212121"/>
                </a:solidFill>
                <a:latin typeface="Arial"/>
                <a:cs typeface="Arial"/>
              </a:rPr>
              <a:t> </a:t>
            </a:r>
            <a:r>
              <a:rPr sz="1000" spc="0" dirty="0">
                <a:solidFill>
                  <a:srgbClr val="212121"/>
                </a:solidFill>
                <a:latin typeface="Arial"/>
                <a:cs typeface="Arial"/>
              </a:rPr>
              <a:t>Mahaffey  </a:t>
            </a:r>
            <a:r>
              <a:rPr sz="1000" spc="-55" dirty="0">
                <a:solidFill>
                  <a:srgbClr val="212121"/>
                </a:solidFill>
                <a:latin typeface="Arial"/>
                <a:cs typeface="Arial"/>
              </a:rPr>
              <a:t>P </a:t>
            </a:r>
            <a:r>
              <a:rPr sz="1000" spc="-20" dirty="0">
                <a:solidFill>
                  <a:srgbClr val="212121"/>
                </a:solidFill>
                <a:latin typeface="Arial"/>
                <a:cs typeface="Arial"/>
              </a:rPr>
              <a:t>Luann</a:t>
            </a:r>
            <a:r>
              <a:rPr sz="1000" spc="-150" dirty="0">
                <a:solidFill>
                  <a:srgbClr val="212121"/>
                </a:solidFill>
                <a:latin typeface="Arial"/>
                <a:cs typeface="Arial"/>
              </a:rPr>
              <a:t> </a:t>
            </a:r>
            <a:r>
              <a:rPr sz="1000" spc="-5" dirty="0">
                <a:solidFill>
                  <a:srgbClr val="212121"/>
                </a:solidFill>
                <a:latin typeface="Arial"/>
                <a:cs typeface="Arial"/>
              </a:rPr>
              <a:t>Mahan</a:t>
            </a:r>
            <a:endParaRPr sz="1000">
              <a:latin typeface="Arial"/>
              <a:cs typeface="Arial"/>
            </a:endParaRPr>
          </a:p>
          <a:p>
            <a:pPr marL="12700">
              <a:lnSpc>
                <a:spcPct val="100000"/>
              </a:lnSpc>
              <a:spcBef>
                <a:spcPts val="150"/>
              </a:spcBef>
            </a:pPr>
            <a:r>
              <a:rPr sz="1000" dirty="0">
                <a:solidFill>
                  <a:srgbClr val="212121"/>
                </a:solidFill>
                <a:latin typeface="Arial"/>
                <a:cs typeface="Arial"/>
              </a:rPr>
              <a:t>MARTA</a:t>
            </a:r>
            <a:r>
              <a:rPr sz="1000" spc="-90" dirty="0">
                <a:solidFill>
                  <a:srgbClr val="212121"/>
                </a:solidFill>
                <a:latin typeface="Arial"/>
                <a:cs typeface="Arial"/>
              </a:rPr>
              <a:t> </a:t>
            </a:r>
            <a:r>
              <a:rPr sz="1000" spc="10" dirty="0">
                <a:solidFill>
                  <a:srgbClr val="212121"/>
                </a:solidFill>
                <a:latin typeface="Arial"/>
                <a:cs typeface="Arial"/>
              </a:rPr>
              <a:t>-</a:t>
            </a:r>
            <a:r>
              <a:rPr sz="1000" spc="-90" dirty="0">
                <a:solidFill>
                  <a:srgbClr val="212121"/>
                </a:solidFill>
                <a:latin typeface="Arial"/>
                <a:cs typeface="Arial"/>
              </a:rPr>
              <a:t> </a:t>
            </a:r>
            <a:r>
              <a:rPr sz="1000" dirty="0">
                <a:solidFill>
                  <a:srgbClr val="212121"/>
                </a:solidFill>
                <a:latin typeface="Arial"/>
                <a:cs typeface="Arial"/>
              </a:rPr>
              <a:t>ATU</a:t>
            </a:r>
            <a:r>
              <a:rPr sz="1000" spc="-90" dirty="0">
                <a:solidFill>
                  <a:srgbClr val="212121"/>
                </a:solidFill>
                <a:latin typeface="Arial"/>
                <a:cs typeface="Arial"/>
              </a:rPr>
              <a:t> </a:t>
            </a:r>
            <a:r>
              <a:rPr sz="1000" spc="-20" dirty="0">
                <a:solidFill>
                  <a:srgbClr val="212121"/>
                </a:solidFill>
                <a:latin typeface="Arial"/>
                <a:cs typeface="Arial"/>
              </a:rPr>
              <a:t>Local</a:t>
            </a:r>
            <a:r>
              <a:rPr sz="1000" spc="-90" dirty="0">
                <a:solidFill>
                  <a:srgbClr val="212121"/>
                </a:solidFill>
                <a:latin typeface="Arial"/>
                <a:cs typeface="Arial"/>
              </a:rPr>
              <a:t> </a:t>
            </a:r>
            <a:r>
              <a:rPr sz="1000" spc="15" dirty="0">
                <a:solidFill>
                  <a:srgbClr val="212121"/>
                </a:solidFill>
                <a:latin typeface="Arial"/>
                <a:cs typeface="Arial"/>
              </a:rPr>
              <a:t>732</a:t>
            </a:r>
            <a:endParaRPr sz="1000">
              <a:latin typeface="Arial"/>
              <a:cs typeface="Arial"/>
            </a:endParaRPr>
          </a:p>
          <a:p>
            <a:pPr marL="12700" marR="937894">
              <a:lnSpc>
                <a:spcPct val="112500"/>
              </a:lnSpc>
            </a:pPr>
            <a:r>
              <a:rPr sz="1000" spc="-10" dirty="0">
                <a:solidFill>
                  <a:srgbClr val="212121"/>
                </a:solidFill>
                <a:latin typeface="Arial"/>
                <a:cs typeface="Arial"/>
              </a:rPr>
              <a:t>Kay </a:t>
            </a:r>
            <a:r>
              <a:rPr sz="1000" spc="30" dirty="0">
                <a:solidFill>
                  <a:srgbClr val="212121"/>
                </a:solidFill>
                <a:latin typeface="Arial"/>
                <a:cs typeface="Arial"/>
              </a:rPr>
              <a:t>Martin  </a:t>
            </a:r>
            <a:r>
              <a:rPr sz="1000" spc="-10" dirty="0">
                <a:solidFill>
                  <a:srgbClr val="212121"/>
                </a:solidFill>
                <a:latin typeface="Arial"/>
                <a:cs typeface="Arial"/>
              </a:rPr>
              <a:t>Julie</a:t>
            </a:r>
            <a:r>
              <a:rPr sz="1000" spc="-140" dirty="0">
                <a:solidFill>
                  <a:srgbClr val="212121"/>
                </a:solidFill>
                <a:latin typeface="Arial"/>
                <a:cs typeface="Arial"/>
              </a:rPr>
              <a:t> </a:t>
            </a:r>
            <a:r>
              <a:rPr sz="1000" spc="10" dirty="0">
                <a:solidFill>
                  <a:srgbClr val="212121"/>
                </a:solidFill>
                <a:latin typeface="Arial"/>
                <a:cs typeface="Arial"/>
              </a:rPr>
              <a:t>Maxwell</a:t>
            </a:r>
            <a:endParaRPr sz="1000">
              <a:latin typeface="Arial"/>
              <a:cs typeface="Arial"/>
            </a:endParaRPr>
          </a:p>
          <a:p>
            <a:pPr marL="12700" marR="619125">
              <a:lnSpc>
                <a:spcPct val="112500"/>
              </a:lnSpc>
            </a:pPr>
            <a:r>
              <a:rPr sz="1000" spc="-45" dirty="0">
                <a:solidFill>
                  <a:srgbClr val="212121"/>
                </a:solidFill>
                <a:latin typeface="Arial"/>
                <a:cs typeface="Arial"/>
              </a:rPr>
              <a:t>Susanne </a:t>
            </a:r>
            <a:r>
              <a:rPr sz="1000" dirty="0">
                <a:solidFill>
                  <a:srgbClr val="212121"/>
                </a:solidFill>
                <a:latin typeface="Arial"/>
                <a:cs typeface="Arial"/>
              </a:rPr>
              <a:t>McCardle  </a:t>
            </a:r>
            <a:r>
              <a:rPr sz="1000" spc="0" dirty="0">
                <a:solidFill>
                  <a:srgbClr val="212121"/>
                </a:solidFill>
                <a:latin typeface="Arial"/>
                <a:cs typeface="Arial"/>
              </a:rPr>
              <a:t>David McDonald  </a:t>
            </a:r>
            <a:r>
              <a:rPr sz="1000" spc="-10" dirty="0">
                <a:solidFill>
                  <a:srgbClr val="212121"/>
                </a:solidFill>
                <a:latin typeface="Arial"/>
                <a:cs typeface="Arial"/>
              </a:rPr>
              <a:t>Tracy </a:t>
            </a:r>
            <a:r>
              <a:rPr sz="1000" spc="10" dirty="0">
                <a:solidFill>
                  <a:srgbClr val="212121"/>
                </a:solidFill>
                <a:latin typeface="Arial"/>
                <a:cs typeface="Arial"/>
              </a:rPr>
              <a:t>McGrath  </a:t>
            </a:r>
            <a:r>
              <a:rPr sz="1000" spc="-20" dirty="0">
                <a:solidFill>
                  <a:srgbClr val="212121"/>
                </a:solidFill>
                <a:latin typeface="Arial"/>
                <a:cs typeface="Arial"/>
              </a:rPr>
              <a:t>Rodney </a:t>
            </a:r>
            <a:r>
              <a:rPr sz="1000" dirty="0">
                <a:solidFill>
                  <a:srgbClr val="212121"/>
                </a:solidFill>
                <a:latin typeface="Arial"/>
                <a:cs typeface="Arial"/>
              </a:rPr>
              <a:t>McKee  </a:t>
            </a:r>
            <a:r>
              <a:rPr sz="1000" spc="-20" dirty="0">
                <a:solidFill>
                  <a:srgbClr val="212121"/>
                </a:solidFill>
                <a:latin typeface="Arial"/>
                <a:cs typeface="Arial"/>
              </a:rPr>
              <a:t>Sherie </a:t>
            </a:r>
            <a:r>
              <a:rPr sz="1000" spc="0" dirty="0">
                <a:solidFill>
                  <a:srgbClr val="212121"/>
                </a:solidFill>
                <a:latin typeface="Arial"/>
                <a:cs typeface="Arial"/>
              </a:rPr>
              <a:t>McNeal  </a:t>
            </a:r>
            <a:r>
              <a:rPr sz="1000" spc="-55" dirty="0">
                <a:solidFill>
                  <a:srgbClr val="212121"/>
                </a:solidFill>
                <a:latin typeface="Arial"/>
                <a:cs typeface="Arial"/>
              </a:rPr>
              <a:t>Susan </a:t>
            </a:r>
            <a:r>
              <a:rPr sz="1000" spc="-5" dirty="0">
                <a:solidFill>
                  <a:srgbClr val="212121"/>
                </a:solidFill>
                <a:latin typeface="Arial"/>
                <a:cs typeface="Arial"/>
              </a:rPr>
              <a:t>Messersmith  </a:t>
            </a:r>
            <a:r>
              <a:rPr sz="1000" spc="0" dirty="0">
                <a:solidFill>
                  <a:srgbClr val="212121"/>
                </a:solidFill>
                <a:latin typeface="Arial"/>
                <a:cs typeface="Arial"/>
              </a:rPr>
              <a:t>Cynthia</a:t>
            </a:r>
            <a:r>
              <a:rPr sz="1000" spc="-95" dirty="0">
                <a:solidFill>
                  <a:srgbClr val="212121"/>
                </a:solidFill>
                <a:latin typeface="Arial"/>
                <a:cs typeface="Arial"/>
              </a:rPr>
              <a:t> </a:t>
            </a:r>
            <a:r>
              <a:rPr sz="1000" spc="25" dirty="0">
                <a:solidFill>
                  <a:srgbClr val="212121"/>
                </a:solidFill>
                <a:latin typeface="Arial"/>
                <a:cs typeface="Arial"/>
              </a:rPr>
              <a:t>Mial</a:t>
            </a:r>
            <a:endParaRPr sz="1000">
              <a:latin typeface="Arial"/>
              <a:cs typeface="Arial"/>
            </a:endParaRPr>
          </a:p>
          <a:p>
            <a:pPr marL="12700" marR="138430">
              <a:lnSpc>
                <a:spcPct val="112500"/>
              </a:lnSpc>
            </a:pPr>
            <a:r>
              <a:rPr sz="1000" spc="-20" dirty="0">
                <a:solidFill>
                  <a:srgbClr val="212121"/>
                </a:solidFill>
                <a:latin typeface="Arial"/>
                <a:cs typeface="Arial"/>
              </a:rPr>
              <a:t>Ronald</a:t>
            </a:r>
            <a:r>
              <a:rPr sz="1000" spc="-95" dirty="0">
                <a:solidFill>
                  <a:srgbClr val="212121"/>
                </a:solidFill>
                <a:latin typeface="Arial"/>
                <a:cs typeface="Arial"/>
              </a:rPr>
              <a:t> </a:t>
            </a:r>
            <a:r>
              <a:rPr sz="1000" spc="-20" dirty="0">
                <a:solidFill>
                  <a:srgbClr val="212121"/>
                </a:solidFill>
                <a:latin typeface="Arial"/>
                <a:cs typeface="Arial"/>
              </a:rPr>
              <a:t>and</a:t>
            </a:r>
            <a:r>
              <a:rPr sz="1000" spc="-95" dirty="0">
                <a:solidFill>
                  <a:srgbClr val="212121"/>
                </a:solidFill>
                <a:latin typeface="Arial"/>
                <a:cs typeface="Arial"/>
              </a:rPr>
              <a:t> </a:t>
            </a:r>
            <a:r>
              <a:rPr sz="1000" spc="10" dirty="0">
                <a:solidFill>
                  <a:srgbClr val="212121"/>
                </a:solidFill>
                <a:latin typeface="Arial"/>
                <a:cs typeface="Arial"/>
              </a:rPr>
              <a:t>Margaret</a:t>
            </a:r>
            <a:r>
              <a:rPr sz="1000" spc="-95" dirty="0">
                <a:solidFill>
                  <a:srgbClr val="212121"/>
                </a:solidFill>
                <a:latin typeface="Arial"/>
                <a:cs typeface="Arial"/>
              </a:rPr>
              <a:t> </a:t>
            </a:r>
            <a:r>
              <a:rPr sz="1000" spc="15" dirty="0">
                <a:solidFill>
                  <a:srgbClr val="212121"/>
                </a:solidFill>
                <a:latin typeface="Arial"/>
                <a:cs typeface="Arial"/>
              </a:rPr>
              <a:t>Mixon  </a:t>
            </a:r>
            <a:r>
              <a:rPr sz="1000" spc="0" dirty="0">
                <a:solidFill>
                  <a:srgbClr val="212121"/>
                </a:solidFill>
                <a:latin typeface="Arial"/>
                <a:cs typeface="Arial"/>
              </a:rPr>
              <a:t>Cheri</a:t>
            </a:r>
            <a:r>
              <a:rPr sz="1000" spc="-90" dirty="0">
                <a:solidFill>
                  <a:srgbClr val="212121"/>
                </a:solidFill>
                <a:latin typeface="Arial"/>
                <a:cs typeface="Arial"/>
              </a:rPr>
              <a:t> </a:t>
            </a:r>
            <a:r>
              <a:rPr sz="1000" spc="10" dirty="0">
                <a:solidFill>
                  <a:srgbClr val="212121"/>
                </a:solidFill>
                <a:latin typeface="Arial"/>
                <a:cs typeface="Arial"/>
              </a:rPr>
              <a:t>Moreno</a:t>
            </a:r>
            <a:endParaRPr sz="1000">
              <a:latin typeface="Arial"/>
              <a:cs typeface="Arial"/>
            </a:endParaRPr>
          </a:p>
          <a:p>
            <a:pPr marL="12700" marR="300990">
              <a:lnSpc>
                <a:spcPct val="112500"/>
              </a:lnSpc>
            </a:pPr>
            <a:r>
              <a:rPr sz="1000" spc="-5" dirty="0">
                <a:solidFill>
                  <a:srgbClr val="212121"/>
                </a:solidFill>
                <a:latin typeface="Arial"/>
                <a:cs typeface="Arial"/>
              </a:rPr>
              <a:t>Todd</a:t>
            </a:r>
            <a:r>
              <a:rPr sz="1000" spc="-110" dirty="0">
                <a:solidFill>
                  <a:srgbClr val="212121"/>
                </a:solidFill>
                <a:latin typeface="Arial"/>
                <a:cs typeface="Arial"/>
              </a:rPr>
              <a:t> </a:t>
            </a:r>
            <a:r>
              <a:rPr sz="1000" spc="-20" dirty="0">
                <a:solidFill>
                  <a:srgbClr val="212121"/>
                </a:solidFill>
                <a:latin typeface="Arial"/>
                <a:cs typeface="Arial"/>
              </a:rPr>
              <a:t>and</a:t>
            </a:r>
            <a:r>
              <a:rPr sz="1000" spc="-110" dirty="0">
                <a:solidFill>
                  <a:srgbClr val="212121"/>
                </a:solidFill>
                <a:latin typeface="Arial"/>
                <a:cs typeface="Arial"/>
              </a:rPr>
              <a:t> </a:t>
            </a:r>
            <a:r>
              <a:rPr sz="1000" spc="-5" dirty="0">
                <a:solidFill>
                  <a:srgbClr val="212121"/>
                </a:solidFill>
                <a:latin typeface="Arial"/>
                <a:cs typeface="Arial"/>
              </a:rPr>
              <a:t>Dale</a:t>
            </a:r>
            <a:r>
              <a:rPr sz="1000" spc="-110" dirty="0">
                <a:solidFill>
                  <a:srgbClr val="212121"/>
                </a:solidFill>
                <a:latin typeface="Arial"/>
                <a:cs typeface="Arial"/>
              </a:rPr>
              <a:t> </a:t>
            </a:r>
            <a:r>
              <a:rPr sz="1000" spc="5" dirty="0">
                <a:solidFill>
                  <a:srgbClr val="212121"/>
                </a:solidFill>
                <a:latin typeface="Arial"/>
                <a:cs typeface="Arial"/>
              </a:rPr>
              <a:t>Morrissey  Lori</a:t>
            </a:r>
            <a:r>
              <a:rPr sz="1000" spc="-90" dirty="0">
                <a:solidFill>
                  <a:srgbClr val="212121"/>
                </a:solidFill>
                <a:latin typeface="Arial"/>
                <a:cs typeface="Arial"/>
              </a:rPr>
              <a:t> </a:t>
            </a:r>
            <a:r>
              <a:rPr sz="1000" spc="5" dirty="0">
                <a:solidFill>
                  <a:srgbClr val="212121"/>
                </a:solidFill>
                <a:latin typeface="Arial"/>
                <a:cs typeface="Arial"/>
              </a:rPr>
              <a:t>Moser</a:t>
            </a:r>
            <a:endParaRPr sz="1000">
              <a:latin typeface="Arial"/>
              <a:cs typeface="Arial"/>
            </a:endParaRPr>
          </a:p>
          <a:p>
            <a:pPr marL="12700">
              <a:lnSpc>
                <a:spcPct val="100000"/>
              </a:lnSpc>
              <a:spcBef>
                <a:spcPts val="150"/>
              </a:spcBef>
            </a:pPr>
            <a:r>
              <a:rPr sz="1000" spc="-10" dirty="0">
                <a:solidFill>
                  <a:srgbClr val="212121"/>
                </a:solidFill>
                <a:latin typeface="Arial"/>
                <a:cs typeface="Arial"/>
              </a:rPr>
              <a:t>Ashley</a:t>
            </a:r>
            <a:r>
              <a:rPr sz="1000" spc="-90" dirty="0">
                <a:solidFill>
                  <a:srgbClr val="212121"/>
                </a:solidFill>
                <a:latin typeface="Arial"/>
                <a:cs typeface="Arial"/>
              </a:rPr>
              <a:t> </a:t>
            </a:r>
            <a:r>
              <a:rPr sz="1000" spc="0" dirty="0">
                <a:solidFill>
                  <a:srgbClr val="212121"/>
                </a:solidFill>
                <a:latin typeface="Arial"/>
                <a:cs typeface="Arial"/>
              </a:rPr>
              <a:t>Murchison</a:t>
            </a:r>
            <a:endParaRPr sz="1000">
              <a:latin typeface="Arial"/>
              <a:cs typeface="Arial"/>
            </a:endParaRPr>
          </a:p>
          <a:p>
            <a:pPr marL="12700" marR="829944">
              <a:lnSpc>
                <a:spcPct val="112500"/>
              </a:lnSpc>
            </a:pPr>
            <a:r>
              <a:rPr sz="1000" spc="5" dirty="0">
                <a:solidFill>
                  <a:srgbClr val="212121"/>
                </a:solidFill>
                <a:latin typeface="Arial"/>
                <a:cs typeface="Arial"/>
              </a:rPr>
              <a:t>M. </a:t>
            </a:r>
            <a:r>
              <a:rPr sz="1000" spc="-30" dirty="0">
                <a:solidFill>
                  <a:srgbClr val="212121"/>
                </a:solidFill>
                <a:latin typeface="Arial"/>
                <a:cs typeface="Arial"/>
              </a:rPr>
              <a:t>Neese  </a:t>
            </a:r>
            <a:r>
              <a:rPr sz="1000" spc="-10" dirty="0">
                <a:solidFill>
                  <a:srgbClr val="212121"/>
                </a:solidFill>
                <a:latin typeface="Arial"/>
                <a:cs typeface="Arial"/>
              </a:rPr>
              <a:t>Melissa</a:t>
            </a:r>
            <a:r>
              <a:rPr sz="1000" spc="-140" dirty="0">
                <a:solidFill>
                  <a:srgbClr val="212121"/>
                </a:solidFill>
                <a:latin typeface="Arial"/>
                <a:cs typeface="Arial"/>
              </a:rPr>
              <a:t> </a:t>
            </a:r>
            <a:r>
              <a:rPr sz="1000" spc="-5" dirty="0">
                <a:solidFill>
                  <a:srgbClr val="212121"/>
                </a:solidFill>
                <a:latin typeface="Arial"/>
                <a:cs typeface="Arial"/>
              </a:rPr>
              <a:t>Nichols  </a:t>
            </a:r>
            <a:r>
              <a:rPr sz="1000" spc="25" dirty="0">
                <a:solidFill>
                  <a:srgbClr val="212121"/>
                </a:solidFill>
                <a:latin typeface="Arial"/>
                <a:cs typeface="Arial"/>
              </a:rPr>
              <a:t>April</a:t>
            </a:r>
            <a:r>
              <a:rPr sz="1000" spc="-95" dirty="0">
                <a:solidFill>
                  <a:srgbClr val="212121"/>
                </a:solidFill>
                <a:latin typeface="Arial"/>
                <a:cs typeface="Arial"/>
              </a:rPr>
              <a:t> </a:t>
            </a:r>
            <a:r>
              <a:rPr sz="1000" dirty="0">
                <a:solidFill>
                  <a:srgbClr val="212121"/>
                </a:solidFill>
                <a:latin typeface="Arial"/>
                <a:cs typeface="Arial"/>
              </a:rPr>
              <a:t>Odom</a:t>
            </a:r>
            <a:endParaRPr sz="1000">
              <a:latin typeface="Arial"/>
              <a:cs typeface="Arial"/>
            </a:endParaRPr>
          </a:p>
        </p:txBody>
      </p:sp>
      <p:sp>
        <p:nvSpPr>
          <p:cNvPr id="5" name="object 5"/>
          <p:cNvSpPr txBox="1"/>
          <p:nvPr/>
        </p:nvSpPr>
        <p:spPr>
          <a:xfrm>
            <a:off x="4778375" y="984396"/>
            <a:ext cx="2011680" cy="5683250"/>
          </a:xfrm>
          <a:prstGeom prst="rect">
            <a:avLst/>
          </a:prstGeom>
        </p:spPr>
        <p:txBody>
          <a:bodyPr vert="horz" wrap="square" lIns="0" tIns="31115" rIns="0" bIns="0" rtlCol="0">
            <a:spAutoFit/>
          </a:bodyPr>
          <a:lstStyle/>
          <a:p>
            <a:pPr marL="12700">
              <a:lnSpc>
                <a:spcPct val="100000"/>
              </a:lnSpc>
              <a:spcBef>
                <a:spcPts val="245"/>
              </a:spcBef>
            </a:pPr>
            <a:r>
              <a:rPr sz="1000" spc="-5" dirty="0">
                <a:solidFill>
                  <a:srgbClr val="212121"/>
                </a:solidFill>
                <a:latin typeface="Arial"/>
                <a:cs typeface="Arial"/>
              </a:rPr>
              <a:t>Diane</a:t>
            </a:r>
            <a:r>
              <a:rPr sz="1000" spc="-90" dirty="0">
                <a:solidFill>
                  <a:srgbClr val="212121"/>
                </a:solidFill>
                <a:latin typeface="Arial"/>
                <a:cs typeface="Arial"/>
              </a:rPr>
              <a:t> </a:t>
            </a:r>
            <a:r>
              <a:rPr sz="1000" spc="50" dirty="0">
                <a:solidFill>
                  <a:srgbClr val="212121"/>
                </a:solidFill>
                <a:latin typeface="Arial"/>
                <a:cs typeface="Arial"/>
              </a:rPr>
              <a:t>Offutt</a:t>
            </a:r>
            <a:endParaRPr sz="1000">
              <a:latin typeface="Arial"/>
              <a:cs typeface="Arial"/>
            </a:endParaRPr>
          </a:p>
          <a:p>
            <a:pPr marL="12700" marR="172720">
              <a:lnSpc>
                <a:spcPct val="112500"/>
              </a:lnSpc>
            </a:pPr>
            <a:r>
              <a:rPr sz="1000" spc="0" dirty="0">
                <a:solidFill>
                  <a:srgbClr val="212121"/>
                </a:solidFill>
                <a:latin typeface="Arial"/>
                <a:cs typeface="Arial"/>
              </a:rPr>
              <a:t>Ostheimer</a:t>
            </a:r>
            <a:r>
              <a:rPr sz="1000" spc="-95" dirty="0">
                <a:solidFill>
                  <a:srgbClr val="212121"/>
                </a:solidFill>
                <a:latin typeface="Arial"/>
                <a:cs typeface="Arial"/>
              </a:rPr>
              <a:t> </a:t>
            </a:r>
            <a:r>
              <a:rPr sz="1000" dirty="0">
                <a:solidFill>
                  <a:srgbClr val="212121"/>
                </a:solidFill>
                <a:latin typeface="Arial"/>
                <a:cs typeface="Arial"/>
              </a:rPr>
              <a:t>Concrete</a:t>
            </a:r>
            <a:r>
              <a:rPr sz="1000" spc="-95" dirty="0">
                <a:solidFill>
                  <a:srgbClr val="212121"/>
                </a:solidFill>
                <a:latin typeface="Arial"/>
                <a:cs typeface="Arial"/>
              </a:rPr>
              <a:t> </a:t>
            </a:r>
            <a:r>
              <a:rPr sz="1000" spc="-30" dirty="0">
                <a:solidFill>
                  <a:srgbClr val="212121"/>
                </a:solidFill>
                <a:latin typeface="Arial"/>
                <a:cs typeface="Arial"/>
              </a:rPr>
              <a:t>Paving,</a:t>
            </a:r>
            <a:r>
              <a:rPr sz="1000" spc="-95" dirty="0">
                <a:solidFill>
                  <a:srgbClr val="212121"/>
                </a:solidFill>
                <a:latin typeface="Arial"/>
                <a:cs typeface="Arial"/>
              </a:rPr>
              <a:t> </a:t>
            </a:r>
            <a:r>
              <a:rPr sz="1000" spc="-45" dirty="0">
                <a:solidFill>
                  <a:srgbClr val="212121"/>
                </a:solidFill>
                <a:latin typeface="Arial"/>
                <a:cs typeface="Arial"/>
              </a:rPr>
              <a:t>LLC  </a:t>
            </a:r>
            <a:r>
              <a:rPr sz="1000" spc="0" dirty="0">
                <a:solidFill>
                  <a:srgbClr val="212121"/>
                </a:solidFill>
                <a:latin typeface="Arial"/>
                <a:cs typeface="Arial"/>
              </a:rPr>
              <a:t>Kenneth</a:t>
            </a:r>
            <a:r>
              <a:rPr sz="1000" spc="-90" dirty="0">
                <a:solidFill>
                  <a:srgbClr val="212121"/>
                </a:solidFill>
                <a:latin typeface="Arial"/>
                <a:cs typeface="Arial"/>
              </a:rPr>
              <a:t> </a:t>
            </a:r>
            <a:r>
              <a:rPr sz="1000" spc="0" dirty="0">
                <a:solidFill>
                  <a:srgbClr val="212121"/>
                </a:solidFill>
                <a:latin typeface="Arial"/>
                <a:cs typeface="Arial"/>
              </a:rPr>
              <a:t>Owen</a:t>
            </a:r>
            <a:endParaRPr sz="1000">
              <a:latin typeface="Arial"/>
              <a:cs typeface="Arial"/>
            </a:endParaRPr>
          </a:p>
          <a:p>
            <a:pPr marL="12700" marR="1155700" algn="just">
              <a:lnSpc>
                <a:spcPct val="112500"/>
              </a:lnSpc>
            </a:pPr>
            <a:r>
              <a:rPr sz="1000" spc="0" dirty="0">
                <a:solidFill>
                  <a:srgbClr val="212121"/>
                </a:solidFill>
                <a:latin typeface="Arial"/>
                <a:cs typeface="Arial"/>
              </a:rPr>
              <a:t>Maryann </a:t>
            </a:r>
            <a:r>
              <a:rPr sz="1000" spc="-50" dirty="0">
                <a:solidFill>
                  <a:srgbClr val="212121"/>
                </a:solidFill>
                <a:latin typeface="Arial"/>
                <a:cs typeface="Arial"/>
              </a:rPr>
              <a:t>Page  </a:t>
            </a:r>
            <a:r>
              <a:rPr sz="1000" dirty="0">
                <a:solidFill>
                  <a:srgbClr val="212121"/>
                </a:solidFill>
                <a:latin typeface="Arial"/>
                <a:cs typeface="Arial"/>
              </a:rPr>
              <a:t>Bryan </a:t>
            </a:r>
            <a:r>
              <a:rPr sz="1000" spc="-5" dirty="0">
                <a:solidFill>
                  <a:srgbClr val="212121"/>
                </a:solidFill>
                <a:latin typeface="Arial"/>
                <a:cs typeface="Arial"/>
              </a:rPr>
              <a:t>Palmeri  Edward</a:t>
            </a:r>
            <a:r>
              <a:rPr sz="1000" spc="-160" dirty="0">
                <a:solidFill>
                  <a:srgbClr val="212121"/>
                </a:solidFill>
                <a:latin typeface="Arial"/>
                <a:cs typeface="Arial"/>
              </a:rPr>
              <a:t> </a:t>
            </a:r>
            <a:r>
              <a:rPr sz="1000" dirty="0">
                <a:solidFill>
                  <a:srgbClr val="212121"/>
                </a:solidFill>
                <a:latin typeface="Arial"/>
                <a:cs typeface="Arial"/>
              </a:rPr>
              <a:t>Parker</a:t>
            </a:r>
            <a:endParaRPr sz="1000">
              <a:latin typeface="Arial"/>
              <a:cs typeface="Arial"/>
            </a:endParaRPr>
          </a:p>
          <a:p>
            <a:pPr marL="12700">
              <a:lnSpc>
                <a:spcPct val="100000"/>
              </a:lnSpc>
              <a:spcBef>
                <a:spcPts val="150"/>
              </a:spcBef>
            </a:pPr>
            <a:r>
              <a:rPr sz="1000" spc="25" dirty="0">
                <a:solidFill>
                  <a:srgbClr val="212121"/>
                </a:solidFill>
                <a:latin typeface="Arial"/>
                <a:cs typeface="Arial"/>
              </a:rPr>
              <a:t>Mary </a:t>
            </a:r>
            <a:r>
              <a:rPr sz="1000" spc="-10" dirty="0">
                <a:solidFill>
                  <a:srgbClr val="212121"/>
                </a:solidFill>
                <a:latin typeface="Arial"/>
                <a:cs typeface="Arial"/>
              </a:rPr>
              <a:t>Elizabeth</a:t>
            </a:r>
            <a:r>
              <a:rPr sz="1000" spc="-200" dirty="0">
                <a:solidFill>
                  <a:srgbClr val="212121"/>
                </a:solidFill>
                <a:latin typeface="Arial"/>
                <a:cs typeface="Arial"/>
              </a:rPr>
              <a:t> </a:t>
            </a:r>
            <a:r>
              <a:rPr sz="1000" dirty="0">
                <a:solidFill>
                  <a:srgbClr val="212121"/>
                </a:solidFill>
                <a:latin typeface="Arial"/>
                <a:cs typeface="Arial"/>
              </a:rPr>
              <a:t>Parker</a:t>
            </a:r>
            <a:endParaRPr sz="1000">
              <a:latin typeface="Arial"/>
              <a:cs typeface="Arial"/>
            </a:endParaRPr>
          </a:p>
          <a:p>
            <a:pPr marL="12700" marR="1042669">
              <a:lnSpc>
                <a:spcPct val="112500"/>
              </a:lnSpc>
            </a:pPr>
            <a:r>
              <a:rPr sz="1000" spc="-55" dirty="0">
                <a:solidFill>
                  <a:srgbClr val="212121"/>
                </a:solidFill>
                <a:latin typeface="Arial"/>
                <a:cs typeface="Arial"/>
              </a:rPr>
              <a:t>L. </a:t>
            </a:r>
            <a:r>
              <a:rPr sz="1000" spc="-35" dirty="0">
                <a:solidFill>
                  <a:srgbClr val="212121"/>
                </a:solidFill>
                <a:latin typeface="Arial"/>
                <a:cs typeface="Arial"/>
              </a:rPr>
              <a:t>Jay </a:t>
            </a:r>
            <a:r>
              <a:rPr sz="1000" spc="5" dirty="0">
                <a:solidFill>
                  <a:srgbClr val="212121"/>
                </a:solidFill>
                <a:latin typeface="Arial"/>
                <a:cs typeface="Arial"/>
              </a:rPr>
              <a:t>Patouillet  </a:t>
            </a:r>
            <a:r>
              <a:rPr sz="1000" spc="-10" dirty="0">
                <a:solidFill>
                  <a:srgbClr val="212121"/>
                </a:solidFill>
                <a:latin typeface="Arial"/>
                <a:cs typeface="Arial"/>
              </a:rPr>
              <a:t>Cheris </a:t>
            </a:r>
            <a:r>
              <a:rPr sz="1000" spc="-25" dirty="0">
                <a:solidFill>
                  <a:srgbClr val="212121"/>
                </a:solidFill>
                <a:latin typeface="Arial"/>
                <a:cs typeface="Arial"/>
              </a:rPr>
              <a:t>Pearson  </a:t>
            </a:r>
            <a:r>
              <a:rPr sz="1000" spc="-30" dirty="0">
                <a:solidFill>
                  <a:srgbClr val="212121"/>
                </a:solidFill>
                <a:latin typeface="Arial"/>
                <a:cs typeface="Arial"/>
              </a:rPr>
              <a:t>Sandra</a:t>
            </a:r>
            <a:r>
              <a:rPr sz="1000" spc="-125" dirty="0">
                <a:solidFill>
                  <a:srgbClr val="212121"/>
                </a:solidFill>
                <a:latin typeface="Arial"/>
                <a:cs typeface="Arial"/>
              </a:rPr>
              <a:t> </a:t>
            </a:r>
            <a:r>
              <a:rPr sz="1000" spc="-20" dirty="0">
                <a:solidFill>
                  <a:srgbClr val="212121"/>
                </a:solidFill>
                <a:latin typeface="Arial"/>
                <a:cs typeface="Arial"/>
              </a:rPr>
              <a:t>Pederson  </a:t>
            </a:r>
            <a:r>
              <a:rPr sz="1000" spc="0" dirty="0">
                <a:solidFill>
                  <a:srgbClr val="212121"/>
                </a:solidFill>
                <a:latin typeface="Arial"/>
                <a:cs typeface="Arial"/>
              </a:rPr>
              <a:t>Robert </a:t>
            </a:r>
            <a:r>
              <a:rPr sz="1000" spc="-5" dirty="0">
                <a:solidFill>
                  <a:srgbClr val="212121"/>
                </a:solidFill>
                <a:latin typeface="Arial"/>
                <a:cs typeface="Arial"/>
              </a:rPr>
              <a:t>Peffen  </a:t>
            </a:r>
            <a:r>
              <a:rPr sz="1000" spc="-15" dirty="0">
                <a:solidFill>
                  <a:srgbClr val="212121"/>
                </a:solidFill>
                <a:latin typeface="Arial"/>
                <a:cs typeface="Arial"/>
              </a:rPr>
              <a:t>John </a:t>
            </a:r>
            <a:r>
              <a:rPr sz="1000" spc="-5" dirty="0">
                <a:solidFill>
                  <a:srgbClr val="212121"/>
                </a:solidFill>
                <a:latin typeface="Arial"/>
                <a:cs typeface="Arial"/>
              </a:rPr>
              <a:t>Phillips  </a:t>
            </a:r>
            <a:r>
              <a:rPr sz="1000" spc="-30" dirty="0">
                <a:solidFill>
                  <a:srgbClr val="212121"/>
                </a:solidFill>
                <a:latin typeface="Arial"/>
                <a:cs typeface="Arial"/>
              </a:rPr>
              <a:t>Shawn </a:t>
            </a:r>
            <a:r>
              <a:rPr sz="1000" spc="-15" dirty="0">
                <a:solidFill>
                  <a:srgbClr val="212121"/>
                </a:solidFill>
                <a:latin typeface="Arial"/>
                <a:cs typeface="Arial"/>
              </a:rPr>
              <a:t>Poole  </a:t>
            </a:r>
            <a:r>
              <a:rPr sz="1000" spc="0" dirty="0">
                <a:solidFill>
                  <a:srgbClr val="212121"/>
                </a:solidFill>
                <a:latin typeface="Arial"/>
                <a:cs typeface="Arial"/>
              </a:rPr>
              <a:t>David </a:t>
            </a:r>
            <a:r>
              <a:rPr sz="1000" spc="-10" dirty="0">
                <a:solidFill>
                  <a:srgbClr val="212121"/>
                </a:solidFill>
                <a:latin typeface="Arial"/>
                <a:cs typeface="Arial"/>
              </a:rPr>
              <a:t>Rathel  </a:t>
            </a:r>
            <a:r>
              <a:rPr sz="1000" spc="-20" dirty="0">
                <a:solidFill>
                  <a:srgbClr val="212121"/>
                </a:solidFill>
                <a:latin typeface="Arial"/>
                <a:cs typeface="Arial"/>
              </a:rPr>
              <a:t>Laura </a:t>
            </a:r>
            <a:r>
              <a:rPr sz="1000" spc="-15" dirty="0">
                <a:solidFill>
                  <a:srgbClr val="212121"/>
                </a:solidFill>
                <a:latin typeface="Arial"/>
                <a:cs typeface="Arial"/>
              </a:rPr>
              <a:t>Rodriguez  </a:t>
            </a:r>
            <a:r>
              <a:rPr sz="1000" spc="-10" dirty="0">
                <a:solidFill>
                  <a:srgbClr val="212121"/>
                </a:solidFill>
                <a:latin typeface="Arial"/>
                <a:cs typeface="Arial"/>
              </a:rPr>
              <a:t>Benjamin</a:t>
            </a:r>
            <a:r>
              <a:rPr sz="1000" spc="-100" dirty="0">
                <a:solidFill>
                  <a:srgbClr val="212121"/>
                </a:solidFill>
                <a:latin typeface="Arial"/>
                <a:cs typeface="Arial"/>
              </a:rPr>
              <a:t> </a:t>
            </a:r>
            <a:r>
              <a:rPr sz="1000" dirty="0">
                <a:solidFill>
                  <a:srgbClr val="212121"/>
                </a:solidFill>
                <a:latin typeface="Arial"/>
                <a:cs typeface="Arial"/>
              </a:rPr>
              <a:t>Roth</a:t>
            </a:r>
            <a:endParaRPr sz="1000">
              <a:latin typeface="Arial"/>
              <a:cs typeface="Arial"/>
            </a:endParaRPr>
          </a:p>
          <a:p>
            <a:pPr marL="12700" marR="325755">
              <a:lnSpc>
                <a:spcPct val="112500"/>
              </a:lnSpc>
            </a:pPr>
            <a:r>
              <a:rPr sz="1000" dirty="0">
                <a:solidFill>
                  <a:srgbClr val="212121"/>
                </a:solidFill>
                <a:latin typeface="Arial"/>
                <a:cs typeface="Arial"/>
              </a:rPr>
              <a:t>Kathleen</a:t>
            </a:r>
            <a:r>
              <a:rPr sz="1000" spc="-95" dirty="0">
                <a:solidFill>
                  <a:srgbClr val="212121"/>
                </a:solidFill>
                <a:latin typeface="Arial"/>
                <a:cs typeface="Arial"/>
              </a:rPr>
              <a:t> </a:t>
            </a:r>
            <a:r>
              <a:rPr sz="1000" spc="-20" dirty="0">
                <a:solidFill>
                  <a:srgbClr val="212121"/>
                </a:solidFill>
                <a:latin typeface="Arial"/>
                <a:cs typeface="Arial"/>
              </a:rPr>
              <a:t>and</a:t>
            </a:r>
            <a:r>
              <a:rPr sz="1000" spc="-95" dirty="0">
                <a:solidFill>
                  <a:srgbClr val="212121"/>
                </a:solidFill>
                <a:latin typeface="Arial"/>
                <a:cs typeface="Arial"/>
              </a:rPr>
              <a:t> </a:t>
            </a:r>
            <a:r>
              <a:rPr sz="1000" spc="-20" dirty="0">
                <a:solidFill>
                  <a:srgbClr val="212121"/>
                </a:solidFill>
                <a:latin typeface="Arial"/>
                <a:cs typeface="Arial"/>
              </a:rPr>
              <a:t>Stephen</a:t>
            </a:r>
            <a:r>
              <a:rPr sz="1000" spc="-95" dirty="0">
                <a:solidFill>
                  <a:srgbClr val="212121"/>
                </a:solidFill>
                <a:latin typeface="Arial"/>
                <a:cs typeface="Arial"/>
              </a:rPr>
              <a:t> </a:t>
            </a:r>
            <a:r>
              <a:rPr sz="1000" spc="-20" dirty="0">
                <a:solidFill>
                  <a:srgbClr val="212121"/>
                </a:solidFill>
                <a:latin typeface="Arial"/>
                <a:cs typeface="Arial"/>
              </a:rPr>
              <a:t>Sawyer  </a:t>
            </a:r>
            <a:r>
              <a:rPr sz="1000" spc="-10" dirty="0">
                <a:solidFill>
                  <a:srgbClr val="212121"/>
                </a:solidFill>
                <a:latin typeface="Arial"/>
                <a:cs typeface="Arial"/>
              </a:rPr>
              <a:t>Ashleigh</a:t>
            </a:r>
            <a:r>
              <a:rPr sz="1000" spc="-90" dirty="0">
                <a:solidFill>
                  <a:srgbClr val="212121"/>
                </a:solidFill>
                <a:latin typeface="Arial"/>
                <a:cs typeface="Arial"/>
              </a:rPr>
              <a:t> </a:t>
            </a:r>
            <a:r>
              <a:rPr sz="1000" spc="-5" dirty="0">
                <a:solidFill>
                  <a:srgbClr val="212121"/>
                </a:solidFill>
                <a:latin typeface="Arial"/>
                <a:cs typeface="Arial"/>
              </a:rPr>
              <a:t>Scaglotti</a:t>
            </a:r>
            <a:endParaRPr sz="1000">
              <a:latin typeface="Arial"/>
              <a:cs typeface="Arial"/>
            </a:endParaRPr>
          </a:p>
          <a:p>
            <a:pPr marL="12700">
              <a:lnSpc>
                <a:spcPct val="100000"/>
              </a:lnSpc>
              <a:spcBef>
                <a:spcPts val="150"/>
              </a:spcBef>
            </a:pPr>
            <a:r>
              <a:rPr sz="1000" spc="-30" dirty="0">
                <a:solidFill>
                  <a:srgbClr val="212121"/>
                </a:solidFill>
                <a:latin typeface="Arial"/>
                <a:cs typeface="Arial"/>
              </a:rPr>
              <a:t>Candace</a:t>
            </a:r>
            <a:r>
              <a:rPr sz="1000" spc="-145" dirty="0">
                <a:solidFill>
                  <a:srgbClr val="212121"/>
                </a:solidFill>
                <a:latin typeface="Arial"/>
                <a:cs typeface="Arial"/>
              </a:rPr>
              <a:t> </a:t>
            </a:r>
            <a:r>
              <a:rPr sz="1000" spc="-15" dirty="0">
                <a:solidFill>
                  <a:srgbClr val="212121"/>
                </a:solidFill>
                <a:latin typeface="Arial"/>
                <a:cs typeface="Arial"/>
              </a:rPr>
              <a:t>Schilling</a:t>
            </a:r>
            <a:endParaRPr sz="1000">
              <a:latin typeface="Arial"/>
              <a:cs typeface="Arial"/>
            </a:endParaRPr>
          </a:p>
          <a:p>
            <a:pPr marL="12700" marR="5080">
              <a:lnSpc>
                <a:spcPct val="112500"/>
              </a:lnSpc>
            </a:pPr>
            <a:r>
              <a:rPr sz="1000" spc="-20" dirty="0">
                <a:solidFill>
                  <a:srgbClr val="212121"/>
                </a:solidFill>
                <a:latin typeface="Arial"/>
                <a:cs typeface="Arial"/>
              </a:rPr>
              <a:t>Service</a:t>
            </a:r>
            <a:r>
              <a:rPr sz="1000" spc="-95" dirty="0">
                <a:solidFill>
                  <a:srgbClr val="212121"/>
                </a:solidFill>
                <a:latin typeface="Arial"/>
                <a:cs typeface="Arial"/>
              </a:rPr>
              <a:t> </a:t>
            </a:r>
            <a:r>
              <a:rPr sz="1000" spc="-35" dirty="0">
                <a:solidFill>
                  <a:srgbClr val="212121"/>
                </a:solidFill>
                <a:latin typeface="Arial"/>
                <a:cs typeface="Arial"/>
              </a:rPr>
              <a:t>League</a:t>
            </a:r>
            <a:r>
              <a:rPr sz="1000" spc="-95" dirty="0">
                <a:solidFill>
                  <a:srgbClr val="212121"/>
                </a:solidFill>
                <a:latin typeface="Arial"/>
                <a:cs typeface="Arial"/>
              </a:rPr>
              <a:t> </a:t>
            </a:r>
            <a:r>
              <a:rPr sz="1000" spc="25" dirty="0">
                <a:solidFill>
                  <a:srgbClr val="212121"/>
                </a:solidFill>
                <a:latin typeface="Arial"/>
                <a:cs typeface="Arial"/>
              </a:rPr>
              <a:t>of</a:t>
            </a:r>
            <a:r>
              <a:rPr sz="1000" spc="-95" dirty="0">
                <a:solidFill>
                  <a:srgbClr val="212121"/>
                </a:solidFill>
                <a:latin typeface="Arial"/>
                <a:cs typeface="Arial"/>
              </a:rPr>
              <a:t> </a:t>
            </a:r>
            <a:r>
              <a:rPr sz="1000" spc="-10" dirty="0">
                <a:solidFill>
                  <a:srgbClr val="212121"/>
                </a:solidFill>
                <a:latin typeface="Arial"/>
                <a:cs typeface="Arial"/>
              </a:rPr>
              <a:t>Cherokee</a:t>
            </a:r>
            <a:r>
              <a:rPr sz="1000" spc="-95" dirty="0">
                <a:solidFill>
                  <a:srgbClr val="212121"/>
                </a:solidFill>
                <a:latin typeface="Arial"/>
                <a:cs typeface="Arial"/>
              </a:rPr>
              <a:t> </a:t>
            </a:r>
            <a:r>
              <a:rPr sz="1000" spc="5" dirty="0">
                <a:solidFill>
                  <a:srgbClr val="212121"/>
                </a:solidFill>
                <a:latin typeface="Arial"/>
                <a:cs typeface="Arial"/>
              </a:rPr>
              <a:t>County  </a:t>
            </a:r>
            <a:r>
              <a:rPr sz="1000" spc="0" dirty="0">
                <a:solidFill>
                  <a:srgbClr val="212121"/>
                </a:solidFill>
                <a:latin typeface="Arial"/>
                <a:cs typeface="Arial"/>
              </a:rPr>
              <a:t>Robert </a:t>
            </a:r>
            <a:r>
              <a:rPr sz="1000" spc="-20" dirty="0">
                <a:solidFill>
                  <a:srgbClr val="212121"/>
                </a:solidFill>
                <a:latin typeface="Arial"/>
                <a:cs typeface="Arial"/>
              </a:rPr>
              <a:t>and </a:t>
            </a:r>
            <a:r>
              <a:rPr sz="1000" spc="5" dirty="0">
                <a:solidFill>
                  <a:srgbClr val="212121"/>
                </a:solidFill>
                <a:latin typeface="Arial"/>
                <a:cs typeface="Arial"/>
              </a:rPr>
              <a:t>Vicki </a:t>
            </a:r>
            <a:r>
              <a:rPr sz="1000" spc="-25" dirty="0">
                <a:solidFill>
                  <a:srgbClr val="212121"/>
                </a:solidFill>
                <a:latin typeface="Arial"/>
                <a:cs typeface="Arial"/>
              </a:rPr>
              <a:t>Sheldon  </a:t>
            </a:r>
            <a:r>
              <a:rPr sz="1000" spc="0" dirty="0">
                <a:solidFill>
                  <a:srgbClr val="212121"/>
                </a:solidFill>
                <a:latin typeface="Arial"/>
                <a:cs typeface="Arial"/>
              </a:rPr>
              <a:t>Katherine </a:t>
            </a:r>
            <a:r>
              <a:rPr sz="1000" spc="-20" dirty="0">
                <a:solidFill>
                  <a:srgbClr val="212121"/>
                </a:solidFill>
                <a:latin typeface="Arial"/>
                <a:cs typeface="Arial"/>
              </a:rPr>
              <a:t>and </a:t>
            </a:r>
            <a:r>
              <a:rPr sz="1000" spc="-10" dirty="0">
                <a:solidFill>
                  <a:srgbClr val="212121"/>
                </a:solidFill>
                <a:latin typeface="Arial"/>
                <a:cs typeface="Arial"/>
              </a:rPr>
              <a:t>Richard </a:t>
            </a:r>
            <a:r>
              <a:rPr sz="1000" spc="-5" dirty="0">
                <a:solidFill>
                  <a:srgbClr val="212121"/>
                </a:solidFill>
                <a:latin typeface="Arial"/>
                <a:cs typeface="Arial"/>
              </a:rPr>
              <a:t>Shirley  </a:t>
            </a:r>
            <a:r>
              <a:rPr sz="1000" spc="5" dirty="0">
                <a:solidFill>
                  <a:srgbClr val="212121"/>
                </a:solidFill>
                <a:latin typeface="Arial"/>
                <a:cs typeface="Arial"/>
              </a:rPr>
              <a:t>Monique</a:t>
            </a:r>
            <a:r>
              <a:rPr sz="1000" spc="-90" dirty="0">
                <a:solidFill>
                  <a:srgbClr val="212121"/>
                </a:solidFill>
                <a:latin typeface="Arial"/>
                <a:cs typeface="Arial"/>
              </a:rPr>
              <a:t> </a:t>
            </a:r>
            <a:r>
              <a:rPr sz="1000" spc="-30" dirty="0">
                <a:solidFill>
                  <a:srgbClr val="212121"/>
                </a:solidFill>
                <a:latin typeface="Arial"/>
                <a:cs typeface="Arial"/>
              </a:rPr>
              <a:t>Simmons</a:t>
            </a:r>
            <a:endParaRPr sz="1000">
              <a:latin typeface="Arial"/>
              <a:cs typeface="Arial"/>
            </a:endParaRPr>
          </a:p>
          <a:p>
            <a:pPr marL="12700" marR="764540">
              <a:lnSpc>
                <a:spcPct val="112500"/>
              </a:lnSpc>
            </a:pPr>
            <a:r>
              <a:rPr sz="1000" spc="-40" dirty="0">
                <a:solidFill>
                  <a:srgbClr val="212121"/>
                </a:solidFill>
                <a:latin typeface="Arial"/>
                <a:cs typeface="Arial"/>
              </a:rPr>
              <a:t>Jean </a:t>
            </a:r>
            <a:r>
              <a:rPr sz="1000" spc="-20" dirty="0">
                <a:solidFill>
                  <a:srgbClr val="212121"/>
                </a:solidFill>
                <a:latin typeface="Arial"/>
                <a:cs typeface="Arial"/>
              </a:rPr>
              <a:t>and</a:t>
            </a:r>
            <a:r>
              <a:rPr sz="1000" spc="-155" dirty="0">
                <a:solidFill>
                  <a:srgbClr val="212121"/>
                </a:solidFill>
                <a:latin typeface="Arial"/>
                <a:cs typeface="Arial"/>
              </a:rPr>
              <a:t> </a:t>
            </a:r>
            <a:r>
              <a:rPr sz="1000" spc="-25" dirty="0">
                <a:solidFill>
                  <a:srgbClr val="212121"/>
                </a:solidFill>
                <a:latin typeface="Arial"/>
                <a:cs typeface="Arial"/>
              </a:rPr>
              <a:t>CraigSkogen  </a:t>
            </a:r>
            <a:r>
              <a:rPr sz="1000" dirty="0">
                <a:solidFill>
                  <a:srgbClr val="212121"/>
                </a:solidFill>
                <a:latin typeface="Arial"/>
                <a:cs typeface="Arial"/>
              </a:rPr>
              <a:t>Debra</a:t>
            </a:r>
            <a:r>
              <a:rPr sz="1000" spc="-90" dirty="0">
                <a:solidFill>
                  <a:srgbClr val="212121"/>
                </a:solidFill>
                <a:latin typeface="Arial"/>
                <a:cs typeface="Arial"/>
              </a:rPr>
              <a:t> </a:t>
            </a:r>
            <a:r>
              <a:rPr sz="1000" spc="-10" dirty="0">
                <a:solidFill>
                  <a:srgbClr val="212121"/>
                </a:solidFill>
                <a:latin typeface="Arial"/>
                <a:cs typeface="Arial"/>
              </a:rPr>
              <a:t>Smith</a:t>
            </a:r>
            <a:endParaRPr sz="1000">
              <a:latin typeface="Arial"/>
              <a:cs typeface="Arial"/>
            </a:endParaRPr>
          </a:p>
          <a:p>
            <a:pPr marL="12700" marR="549910">
              <a:lnSpc>
                <a:spcPct val="112500"/>
              </a:lnSpc>
            </a:pPr>
            <a:r>
              <a:rPr sz="1000" spc="-10" dirty="0">
                <a:solidFill>
                  <a:srgbClr val="212121"/>
                </a:solidFill>
                <a:latin typeface="Arial"/>
                <a:cs typeface="Arial"/>
              </a:rPr>
              <a:t>Tracy</a:t>
            </a:r>
            <a:r>
              <a:rPr sz="1000" spc="-95" dirty="0">
                <a:solidFill>
                  <a:srgbClr val="212121"/>
                </a:solidFill>
                <a:latin typeface="Arial"/>
                <a:cs typeface="Arial"/>
              </a:rPr>
              <a:t> </a:t>
            </a:r>
            <a:r>
              <a:rPr sz="1000" spc="-20" dirty="0">
                <a:solidFill>
                  <a:srgbClr val="212121"/>
                </a:solidFill>
                <a:latin typeface="Arial"/>
                <a:cs typeface="Arial"/>
              </a:rPr>
              <a:t>and</a:t>
            </a:r>
            <a:r>
              <a:rPr sz="1000" spc="-95" dirty="0">
                <a:solidFill>
                  <a:srgbClr val="212121"/>
                </a:solidFill>
                <a:latin typeface="Arial"/>
                <a:cs typeface="Arial"/>
              </a:rPr>
              <a:t> </a:t>
            </a:r>
            <a:r>
              <a:rPr sz="1000" spc="-5" dirty="0">
                <a:solidFill>
                  <a:srgbClr val="212121"/>
                </a:solidFill>
                <a:latin typeface="Arial"/>
                <a:cs typeface="Arial"/>
              </a:rPr>
              <a:t>Doug</a:t>
            </a:r>
            <a:r>
              <a:rPr sz="1000" spc="-95" dirty="0">
                <a:solidFill>
                  <a:srgbClr val="212121"/>
                </a:solidFill>
                <a:latin typeface="Arial"/>
                <a:cs typeface="Arial"/>
              </a:rPr>
              <a:t> </a:t>
            </a:r>
            <a:r>
              <a:rPr sz="1000" spc="-5" dirty="0">
                <a:solidFill>
                  <a:srgbClr val="212121"/>
                </a:solidFill>
                <a:latin typeface="Arial"/>
                <a:cs typeface="Arial"/>
              </a:rPr>
              <a:t>Stapleton  </a:t>
            </a:r>
            <a:r>
              <a:rPr sz="1000" spc="-25" dirty="0">
                <a:solidFill>
                  <a:srgbClr val="212121"/>
                </a:solidFill>
                <a:latin typeface="Arial"/>
                <a:cs typeface="Arial"/>
              </a:rPr>
              <a:t>Rosalie</a:t>
            </a:r>
            <a:r>
              <a:rPr sz="1000" spc="-90" dirty="0">
                <a:solidFill>
                  <a:srgbClr val="212121"/>
                </a:solidFill>
                <a:latin typeface="Arial"/>
                <a:cs typeface="Arial"/>
              </a:rPr>
              <a:t> </a:t>
            </a:r>
            <a:r>
              <a:rPr sz="1000" spc="-10" dirty="0">
                <a:solidFill>
                  <a:srgbClr val="212121"/>
                </a:solidFill>
                <a:latin typeface="Arial"/>
                <a:cs typeface="Arial"/>
              </a:rPr>
              <a:t>Stein</a:t>
            </a:r>
            <a:endParaRPr sz="1000">
              <a:latin typeface="Arial"/>
              <a:cs typeface="Arial"/>
            </a:endParaRPr>
          </a:p>
          <a:p>
            <a:pPr marL="12700" marR="793750">
              <a:lnSpc>
                <a:spcPct val="112500"/>
              </a:lnSpc>
            </a:pPr>
            <a:r>
              <a:rPr sz="1000" spc="0" dirty="0">
                <a:solidFill>
                  <a:srgbClr val="212121"/>
                </a:solidFill>
                <a:latin typeface="Arial"/>
                <a:cs typeface="Arial"/>
              </a:rPr>
              <a:t>Kyle</a:t>
            </a:r>
            <a:r>
              <a:rPr sz="1000" spc="-100" dirty="0">
                <a:solidFill>
                  <a:srgbClr val="212121"/>
                </a:solidFill>
                <a:latin typeface="Arial"/>
                <a:cs typeface="Arial"/>
              </a:rPr>
              <a:t> </a:t>
            </a:r>
            <a:r>
              <a:rPr sz="1000" spc="-20" dirty="0">
                <a:solidFill>
                  <a:srgbClr val="212121"/>
                </a:solidFill>
                <a:latin typeface="Arial"/>
                <a:cs typeface="Arial"/>
              </a:rPr>
              <a:t>and</a:t>
            </a:r>
            <a:r>
              <a:rPr sz="1000" spc="-100" dirty="0">
                <a:solidFill>
                  <a:srgbClr val="212121"/>
                </a:solidFill>
                <a:latin typeface="Arial"/>
                <a:cs typeface="Arial"/>
              </a:rPr>
              <a:t> </a:t>
            </a:r>
            <a:r>
              <a:rPr sz="1000" spc="-20" dirty="0">
                <a:solidFill>
                  <a:srgbClr val="212121"/>
                </a:solidFill>
                <a:latin typeface="Arial"/>
                <a:cs typeface="Arial"/>
              </a:rPr>
              <a:t>Gina</a:t>
            </a:r>
            <a:r>
              <a:rPr sz="1000" spc="-100" dirty="0">
                <a:solidFill>
                  <a:srgbClr val="212121"/>
                </a:solidFill>
                <a:latin typeface="Arial"/>
                <a:cs typeface="Arial"/>
              </a:rPr>
              <a:t> </a:t>
            </a:r>
            <a:r>
              <a:rPr sz="1000" spc="10" dirty="0">
                <a:solidFill>
                  <a:srgbClr val="212121"/>
                </a:solidFill>
                <a:latin typeface="Arial"/>
                <a:cs typeface="Arial"/>
              </a:rPr>
              <a:t>Surratt  </a:t>
            </a:r>
            <a:r>
              <a:rPr sz="1000" spc="-20" dirty="0">
                <a:solidFill>
                  <a:srgbClr val="212121"/>
                </a:solidFill>
                <a:latin typeface="Arial"/>
                <a:cs typeface="Arial"/>
              </a:rPr>
              <a:t>The </a:t>
            </a:r>
            <a:r>
              <a:rPr sz="1000" spc="-30" dirty="0">
                <a:solidFill>
                  <a:srgbClr val="212121"/>
                </a:solidFill>
                <a:latin typeface="Arial"/>
                <a:cs typeface="Arial"/>
              </a:rPr>
              <a:t>TC</a:t>
            </a:r>
            <a:r>
              <a:rPr sz="1000" spc="-160" dirty="0">
                <a:solidFill>
                  <a:srgbClr val="212121"/>
                </a:solidFill>
                <a:latin typeface="Arial"/>
                <a:cs typeface="Arial"/>
              </a:rPr>
              <a:t> </a:t>
            </a:r>
            <a:r>
              <a:rPr sz="1000" spc="-25" dirty="0">
                <a:solidFill>
                  <a:srgbClr val="212121"/>
                </a:solidFill>
                <a:latin typeface="Arial"/>
                <a:cs typeface="Arial"/>
              </a:rPr>
              <a:t>Show</a:t>
            </a:r>
            <a:endParaRPr sz="1000">
              <a:latin typeface="Arial"/>
              <a:cs typeface="Arial"/>
            </a:endParaRPr>
          </a:p>
          <a:p>
            <a:pPr marL="12700" marR="1232535">
              <a:lnSpc>
                <a:spcPct val="112500"/>
              </a:lnSpc>
            </a:pPr>
            <a:r>
              <a:rPr sz="1000" spc="-5" dirty="0">
                <a:solidFill>
                  <a:srgbClr val="212121"/>
                </a:solidFill>
                <a:latin typeface="Arial"/>
                <a:cs typeface="Arial"/>
              </a:rPr>
              <a:t>Sherri </a:t>
            </a:r>
            <a:r>
              <a:rPr sz="1000" spc="-25" dirty="0">
                <a:solidFill>
                  <a:srgbClr val="212121"/>
                </a:solidFill>
                <a:latin typeface="Arial"/>
                <a:cs typeface="Arial"/>
              </a:rPr>
              <a:t>Teem  </a:t>
            </a:r>
            <a:r>
              <a:rPr sz="1000" spc="-5" dirty="0">
                <a:solidFill>
                  <a:srgbClr val="212121"/>
                </a:solidFill>
                <a:latin typeface="Arial"/>
                <a:cs typeface="Arial"/>
              </a:rPr>
              <a:t>Cher </a:t>
            </a:r>
            <a:r>
              <a:rPr sz="1000" spc="10" dirty="0">
                <a:solidFill>
                  <a:srgbClr val="212121"/>
                </a:solidFill>
                <a:latin typeface="Arial"/>
                <a:cs typeface="Arial"/>
              </a:rPr>
              <a:t>Terry  Arely </a:t>
            </a:r>
            <a:r>
              <a:rPr sz="1000" dirty="0">
                <a:solidFill>
                  <a:srgbClr val="212121"/>
                </a:solidFill>
                <a:latin typeface="Arial"/>
                <a:cs typeface="Arial"/>
              </a:rPr>
              <a:t>Tovar  </a:t>
            </a:r>
            <a:r>
              <a:rPr sz="1000" spc="15" dirty="0">
                <a:solidFill>
                  <a:srgbClr val="212121"/>
                </a:solidFill>
                <a:latin typeface="Arial"/>
                <a:cs typeface="Arial"/>
              </a:rPr>
              <a:t>Martha</a:t>
            </a:r>
            <a:r>
              <a:rPr sz="1000" spc="-145" dirty="0">
                <a:solidFill>
                  <a:srgbClr val="212121"/>
                </a:solidFill>
                <a:latin typeface="Arial"/>
                <a:cs typeface="Arial"/>
              </a:rPr>
              <a:t> </a:t>
            </a:r>
            <a:r>
              <a:rPr sz="1000" spc="25" dirty="0">
                <a:solidFill>
                  <a:srgbClr val="212121"/>
                </a:solidFill>
                <a:latin typeface="Arial"/>
                <a:cs typeface="Arial"/>
              </a:rPr>
              <a:t>Trout</a:t>
            </a:r>
            <a:endParaRPr sz="1000">
              <a:latin typeface="Arial"/>
              <a:cs typeface="Arial"/>
            </a:endParaRPr>
          </a:p>
        </p:txBody>
      </p:sp>
      <p:sp>
        <p:nvSpPr>
          <p:cNvPr id="6" name="object 6"/>
          <p:cNvSpPr txBox="1"/>
          <p:nvPr/>
        </p:nvSpPr>
        <p:spPr>
          <a:xfrm>
            <a:off x="6921500" y="993921"/>
            <a:ext cx="2420620" cy="2768600"/>
          </a:xfrm>
          <a:prstGeom prst="rect">
            <a:avLst/>
          </a:prstGeom>
        </p:spPr>
        <p:txBody>
          <a:bodyPr vert="horz" wrap="square" lIns="0" tIns="12065" rIns="0" bIns="0" rtlCol="0">
            <a:spAutoFit/>
          </a:bodyPr>
          <a:lstStyle/>
          <a:p>
            <a:pPr marL="12700" marR="1693545">
              <a:lnSpc>
                <a:spcPct val="112500"/>
              </a:lnSpc>
              <a:spcBef>
                <a:spcPts val="95"/>
              </a:spcBef>
            </a:pPr>
            <a:r>
              <a:rPr sz="1000" dirty="0">
                <a:solidFill>
                  <a:srgbClr val="212121"/>
                </a:solidFill>
                <a:latin typeface="Arial"/>
                <a:cs typeface="Arial"/>
              </a:rPr>
              <a:t>Alinda</a:t>
            </a:r>
            <a:r>
              <a:rPr sz="1000" spc="-135" dirty="0">
                <a:solidFill>
                  <a:srgbClr val="212121"/>
                </a:solidFill>
                <a:latin typeface="Arial"/>
                <a:cs typeface="Arial"/>
              </a:rPr>
              <a:t> </a:t>
            </a:r>
            <a:r>
              <a:rPr sz="1000" spc="5" dirty="0">
                <a:solidFill>
                  <a:srgbClr val="212121"/>
                </a:solidFill>
                <a:latin typeface="Arial"/>
                <a:cs typeface="Arial"/>
              </a:rPr>
              <a:t>Tryall  </a:t>
            </a:r>
            <a:r>
              <a:rPr sz="1000" spc="-15" dirty="0">
                <a:solidFill>
                  <a:srgbClr val="212121"/>
                </a:solidFill>
                <a:latin typeface="Arial"/>
                <a:cs typeface="Arial"/>
              </a:rPr>
              <a:t>Lyn</a:t>
            </a:r>
            <a:r>
              <a:rPr sz="1000" spc="-105" dirty="0">
                <a:solidFill>
                  <a:srgbClr val="212121"/>
                </a:solidFill>
                <a:latin typeface="Arial"/>
                <a:cs typeface="Arial"/>
              </a:rPr>
              <a:t> </a:t>
            </a:r>
            <a:r>
              <a:rPr sz="1000" spc="5" dirty="0">
                <a:solidFill>
                  <a:srgbClr val="212121"/>
                </a:solidFill>
                <a:latin typeface="Arial"/>
                <a:cs typeface="Arial"/>
              </a:rPr>
              <a:t>Turnell</a:t>
            </a:r>
            <a:endParaRPr sz="1000">
              <a:latin typeface="Arial"/>
              <a:cs typeface="Arial"/>
            </a:endParaRPr>
          </a:p>
          <a:p>
            <a:pPr marL="12700" marR="1388110">
              <a:lnSpc>
                <a:spcPct val="112500"/>
              </a:lnSpc>
            </a:pPr>
            <a:r>
              <a:rPr sz="1000" dirty="0">
                <a:solidFill>
                  <a:srgbClr val="212121"/>
                </a:solidFill>
                <a:latin typeface="Arial"/>
                <a:cs typeface="Arial"/>
              </a:rPr>
              <a:t>Cyndi</a:t>
            </a:r>
            <a:r>
              <a:rPr sz="1000" spc="-130" dirty="0">
                <a:solidFill>
                  <a:srgbClr val="212121"/>
                </a:solidFill>
                <a:latin typeface="Arial"/>
                <a:cs typeface="Arial"/>
              </a:rPr>
              <a:t> </a:t>
            </a:r>
            <a:r>
              <a:rPr sz="1000" dirty="0">
                <a:solidFill>
                  <a:srgbClr val="212121"/>
                </a:solidFill>
                <a:latin typeface="Arial"/>
                <a:cs typeface="Arial"/>
              </a:rPr>
              <a:t>Varneybray  </a:t>
            </a:r>
            <a:r>
              <a:rPr sz="1000" spc="10" dirty="0">
                <a:solidFill>
                  <a:srgbClr val="212121"/>
                </a:solidFill>
                <a:latin typeface="Arial"/>
                <a:cs typeface="Arial"/>
              </a:rPr>
              <a:t>Charity</a:t>
            </a:r>
            <a:r>
              <a:rPr sz="1000" spc="-95" dirty="0">
                <a:solidFill>
                  <a:srgbClr val="212121"/>
                </a:solidFill>
                <a:latin typeface="Arial"/>
                <a:cs typeface="Arial"/>
              </a:rPr>
              <a:t> </a:t>
            </a:r>
            <a:r>
              <a:rPr sz="1000" spc="0" dirty="0">
                <a:solidFill>
                  <a:srgbClr val="212121"/>
                </a:solidFill>
                <a:latin typeface="Arial"/>
                <a:cs typeface="Arial"/>
              </a:rPr>
              <a:t>Vincent</a:t>
            </a:r>
            <a:endParaRPr sz="1000">
              <a:latin typeface="Arial"/>
              <a:cs typeface="Arial"/>
            </a:endParaRPr>
          </a:p>
          <a:p>
            <a:pPr marL="12700" marR="468630">
              <a:lnSpc>
                <a:spcPct val="112500"/>
              </a:lnSpc>
            </a:pPr>
            <a:r>
              <a:rPr sz="1000" spc="-15" dirty="0">
                <a:solidFill>
                  <a:srgbClr val="212121"/>
                </a:solidFill>
                <a:latin typeface="Arial"/>
                <a:cs typeface="Arial"/>
              </a:rPr>
              <a:t>Waleska</a:t>
            </a:r>
            <a:r>
              <a:rPr sz="1000" spc="-90" dirty="0">
                <a:solidFill>
                  <a:srgbClr val="212121"/>
                </a:solidFill>
                <a:latin typeface="Arial"/>
                <a:cs typeface="Arial"/>
              </a:rPr>
              <a:t> </a:t>
            </a:r>
            <a:r>
              <a:rPr sz="1000" spc="10" dirty="0">
                <a:solidFill>
                  <a:srgbClr val="212121"/>
                </a:solidFill>
                <a:latin typeface="Arial"/>
                <a:cs typeface="Arial"/>
              </a:rPr>
              <a:t>United</a:t>
            </a:r>
            <a:r>
              <a:rPr sz="1000" spc="-90" dirty="0">
                <a:solidFill>
                  <a:srgbClr val="212121"/>
                </a:solidFill>
                <a:latin typeface="Arial"/>
                <a:cs typeface="Arial"/>
              </a:rPr>
              <a:t> </a:t>
            </a:r>
            <a:r>
              <a:rPr sz="1000" spc="15" dirty="0">
                <a:solidFill>
                  <a:srgbClr val="212121"/>
                </a:solidFill>
                <a:latin typeface="Arial"/>
                <a:cs typeface="Arial"/>
              </a:rPr>
              <a:t>Methodist</a:t>
            </a:r>
            <a:r>
              <a:rPr sz="1000" spc="-90" dirty="0">
                <a:solidFill>
                  <a:srgbClr val="212121"/>
                </a:solidFill>
                <a:latin typeface="Arial"/>
                <a:cs typeface="Arial"/>
              </a:rPr>
              <a:t> </a:t>
            </a:r>
            <a:r>
              <a:rPr sz="1000" spc="-5" dirty="0">
                <a:solidFill>
                  <a:srgbClr val="212121"/>
                </a:solidFill>
                <a:latin typeface="Arial"/>
                <a:cs typeface="Arial"/>
              </a:rPr>
              <a:t>Church  </a:t>
            </a:r>
            <a:r>
              <a:rPr sz="1000" spc="25" dirty="0">
                <a:solidFill>
                  <a:srgbClr val="212121"/>
                </a:solidFill>
                <a:latin typeface="Arial"/>
                <a:cs typeface="Arial"/>
              </a:rPr>
              <a:t>Mark</a:t>
            </a:r>
            <a:r>
              <a:rPr sz="1000" spc="-90" dirty="0">
                <a:solidFill>
                  <a:srgbClr val="212121"/>
                </a:solidFill>
                <a:latin typeface="Arial"/>
                <a:cs typeface="Arial"/>
              </a:rPr>
              <a:t> </a:t>
            </a:r>
            <a:r>
              <a:rPr sz="1000" spc="5" dirty="0">
                <a:solidFill>
                  <a:srgbClr val="212121"/>
                </a:solidFill>
                <a:latin typeface="Arial"/>
                <a:cs typeface="Arial"/>
              </a:rPr>
              <a:t>Webb</a:t>
            </a:r>
            <a:endParaRPr sz="1000">
              <a:latin typeface="Arial"/>
              <a:cs typeface="Arial"/>
            </a:endParaRPr>
          </a:p>
          <a:p>
            <a:pPr marL="12700" marR="780415">
              <a:lnSpc>
                <a:spcPct val="112500"/>
              </a:lnSpc>
            </a:pPr>
            <a:r>
              <a:rPr sz="1000" spc="0" dirty="0">
                <a:solidFill>
                  <a:srgbClr val="212121"/>
                </a:solidFill>
                <a:latin typeface="Arial"/>
                <a:cs typeface="Arial"/>
              </a:rPr>
              <a:t>Christine</a:t>
            </a:r>
            <a:r>
              <a:rPr sz="1000" spc="-95" dirty="0">
                <a:solidFill>
                  <a:srgbClr val="212121"/>
                </a:solidFill>
                <a:latin typeface="Arial"/>
                <a:cs typeface="Arial"/>
              </a:rPr>
              <a:t> </a:t>
            </a:r>
            <a:r>
              <a:rPr sz="1000" spc="-20" dirty="0">
                <a:solidFill>
                  <a:srgbClr val="212121"/>
                </a:solidFill>
                <a:latin typeface="Arial"/>
                <a:cs typeface="Arial"/>
              </a:rPr>
              <a:t>and</a:t>
            </a:r>
            <a:r>
              <a:rPr sz="1000" spc="-95" dirty="0">
                <a:solidFill>
                  <a:srgbClr val="212121"/>
                </a:solidFill>
                <a:latin typeface="Arial"/>
                <a:cs typeface="Arial"/>
              </a:rPr>
              <a:t> </a:t>
            </a:r>
            <a:r>
              <a:rPr sz="1000" spc="-20" dirty="0">
                <a:solidFill>
                  <a:srgbClr val="212121"/>
                </a:solidFill>
                <a:latin typeface="Arial"/>
                <a:cs typeface="Arial"/>
              </a:rPr>
              <a:t>Ronald</a:t>
            </a:r>
            <a:r>
              <a:rPr sz="1000" spc="-95" dirty="0">
                <a:solidFill>
                  <a:srgbClr val="212121"/>
                </a:solidFill>
                <a:latin typeface="Arial"/>
                <a:cs typeface="Arial"/>
              </a:rPr>
              <a:t> </a:t>
            </a:r>
            <a:r>
              <a:rPr sz="1000" spc="35" dirty="0">
                <a:solidFill>
                  <a:srgbClr val="212121"/>
                </a:solidFill>
                <a:latin typeface="Arial"/>
                <a:cs typeface="Arial"/>
              </a:rPr>
              <a:t>Whittle  </a:t>
            </a:r>
            <a:r>
              <a:rPr sz="1000" spc="-5" dirty="0">
                <a:solidFill>
                  <a:srgbClr val="212121"/>
                </a:solidFill>
                <a:latin typeface="Arial"/>
                <a:cs typeface="Arial"/>
              </a:rPr>
              <a:t>Barbara</a:t>
            </a:r>
            <a:r>
              <a:rPr sz="1000" spc="-90" dirty="0">
                <a:solidFill>
                  <a:srgbClr val="212121"/>
                </a:solidFill>
                <a:latin typeface="Arial"/>
                <a:cs typeface="Arial"/>
              </a:rPr>
              <a:t> </a:t>
            </a:r>
            <a:r>
              <a:rPr sz="1000" spc="25" dirty="0">
                <a:solidFill>
                  <a:srgbClr val="212121"/>
                </a:solidFill>
                <a:latin typeface="Arial"/>
                <a:cs typeface="Arial"/>
              </a:rPr>
              <a:t>Wilke</a:t>
            </a:r>
            <a:endParaRPr sz="1000">
              <a:latin typeface="Arial"/>
              <a:cs typeface="Arial"/>
            </a:endParaRPr>
          </a:p>
          <a:p>
            <a:pPr marL="12700" marR="1506855">
              <a:lnSpc>
                <a:spcPct val="112500"/>
              </a:lnSpc>
            </a:pPr>
            <a:r>
              <a:rPr sz="1000" spc="0" dirty="0">
                <a:solidFill>
                  <a:srgbClr val="212121"/>
                </a:solidFill>
                <a:latin typeface="Arial"/>
                <a:cs typeface="Arial"/>
              </a:rPr>
              <a:t>Allison</a:t>
            </a:r>
            <a:r>
              <a:rPr sz="1000" spc="-135" dirty="0">
                <a:solidFill>
                  <a:srgbClr val="212121"/>
                </a:solidFill>
                <a:latin typeface="Arial"/>
                <a:cs typeface="Arial"/>
              </a:rPr>
              <a:t> </a:t>
            </a:r>
            <a:r>
              <a:rPr sz="1000" spc="0" dirty="0">
                <a:solidFill>
                  <a:srgbClr val="212121"/>
                </a:solidFill>
                <a:latin typeface="Arial"/>
                <a:cs typeface="Arial"/>
              </a:rPr>
              <a:t>Williams  </a:t>
            </a:r>
            <a:r>
              <a:rPr sz="1000" spc="35" dirty="0">
                <a:solidFill>
                  <a:srgbClr val="212121"/>
                </a:solidFill>
                <a:latin typeface="Arial"/>
                <a:cs typeface="Arial"/>
              </a:rPr>
              <a:t>Merry</a:t>
            </a:r>
            <a:r>
              <a:rPr sz="1000" spc="-95" dirty="0">
                <a:solidFill>
                  <a:srgbClr val="212121"/>
                </a:solidFill>
                <a:latin typeface="Arial"/>
                <a:cs typeface="Arial"/>
              </a:rPr>
              <a:t> </a:t>
            </a:r>
            <a:r>
              <a:rPr sz="1000" spc="15" dirty="0">
                <a:solidFill>
                  <a:srgbClr val="212121"/>
                </a:solidFill>
                <a:latin typeface="Arial"/>
                <a:cs typeface="Arial"/>
              </a:rPr>
              <a:t>Willis</a:t>
            </a:r>
            <a:endParaRPr sz="1000">
              <a:latin typeface="Arial"/>
              <a:cs typeface="Arial"/>
            </a:endParaRPr>
          </a:p>
          <a:p>
            <a:pPr marL="12700">
              <a:lnSpc>
                <a:spcPct val="100000"/>
              </a:lnSpc>
              <a:spcBef>
                <a:spcPts val="150"/>
              </a:spcBef>
            </a:pPr>
            <a:r>
              <a:rPr sz="1000" spc="0" dirty="0">
                <a:solidFill>
                  <a:srgbClr val="212121"/>
                </a:solidFill>
                <a:latin typeface="Arial"/>
                <a:cs typeface="Arial"/>
              </a:rPr>
              <a:t>Robert</a:t>
            </a:r>
            <a:r>
              <a:rPr sz="1000" spc="-210" dirty="0">
                <a:solidFill>
                  <a:srgbClr val="212121"/>
                </a:solidFill>
                <a:latin typeface="Arial"/>
                <a:cs typeface="Arial"/>
              </a:rPr>
              <a:t> </a:t>
            </a:r>
            <a:r>
              <a:rPr sz="1000" spc="-20" dirty="0">
                <a:solidFill>
                  <a:srgbClr val="212121"/>
                </a:solidFill>
                <a:latin typeface="Arial"/>
                <a:cs typeface="Arial"/>
              </a:rPr>
              <a:t>and </a:t>
            </a:r>
            <a:r>
              <a:rPr sz="1000" spc="-30" dirty="0">
                <a:solidFill>
                  <a:srgbClr val="212121"/>
                </a:solidFill>
                <a:latin typeface="Arial"/>
                <a:cs typeface="Arial"/>
              </a:rPr>
              <a:t>Pamela </a:t>
            </a:r>
            <a:r>
              <a:rPr sz="1000" spc="25" dirty="0">
                <a:solidFill>
                  <a:srgbClr val="212121"/>
                </a:solidFill>
                <a:latin typeface="Arial"/>
                <a:cs typeface="Arial"/>
              </a:rPr>
              <a:t>Wolfe</a:t>
            </a:r>
            <a:endParaRPr sz="1000">
              <a:latin typeface="Arial"/>
              <a:cs typeface="Arial"/>
            </a:endParaRPr>
          </a:p>
          <a:p>
            <a:pPr marL="12700" marR="5080">
              <a:lnSpc>
                <a:spcPct val="112500"/>
              </a:lnSpc>
            </a:pPr>
            <a:r>
              <a:rPr sz="1000" spc="0" dirty="0">
                <a:solidFill>
                  <a:srgbClr val="212121"/>
                </a:solidFill>
                <a:latin typeface="Arial"/>
                <a:cs typeface="Arial"/>
              </a:rPr>
              <a:t>Women</a:t>
            </a:r>
            <a:r>
              <a:rPr sz="1000" spc="-90" dirty="0">
                <a:solidFill>
                  <a:srgbClr val="212121"/>
                </a:solidFill>
                <a:latin typeface="Arial"/>
                <a:cs typeface="Arial"/>
              </a:rPr>
              <a:t> </a:t>
            </a:r>
            <a:r>
              <a:rPr sz="1000" spc="25" dirty="0">
                <a:solidFill>
                  <a:srgbClr val="212121"/>
                </a:solidFill>
                <a:latin typeface="Arial"/>
                <a:cs typeface="Arial"/>
              </a:rPr>
              <a:t>of</a:t>
            </a:r>
            <a:r>
              <a:rPr sz="1000" spc="-90" dirty="0">
                <a:solidFill>
                  <a:srgbClr val="212121"/>
                </a:solidFill>
                <a:latin typeface="Arial"/>
                <a:cs typeface="Arial"/>
              </a:rPr>
              <a:t> </a:t>
            </a:r>
            <a:r>
              <a:rPr sz="1000" spc="15" dirty="0">
                <a:solidFill>
                  <a:srgbClr val="212121"/>
                </a:solidFill>
                <a:latin typeface="Arial"/>
                <a:cs typeface="Arial"/>
              </a:rPr>
              <a:t>the</a:t>
            </a:r>
            <a:r>
              <a:rPr sz="1000" spc="-90" dirty="0">
                <a:solidFill>
                  <a:srgbClr val="212121"/>
                </a:solidFill>
                <a:latin typeface="Arial"/>
                <a:cs typeface="Arial"/>
              </a:rPr>
              <a:t> </a:t>
            </a:r>
            <a:r>
              <a:rPr sz="1000" spc="-15" dirty="0">
                <a:solidFill>
                  <a:srgbClr val="212121"/>
                </a:solidFill>
                <a:latin typeface="Arial"/>
                <a:cs typeface="Arial"/>
              </a:rPr>
              <a:t>Moose,</a:t>
            </a:r>
            <a:r>
              <a:rPr sz="1000" spc="-90" dirty="0">
                <a:solidFill>
                  <a:srgbClr val="212121"/>
                </a:solidFill>
                <a:latin typeface="Arial"/>
                <a:cs typeface="Arial"/>
              </a:rPr>
              <a:t> </a:t>
            </a:r>
            <a:r>
              <a:rPr sz="1000" dirty="0">
                <a:solidFill>
                  <a:srgbClr val="212121"/>
                </a:solidFill>
                <a:latin typeface="Arial"/>
                <a:cs typeface="Arial"/>
              </a:rPr>
              <a:t>Canton</a:t>
            </a:r>
            <a:r>
              <a:rPr sz="1000" spc="-90" dirty="0">
                <a:solidFill>
                  <a:srgbClr val="212121"/>
                </a:solidFill>
                <a:latin typeface="Arial"/>
                <a:cs typeface="Arial"/>
              </a:rPr>
              <a:t> </a:t>
            </a:r>
            <a:r>
              <a:rPr sz="1000" dirty="0">
                <a:solidFill>
                  <a:srgbClr val="212121"/>
                </a:solidFill>
                <a:latin typeface="Arial"/>
                <a:cs typeface="Arial"/>
              </a:rPr>
              <a:t>Chapter</a:t>
            </a:r>
            <a:r>
              <a:rPr sz="1000" spc="-90" dirty="0">
                <a:solidFill>
                  <a:srgbClr val="212121"/>
                </a:solidFill>
                <a:latin typeface="Arial"/>
                <a:cs typeface="Arial"/>
              </a:rPr>
              <a:t> </a:t>
            </a:r>
            <a:r>
              <a:rPr sz="1000" spc="15" dirty="0">
                <a:solidFill>
                  <a:srgbClr val="212121"/>
                </a:solidFill>
                <a:latin typeface="Arial"/>
                <a:cs typeface="Arial"/>
              </a:rPr>
              <a:t>972  </a:t>
            </a:r>
            <a:r>
              <a:rPr sz="1000" spc="0" dirty="0">
                <a:solidFill>
                  <a:srgbClr val="212121"/>
                </a:solidFill>
                <a:latin typeface="Arial"/>
                <a:cs typeface="Arial"/>
              </a:rPr>
              <a:t>Woodstock</a:t>
            </a:r>
            <a:r>
              <a:rPr sz="1000" spc="-90" dirty="0">
                <a:solidFill>
                  <a:srgbClr val="212121"/>
                </a:solidFill>
                <a:latin typeface="Arial"/>
                <a:cs typeface="Arial"/>
              </a:rPr>
              <a:t> </a:t>
            </a:r>
            <a:r>
              <a:rPr sz="1000" spc="25" dirty="0">
                <a:solidFill>
                  <a:srgbClr val="212121"/>
                </a:solidFill>
                <a:latin typeface="Arial"/>
                <a:cs typeface="Arial"/>
              </a:rPr>
              <a:t>Outlet</a:t>
            </a:r>
            <a:endParaRPr sz="1000">
              <a:latin typeface="Arial"/>
              <a:cs typeface="Arial"/>
            </a:endParaRPr>
          </a:p>
          <a:p>
            <a:pPr marL="12700" marR="1457325">
              <a:lnSpc>
                <a:spcPct val="112500"/>
              </a:lnSpc>
            </a:pPr>
            <a:r>
              <a:rPr sz="1000" spc="-25" dirty="0">
                <a:solidFill>
                  <a:srgbClr val="212121"/>
                </a:solidFill>
                <a:latin typeface="Arial"/>
                <a:cs typeface="Arial"/>
              </a:rPr>
              <a:t>Contessa</a:t>
            </a:r>
            <a:r>
              <a:rPr sz="1000" spc="-125" dirty="0">
                <a:solidFill>
                  <a:srgbClr val="212121"/>
                </a:solidFill>
                <a:latin typeface="Arial"/>
                <a:cs typeface="Arial"/>
              </a:rPr>
              <a:t> </a:t>
            </a:r>
            <a:r>
              <a:rPr sz="1000" spc="30" dirty="0">
                <a:solidFill>
                  <a:srgbClr val="212121"/>
                </a:solidFill>
                <a:latin typeface="Arial"/>
                <a:cs typeface="Arial"/>
              </a:rPr>
              <a:t>Wright  </a:t>
            </a:r>
            <a:r>
              <a:rPr sz="1000" spc="5" dirty="0">
                <a:solidFill>
                  <a:srgbClr val="212121"/>
                </a:solidFill>
                <a:latin typeface="Arial"/>
                <a:cs typeface="Arial"/>
              </a:rPr>
              <a:t>Courtney </a:t>
            </a:r>
            <a:r>
              <a:rPr sz="1000" spc="15" dirty="0">
                <a:solidFill>
                  <a:srgbClr val="212121"/>
                </a:solidFill>
                <a:latin typeface="Arial"/>
                <a:cs typeface="Arial"/>
              </a:rPr>
              <a:t>Wynn  </a:t>
            </a:r>
            <a:r>
              <a:rPr sz="1000" dirty="0">
                <a:solidFill>
                  <a:srgbClr val="212121"/>
                </a:solidFill>
                <a:latin typeface="Arial"/>
                <a:cs typeface="Arial"/>
              </a:rPr>
              <a:t>Caroline</a:t>
            </a:r>
            <a:r>
              <a:rPr sz="1000" spc="-105" dirty="0">
                <a:solidFill>
                  <a:srgbClr val="212121"/>
                </a:solidFill>
                <a:latin typeface="Arial"/>
                <a:cs typeface="Arial"/>
              </a:rPr>
              <a:t> </a:t>
            </a:r>
            <a:r>
              <a:rPr sz="1000" spc="10" dirty="0">
                <a:solidFill>
                  <a:srgbClr val="212121"/>
                </a:solidFill>
                <a:latin typeface="Arial"/>
                <a:cs typeface="Arial"/>
              </a:rPr>
              <a:t>Zipkin</a:t>
            </a:r>
            <a:endParaRPr sz="1000">
              <a:latin typeface="Arial"/>
              <a:cs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753600" cy="333375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2"/>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6639406" y="5179002"/>
            <a:ext cx="2037714" cy="0"/>
          </a:xfrm>
          <a:custGeom>
            <a:avLst/>
            <a:gdLst/>
            <a:ahLst/>
            <a:cxnLst/>
            <a:rect l="l" t="t" r="r" b="b"/>
            <a:pathLst>
              <a:path w="2037715">
                <a:moveTo>
                  <a:pt x="0" y="0"/>
                </a:moveTo>
                <a:lnTo>
                  <a:pt x="2037386" y="0"/>
                </a:lnTo>
              </a:path>
            </a:pathLst>
          </a:custGeom>
          <a:ln w="68275">
            <a:solidFill>
              <a:srgbClr val="712982"/>
            </a:solidFill>
          </a:ln>
        </p:spPr>
        <p:txBody>
          <a:bodyPr wrap="square" lIns="0" tIns="0" rIns="0" bIns="0" rtlCol="0"/>
          <a:lstStyle/>
          <a:p>
            <a:endParaRPr/>
          </a:p>
        </p:txBody>
      </p:sp>
      <p:sp>
        <p:nvSpPr>
          <p:cNvPr id="5" name="object 5"/>
          <p:cNvSpPr/>
          <p:nvPr/>
        </p:nvSpPr>
        <p:spPr>
          <a:xfrm>
            <a:off x="6639406" y="2521527"/>
            <a:ext cx="2037714" cy="0"/>
          </a:xfrm>
          <a:custGeom>
            <a:avLst/>
            <a:gdLst/>
            <a:ahLst/>
            <a:cxnLst/>
            <a:rect l="l" t="t" r="r" b="b"/>
            <a:pathLst>
              <a:path w="2037715">
                <a:moveTo>
                  <a:pt x="0" y="0"/>
                </a:moveTo>
                <a:lnTo>
                  <a:pt x="2037386" y="0"/>
                </a:lnTo>
              </a:path>
            </a:pathLst>
          </a:custGeom>
          <a:ln w="68275">
            <a:solidFill>
              <a:srgbClr val="712982"/>
            </a:solidFill>
          </a:ln>
        </p:spPr>
        <p:txBody>
          <a:bodyPr wrap="square" lIns="0" tIns="0" rIns="0" bIns="0" rtlCol="0"/>
          <a:lstStyle/>
          <a:p>
            <a:endParaRPr/>
          </a:p>
        </p:txBody>
      </p:sp>
      <p:sp>
        <p:nvSpPr>
          <p:cNvPr id="6" name="object 6"/>
          <p:cNvSpPr/>
          <p:nvPr/>
        </p:nvSpPr>
        <p:spPr>
          <a:xfrm>
            <a:off x="0" y="0"/>
            <a:ext cx="5619750" cy="7315199"/>
          </a:xfrm>
          <a:prstGeom prst="rect">
            <a:avLst/>
          </a:prstGeom>
          <a:blipFill>
            <a:blip r:embed="rId3"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6355655" y="213518"/>
            <a:ext cx="2589530" cy="485775"/>
          </a:xfrm>
          <a:prstGeom prst="rect">
            <a:avLst/>
          </a:prstGeom>
        </p:spPr>
        <p:txBody>
          <a:bodyPr vert="horz" wrap="square" lIns="0" tIns="14604" rIns="0" bIns="0" rtlCol="0">
            <a:spAutoFit/>
          </a:bodyPr>
          <a:lstStyle/>
          <a:p>
            <a:pPr marL="12700">
              <a:lnSpc>
                <a:spcPct val="100000"/>
              </a:lnSpc>
              <a:spcBef>
                <a:spcPts val="114"/>
              </a:spcBef>
            </a:pPr>
            <a:r>
              <a:rPr sz="3000" spc="275" dirty="0"/>
              <a:t>2018</a:t>
            </a:r>
            <a:r>
              <a:rPr sz="3000" spc="360" dirty="0"/>
              <a:t> </a:t>
            </a:r>
            <a:r>
              <a:rPr sz="3000" spc="-155" dirty="0"/>
              <a:t>G</a:t>
            </a:r>
            <a:r>
              <a:rPr sz="3000" spc="-575" dirty="0"/>
              <a:t> </a:t>
            </a:r>
            <a:r>
              <a:rPr sz="3000" spc="180" dirty="0"/>
              <a:t>OA</a:t>
            </a:r>
            <a:r>
              <a:rPr sz="3000" spc="-575" dirty="0"/>
              <a:t> </a:t>
            </a:r>
            <a:r>
              <a:rPr sz="3000" spc="-250" dirty="0"/>
              <a:t>L</a:t>
            </a:r>
            <a:r>
              <a:rPr sz="3000" spc="-575" dirty="0"/>
              <a:t> </a:t>
            </a:r>
            <a:r>
              <a:rPr sz="3000" spc="-330" dirty="0"/>
              <a:t>S</a:t>
            </a:r>
            <a:endParaRPr sz="3000"/>
          </a:p>
        </p:txBody>
      </p:sp>
      <p:sp>
        <p:nvSpPr>
          <p:cNvPr id="8" name="object 8"/>
          <p:cNvSpPr txBox="1"/>
          <p:nvPr/>
        </p:nvSpPr>
        <p:spPr>
          <a:xfrm>
            <a:off x="5858867" y="798826"/>
            <a:ext cx="3637915" cy="5991860"/>
          </a:xfrm>
          <a:prstGeom prst="rect">
            <a:avLst/>
          </a:prstGeom>
        </p:spPr>
        <p:txBody>
          <a:bodyPr vert="horz" wrap="square" lIns="0" tIns="144145" rIns="0" bIns="0" rtlCol="0">
            <a:spAutoFit/>
          </a:bodyPr>
          <a:lstStyle/>
          <a:p>
            <a:pPr marL="283845">
              <a:lnSpc>
                <a:spcPct val="100000"/>
              </a:lnSpc>
              <a:spcBef>
                <a:spcPts val="1135"/>
              </a:spcBef>
            </a:pPr>
            <a:r>
              <a:rPr sz="2400" b="1" spc="-60" dirty="0">
                <a:solidFill>
                  <a:srgbClr val="712982"/>
                </a:solidFill>
                <a:latin typeface="Arial"/>
                <a:cs typeface="Arial"/>
              </a:rPr>
              <a:t>CHILDREN'S</a:t>
            </a:r>
            <a:r>
              <a:rPr sz="2400" b="1" spc="-125" dirty="0">
                <a:solidFill>
                  <a:srgbClr val="712982"/>
                </a:solidFill>
                <a:latin typeface="Arial"/>
                <a:cs typeface="Arial"/>
              </a:rPr>
              <a:t> </a:t>
            </a:r>
            <a:r>
              <a:rPr sz="2400" b="1" spc="-105" dirty="0">
                <a:solidFill>
                  <a:srgbClr val="712982"/>
                </a:solidFill>
                <a:latin typeface="Arial"/>
                <a:cs typeface="Arial"/>
              </a:rPr>
              <a:t>CENTER</a:t>
            </a:r>
            <a:endParaRPr sz="2400">
              <a:latin typeface="Arial"/>
              <a:cs typeface="Arial"/>
            </a:endParaRPr>
          </a:p>
          <a:p>
            <a:pPr marL="12700" marR="15240" algn="ctr">
              <a:lnSpc>
                <a:spcPct val="115700"/>
              </a:lnSpc>
              <a:spcBef>
                <a:spcPts val="315"/>
              </a:spcBef>
            </a:pPr>
            <a:r>
              <a:rPr sz="1350" spc="15" dirty="0">
                <a:solidFill>
                  <a:srgbClr val="212121"/>
                </a:solidFill>
                <a:latin typeface="Arial"/>
                <a:cs typeface="Arial"/>
              </a:rPr>
              <a:t>We </a:t>
            </a:r>
            <a:r>
              <a:rPr sz="1350" spc="-20" dirty="0">
                <a:solidFill>
                  <a:srgbClr val="212121"/>
                </a:solidFill>
                <a:latin typeface="Arial"/>
                <a:cs typeface="Arial"/>
              </a:rPr>
              <a:t>hope </a:t>
            </a:r>
            <a:r>
              <a:rPr sz="1350" spc="55" dirty="0">
                <a:solidFill>
                  <a:srgbClr val="212121"/>
                </a:solidFill>
                <a:latin typeface="Arial"/>
                <a:cs typeface="Arial"/>
              </a:rPr>
              <a:t>to </a:t>
            </a:r>
            <a:r>
              <a:rPr sz="1350" spc="5" dirty="0">
                <a:solidFill>
                  <a:srgbClr val="212121"/>
                </a:solidFill>
                <a:latin typeface="Arial"/>
                <a:cs typeface="Arial"/>
              </a:rPr>
              <a:t>provide </a:t>
            </a:r>
            <a:r>
              <a:rPr sz="1350" spc="-70" dirty="0">
                <a:solidFill>
                  <a:srgbClr val="212121"/>
                </a:solidFill>
                <a:latin typeface="Arial"/>
                <a:cs typeface="Arial"/>
              </a:rPr>
              <a:t>a </a:t>
            </a:r>
            <a:r>
              <a:rPr sz="1350" spc="-10" dirty="0">
                <a:solidFill>
                  <a:srgbClr val="212121"/>
                </a:solidFill>
                <a:latin typeface="Arial"/>
                <a:cs typeface="Arial"/>
              </a:rPr>
              <a:t>dedicated </a:t>
            </a:r>
            <a:r>
              <a:rPr sz="1350" spc="-30" dirty="0">
                <a:solidFill>
                  <a:srgbClr val="212121"/>
                </a:solidFill>
                <a:latin typeface="Arial"/>
                <a:cs typeface="Arial"/>
              </a:rPr>
              <a:t>area </a:t>
            </a:r>
            <a:r>
              <a:rPr sz="1350" spc="50" dirty="0">
                <a:solidFill>
                  <a:srgbClr val="212121"/>
                </a:solidFill>
                <a:latin typeface="Arial"/>
                <a:cs typeface="Arial"/>
              </a:rPr>
              <a:t>for </a:t>
            </a:r>
            <a:r>
              <a:rPr sz="1350" spc="25" dirty="0">
                <a:solidFill>
                  <a:srgbClr val="212121"/>
                </a:solidFill>
                <a:latin typeface="Arial"/>
                <a:cs typeface="Arial"/>
              </a:rPr>
              <a:t>our  </a:t>
            </a:r>
            <a:r>
              <a:rPr sz="1350" spc="-5" dirty="0">
                <a:solidFill>
                  <a:srgbClr val="212121"/>
                </a:solidFill>
                <a:latin typeface="Arial"/>
                <a:cs typeface="Arial"/>
              </a:rPr>
              <a:t>children,</a:t>
            </a:r>
            <a:r>
              <a:rPr sz="1350" spc="-114" dirty="0">
                <a:solidFill>
                  <a:srgbClr val="212121"/>
                </a:solidFill>
                <a:latin typeface="Arial"/>
                <a:cs typeface="Arial"/>
              </a:rPr>
              <a:t> </a:t>
            </a:r>
            <a:r>
              <a:rPr sz="1350" spc="0" dirty="0">
                <a:solidFill>
                  <a:srgbClr val="212121"/>
                </a:solidFill>
                <a:latin typeface="Arial"/>
                <a:cs typeface="Arial"/>
              </a:rPr>
              <a:t>providing</a:t>
            </a:r>
            <a:r>
              <a:rPr sz="1350" spc="-120" dirty="0">
                <a:solidFill>
                  <a:srgbClr val="212121"/>
                </a:solidFill>
                <a:latin typeface="Arial"/>
                <a:cs typeface="Arial"/>
              </a:rPr>
              <a:t> </a:t>
            </a:r>
            <a:r>
              <a:rPr sz="1350" spc="25" dirty="0">
                <a:solidFill>
                  <a:srgbClr val="212121"/>
                </a:solidFill>
                <a:latin typeface="Arial"/>
                <a:cs typeface="Arial"/>
              </a:rPr>
              <a:t>both</a:t>
            </a:r>
            <a:r>
              <a:rPr sz="1350" spc="-120" dirty="0">
                <a:solidFill>
                  <a:srgbClr val="212121"/>
                </a:solidFill>
                <a:latin typeface="Arial"/>
                <a:cs typeface="Arial"/>
              </a:rPr>
              <a:t> </a:t>
            </a:r>
            <a:r>
              <a:rPr sz="1350" spc="5" dirty="0">
                <a:solidFill>
                  <a:srgbClr val="212121"/>
                </a:solidFill>
                <a:latin typeface="Arial"/>
                <a:cs typeface="Arial"/>
              </a:rPr>
              <a:t>support</a:t>
            </a:r>
            <a:r>
              <a:rPr sz="1350" spc="-120" dirty="0">
                <a:solidFill>
                  <a:srgbClr val="212121"/>
                </a:solidFill>
                <a:latin typeface="Arial"/>
                <a:cs typeface="Arial"/>
              </a:rPr>
              <a:t> </a:t>
            </a:r>
            <a:r>
              <a:rPr sz="1350" spc="-30" dirty="0">
                <a:solidFill>
                  <a:srgbClr val="212121"/>
                </a:solidFill>
                <a:latin typeface="Arial"/>
                <a:cs typeface="Arial"/>
              </a:rPr>
              <a:t>and</a:t>
            </a:r>
            <a:r>
              <a:rPr sz="1350" spc="-120" dirty="0">
                <a:solidFill>
                  <a:srgbClr val="212121"/>
                </a:solidFill>
                <a:latin typeface="Arial"/>
                <a:cs typeface="Arial"/>
              </a:rPr>
              <a:t> </a:t>
            </a:r>
            <a:r>
              <a:rPr sz="1350" spc="0" dirty="0">
                <a:solidFill>
                  <a:srgbClr val="212121"/>
                </a:solidFill>
                <a:latin typeface="Arial"/>
                <a:cs typeface="Arial"/>
              </a:rPr>
              <a:t>enrichment  </a:t>
            </a:r>
            <a:r>
              <a:rPr sz="1350" spc="5" dirty="0">
                <a:solidFill>
                  <a:srgbClr val="212121"/>
                </a:solidFill>
                <a:latin typeface="Arial"/>
                <a:cs typeface="Arial"/>
              </a:rPr>
              <a:t>activities </a:t>
            </a:r>
            <a:r>
              <a:rPr sz="1350" spc="50" dirty="0">
                <a:solidFill>
                  <a:srgbClr val="212121"/>
                </a:solidFill>
                <a:latin typeface="Arial"/>
                <a:cs typeface="Arial"/>
              </a:rPr>
              <a:t>for </a:t>
            </a:r>
            <a:r>
              <a:rPr sz="1350" spc="-10" dirty="0">
                <a:solidFill>
                  <a:srgbClr val="212121"/>
                </a:solidFill>
                <a:latin typeface="Arial"/>
                <a:cs typeface="Arial"/>
              </a:rPr>
              <a:t>them, </a:t>
            </a:r>
            <a:r>
              <a:rPr sz="1350" spc="-5" dirty="0">
                <a:solidFill>
                  <a:srgbClr val="212121"/>
                </a:solidFill>
                <a:latin typeface="Arial"/>
                <a:cs typeface="Arial"/>
              </a:rPr>
              <a:t>including </a:t>
            </a:r>
            <a:r>
              <a:rPr sz="1350" spc="-20" dirty="0">
                <a:solidFill>
                  <a:srgbClr val="212121"/>
                </a:solidFill>
                <a:latin typeface="Arial"/>
                <a:cs typeface="Arial"/>
              </a:rPr>
              <a:t>expanding  </a:t>
            </a:r>
            <a:r>
              <a:rPr sz="1350" spc="5" dirty="0">
                <a:solidFill>
                  <a:srgbClr val="212121"/>
                </a:solidFill>
                <a:latin typeface="Arial"/>
                <a:cs typeface="Arial"/>
              </a:rPr>
              <a:t>therapeutic</a:t>
            </a:r>
            <a:r>
              <a:rPr sz="1350" spc="-125" dirty="0">
                <a:solidFill>
                  <a:srgbClr val="212121"/>
                </a:solidFill>
                <a:latin typeface="Arial"/>
                <a:cs typeface="Arial"/>
              </a:rPr>
              <a:t> </a:t>
            </a:r>
            <a:r>
              <a:rPr sz="1350" spc="-25" dirty="0">
                <a:solidFill>
                  <a:srgbClr val="212121"/>
                </a:solidFill>
                <a:latin typeface="Arial"/>
                <a:cs typeface="Arial"/>
              </a:rPr>
              <a:t>services</a:t>
            </a:r>
            <a:r>
              <a:rPr sz="1350" spc="-125" dirty="0">
                <a:solidFill>
                  <a:srgbClr val="212121"/>
                </a:solidFill>
                <a:latin typeface="Arial"/>
                <a:cs typeface="Arial"/>
              </a:rPr>
              <a:t> </a:t>
            </a:r>
            <a:r>
              <a:rPr sz="1350" spc="55" dirty="0">
                <a:solidFill>
                  <a:srgbClr val="212121"/>
                </a:solidFill>
                <a:latin typeface="Arial"/>
                <a:cs typeface="Arial"/>
              </a:rPr>
              <a:t>to</a:t>
            </a:r>
            <a:r>
              <a:rPr sz="1350" spc="-125" dirty="0">
                <a:solidFill>
                  <a:srgbClr val="212121"/>
                </a:solidFill>
                <a:latin typeface="Arial"/>
                <a:cs typeface="Arial"/>
              </a:rPr>
              <a:t> </a:t>
            </a:r>
            <a:r>
              <a:rPr sz="1350" spc="-5" dirty="0">
                <a:solidFill>
                  <a:srgbClr val="212121"/>
                </a:solidFill>
                <a:latin typeface="Arial"/>
                <a:cs typeface="Arial"/>
              </a:rPr>
              <a:t>include</a:t>
            </a:r>
            <a:r>
              <a:rPr sz="1350" spc="-125" dirty="0">
                <a:solidFill>
                  <a:srgbClr val="212121"/>
                </a:solidFill>
                <a:latin typeface="Arial"/>
                <a:cs typeface="Arial"/>
              </a:rPr>
              <a:t> </a:t>
            </a:r>
            <a:r>
              <a:rPr sz="1350" spc="15" dirty="0">
                <a:solidFill>
                  <a:srgbClr val="212121"/>
                </a:solidFill>
                <a:latin typeface="Arial"/>
                <a:cs typeface="Arial"/>
              </a:rPr>
              <a:t>the</a:t>
            </a:r>
            <a:r>
              <a:rPr sz="1350" spc="-125" dirty="0">
                <a:solidFill>
                  <a:srgbClr val="212121"/>
                </a:solidFill>
                <a:latin typeface="Arial"/>
                <a:cs typeface="Arial"/>
              </a:rPr>
              <a:t> </a:t>
            </a:r>
            <a:r>
              <a:rPr sz="1350" spc="-10" dirty="0">
                <a:solidFill>
                  <a:srgbClr val="212121"/>
                </a:solidFill>
                <a:latin typeface="Arial"/>
                <a:cs typeface="Arial"/>
              </a:rPr>
              <a:t>arts.</a:t>
            </a:r>
            <a:endParaRPr sz="1350">
              <a:latin typeface="Arial"/>
              <a:cs typeface="Arial"/>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marL="223520">
              <a:lnSpc>
                <a:spcPct val="100000"/>
              </a:lnSpc>
              <a:spcBef>
                <a:spcPts val="1375"/>
              </a:spcBef>
            </a:pPr>
            <a:r>
              <a:rPr sz="2400" b="1" spc="-135" dirty="0">
                <a:solidFill>
                  <a:srgbClr val="712982"/>
                </a:solidFill>
                <a:latin typeface="Arial"/>
                <a:cs typeface="Arial"/>
              </a:rPr>
              <a:t>SHELTER</a:t>
            </a:r>
            <a:r>
              <a:rPr sz="2400" b="1" spc="-125" dirty="0">
                <a:solidFill>
                  <a:srgbClr val="712982"/>
                </a:solidFill>
                <a:latin typeface="Arial"/>
                <a:cs typeface="Arial"/>
              </a:rPr>
              <a:t> </a:t>
            </a:r>
            <a:r>
              <a:rPr sz="2400" b="1" spc="-10" dirty="0">
                <a:solidFill>
                  <a:srgbClr val="712982"/>
                </a:solidFill>
                <a:latin typeface="Arial"/>
                <a:cs typeface="Arial"/>
              </a:rPr>
              <a:t>EXPANSION</a:t>
            </a:r>
            <a:endParaRPr sz="2400">
              <a:latin typeface="Arial"/>
              <a:cs typeface="Arial"/>
            </a:endParaRPr>
          </a:p>
          <a:p>
            <a:pPr marL="457834" marR="232410" algn="ctr">
              <a:lnSpc>
                <a:spcPct val="115700"/>
              </a:lnSpc>
              <a:spcBef>
                <a:spcPts val="315"/>
              </a:spcBef>
            </a:pPr>
            <a:r>
              <a:rPr sz="1350" spc="-20" dirty="0">
                <a:solidFill>
                  <a:srgbClr val="212121"/>
                </a:solidFill>
                <a:latin typeface="Arial"/>
                <a:cs typeface="Arial"/>
              </a:rPr>
              <a:t>To</a:t>
            </a:r>
            <a:r>
              <a:rPr sz="1350" spc="-120" dirty="0">
                <a:solidFill>
                  <a:srgbClr val="212121"/>
                </a:solidFill>
                <a:latin typeface="Arial"/>
                <a:cs typeface="Arial"/>
              </a:rPr>
              <a:t> </a:t>
            </a:r>
            <a:r>
              <a:rPr sz="1350" spc="25" dirty="0">
                <a:solidFill>
                  <a:srgbClr val="212121"/>
                </a:solidFill>
                <a:latin typeface="Arial"/>
                <a:cs typeface="Arial"/>
              </a:rPr>
              <a:t>fully</a:t>
            </a:r>
            <a:r>
              <a:rPr sz="1350" spc="-120" dirty="0">
                <a:solidFill>
                  <a:srgbClr val="212121"/>
                </a:solidFill>
                <a:latin typeface="Arial"/>
                <a:cs typeface="Arial"/>
              </a:rPr>
              <a:t> </a:t>
            </a:r>
            <a:r>
              <a:rPr sz="1350" spc="5" dirty="0">
                <a:solidFill>
                  <a:srgbClr val="212121"/>
                </a:solidFill>
                <a:latin typeface="Arial"/>
                <a:cs typeface="Arial"/>
              </a:rPr>
              <a:t>support</a:t>
            </a:r>
            <a:r>
              <a:rPr sz="1350" spc="-120" dirty="0">
                <a:solidFill>
                  <a:srgbClr val="212121"/>
                </a:solidFill>
                <a:latin typeface="Arial"/>
                <a:cs typeface="Arial"/>
              </a:rPr>
              <a:t> </a:t>
            </a:r>
            <a:r>
              <a:rPr sz="1350" spc="15" dirty="0">
                <a:solidFill>
                  <a:srgbClr val="212121"/>
                </a:solidFill>
                <a:latin typeface="Arial"/>
                <a:cs typeface="Arial"/>
              </a:rPr>
              <a:t>the</a:t>
            </a:r>
            <a:r>
              <a:rPr sz="1350" spc="-120" dirty="0">
                <a:solidFill>
                  <a:srgbClr val="212121"/>
                </a:solidFill>
                <a:latin typeface="Arial"/>
                <a:cs typeface="Arial"/>
              </a:rPr>
              <a:t> </a:t>
            </a:r>
            <a:r>
              <a:rPr sz="1350" spc="-25" dirty="0">
                <a:solidFill>
                  <a:srgbClr val="212121"/>
                </a:solidFill>
                <a:latin typeface="Arial"/>
                <a:cs typeface="Arial"/>
              </a:rPr>
              <a:t>emergency</a:t>
            </a:r>
            <a:r>
              <a:rPr sz="1350" spc="-120" dirty="0">
                <a:solidFill>
                  <a:srgbClr val="212121"/>
                </a:solidFill>
                <a:latin typeface="Arial"/>
                <a:cs typeface="Arial"/>
              </a:rPr>
              <a:t> </a:t>
            </a:r>
            <a:r>
              <a:rPr sz="1350" spc="-25" dirty="0">
                <a:solidFill>
                  <a:srgbClr val="212121"/>
                </a:solidFill>
                <a:latin typeface="Arial"/>
                <a:cs typeface="Arial"/>
              </a:rPr>
              <a:t>housing  </a:t>
            </a:r>
            <a:r>
              <a:rPr sz="1350" spc="-40" dirty="0">
                <a:solidFill>
                  <a:srgbClr val="212121"/>
                </a:solidFill>
                <a:latin typeface="Arial"/>
                <a:cs typeface="Arial"/>
              </a:rPr>
              <a:t>needs</a:t>
            </a:r>
            <a:r>
              <a:rPr sz="1350" spc="-125" dirty="0">
                <a:solidFill>
                  <a:srgbClr val="212121"/>
                </a:solidFill>
                <a:latin typeface="Arial"/>
                <a:cs typeface="Arial"/>
              </a:rPr>
              <a:t> </a:t>
            </a:r>
            <a:r>
              <a:rPr sz="1350" spc="10" dirty="0">
                <a:solidFill>
                  <a:srgbClr val="212121"/>
                </a:solidFill>
                <a:latin typeface="Arial"/>
                <a:cs typeface="Arial"/>
              </a:rPr>
              <a:t>in</a:t>
            </a:r>
            <a:r>
              <a:rPr sz="1350" spc="-125" dirty="0">
                <a:solidFill>
                  <a:srgbClr val="212121"/>
                </a:solidFill>
                <a:latin typeface="Arial"/>
                <a:cs typeface="Arial"/>
              </a:rPr>
              <a:t> </a:t>
            </a:r>
            <a:r>
              <a:rPr sz="1350" spc="25" dirty="0">
                <a:solidFill>
                  <a:srgbClr val="212121"/>
                </a:solidFill>
                <a:latin typeface="Arial"/>
                <a:cs typeface="Arial"/>
              </a:rPr>
              <a:t>our</a:t>
            </a:r>
            <a:r>
              <a:rPr sz="1350" spc="-125" dirty="0">
                <a:solidFill>
                  <a:srgbClr val="212121"/>
                </a:solidFill>
                <a:latin typeface="Arial"/>
                <a:cs typeface="Arial"/>
              </a:rPr>
              <a:t> </a:t>
            </a:r>
            <a:r>
              <a:rPr sz="1350" spc="-5" dirty="0">
                <a:solidFill>
                  <a:srgbClr val="212121"/>
                </a:solidFill>
                <a:latin typeface="Arial"/>
                <a:cs typeface="Arial"/>
              </a:rPr>
              <a:t>community,</a:t>
            </a:r>
            <a:r>
              <a:rPr sz="1350" spc="-120" dirty="0">
                <a:solidFill>
                  <a:srgbClr val="212121"/>
                </a:solidFill>
                <a:latin typeface="Arial"/>
                <a:cs typeface="Arial"/>
              </a:rPr>
              <a:t> </a:t>
            </a:r>
            <a:r>
              <a:rPr sz="1350" dirty="0">
                <a:solidFill>
                  <a:srgbClr val="212121"/>
                </a:solidFill>
                <a:latin typeface="Arial"/>
                <a:cs typeface="Arial"/>
              </a:rPr>
              <a:t>we</a:t>
            </a:r>
            <a:r>
              <a:rPr sz="1350" spc="-125" dirty="0">
                <a:solidFill>
                  <a:srgbClr val="212121"/>
                </a:solidFill>
                <a:latin typeface="Arial"/>
                <a:cs typeface="Arial"/>
              </a:rPr>
              <a:t> </a:t>
            </a:r>
            <a:r>
              <a:rPr sz="1350" spc="35" dirty="0">
                <a:solidFill>
                  <a:srgbClr val="212121"/>
                </a:solidFill>
                <a:latin typeface="Arial"/>
                <a:cs typeface="Arial"/>
              </a:rPr>
              <a:t>will</a:t>
            </a:r>
            <a:endParaRPr sz="1350">
              <a:latin typeface="Arial"/>
              <a:cs typeface="Arial"/>
            </a:endParaRPr>
          </a:p>
          <a:p>
            <a:pPr marL="348615">
              <a:lnSpc>
                <a:spcPct val="100000"/>
              </a:lnSpc>
              <a:spcBef>
                <a:spcPts val="254"/>
              </a:spcBef>
            </a:pPr>
            <a:r>
              <a:rPr sz="1350" dirty="0">
                <a:solidFill>
                  <a:srgbClr val="212121"/>
                </a:solidFill>
                <a:latin typeface="Arial"/>
                <a:cs typeface="Arial"/>
              </a:rPr>
              <a:t>explore</a:t>
            </a:r>
            <a:r>
              <a:rPr sz="1350" spc="-125" dirty="0">
                <a:solidFill>
                  <a:srgbClr val="212121"/>
                </a:solidFill>
                <a:latin typeface="Arial"/>
                <a:cs typeface="Arial"/>
              </a:rPr>
              <a:t> </a:t>
            </a:r>
            <a:r>
              <a:rPr sz="1350" spc="-20" dirty="0">
                <a:solidFill>
                  <a:srgbClr val="212121"/>
                </a:solidFill>
                <a:latin typeface="Arial"/>
                <a:cs typeface="Arial"/>
              </a:rPr>
              <a:t>expanding</a:t>
            </a:r>
            <a:r>
              <a:rPr sz="1350" spc="-125" dirty="0">
                <a:solidFill>
                  <a:srgbClr val="212121"/>
                </a:solidFill>
                <a:latin typeface="Arial"/>
                <a:cs typeface="Arial"/>
              </a:rPr>
              <a:t> </a:t>
            </a:r>
            <a:r>
              <a:rPr sz="1350" spc="25" dirty="0">
                <a:solidFill>
                  <a:srgbClr val="212121"/>
                </a:solidFill>
                <a:latin typeface="Arial"/>
                <a:cs typeface="Arial"/>
              </a:rPr>
              <a:t>our</a:t>
            </a:r>
            <a:r>
              <a:rPr sz="1350" spc="-125" dirty="0">
                <a:solidFill>
                  <a:srgbClr val="212121"/>
                </a:solidFill>
                <a:latin typeface="Arial"/>
                <a:cs typeface="Arial"/>
              </a:rPr>
              <a:t> </a:t>
            </a:r>
            <a:r>
              <a:rPr sz="1350" spc="-25" dirty="0">
                <a:solidFill>
                  <a:srgbClr val="212121"/>
                </a:solidFill>
                <a:latin typeface="Arial"/>
                <a:cs typeface="Arial"/>
              </a:rPr>
              <a:t>emergency</a:t>
            </a:r>
            <a:r>
              <a:rPr sz="1350" spc="-125" dirty="0">
                <a:solidFill>
                  <a:srgbClr val="212121"/>
                </a:solidFill>
                <a:latin typeface="Arial"/>
                <a:cs typeface="Arial"/>
              </a:rPr>
              <a:t> </a:t>
            </a:r>
            <a:r>
              <a:rPr sz="1350" spc="-5" dirty="0">
                <a:solidFill>
                  <a:srgbClr val="212121"/>
                </a:solidFill>
                <a:latin typeface="Arial"/>
                <a:cs typeface="Arial"/>
              </a:rPr>
              <a:t>shelter.</a:t>
            </a:r>
            <a:endParaRPr sz="1350">
              <a:latin typeface="Arial"/>
              <a:cs typeface="Arial"/>
            </a:endParaRPr>
          </a:p>
          <a:p>
            <a:pPr marL="230504" marR="5080" algn="ctr">
              <a:lnSpc>
                <a:spcPct val="115700"/>
              </a:lnSpc>
            </a:pPr>
            <a:r>
              <a:rPr sz="1350" spc="-30" dirty="0">
                <a:solidFill>
                  <a:srgbClr val="212121"/>
                </a:solidFill>
                <a:latin typeface="Arial"/>
                <a:cs typeface="Arial"/>
              </a:rPr>
              <a:t>The need </a:t>
            </a:r>
            <a:r>
              <a:rPr sz="1350" spc="50" dirty="0">
                <a:solidFill>
                  <a:srgbClr val="212121"/>
                </a:solidFill>
                <a:latin typeface="Arial"/>
                <a:cs typeface="Arial"/>
              </a:rPr>
              <a:t>for </a:t>
            </a:r>
            <a:r>
              <a:rPr sz="1350" spc="-25" dirty="0">
                <a:solidFill>
                  <a:srgbClr val="212121"/>
                </a:solidFill>
                <a:latin typeface="Arial"/>
                <a:cs typeface="Arial"/>
              </a:rPr>
              <a:t>emergency </a:t>
            </a:r>
            <a:r>
              <a:rPr sz="1350" spc="0" dirty="0">
                <a:solidFill>
                  <a:srgbClr val="212121"/>
                </a:solidFill>
                <a:latin typeface="Arial"/>
                <a:cs typeface="Arial"/>
              </a:rPr>
              <a:t>shelter </a:t>
            </a:r>
            <a:r>
              <a:rPr sz="1350" spc="10" dirty="0">
                <a:solidFill>
                  <a:srgbClr val="212121"/>
                </a:solidFill>
                <a:latin typeface="Arial"/>
                <a:cs typeface="Arial"/>
              </a:rPr>
              <a:t>in </a:t>
            </a:r>
            <a:r>
              <a:rPr sz="1350" spc="25" dirty="0">
                <a:solidFill>
                  <a:srgbClr val="212121"/>
                </a:solidFill>
                <a:latin typeface="Arial"/>
                <a:cs typeface="Arial"/>
              </a:rPr>
              <a:t>our  </a:t>
            </a:r>
            <a:r>
              <a:rPr sz="1350" spc="0" dirty="0">
                <a:solidFill>
                  <a:srgbClr val="212121"/>
                </a:solidFill>
                <a:latin typeface="Arial"/>
                <a:cs typeface="Arial"/>
              </a:rPr>
              <a:t>community </a:t>
            </a:r>
            <a:r>
              <a:rPr sz="1350" spc="-60" dirty="0">
                <a:solidFill>
                  <a:srgbClr val="212121"/>
                </a:solidFill>
                <a:latin typeface="Arial"/>
                <a:cs typeface="Arial"/>
              </a:rPr>
              <a:t>has </a:t>
            </a:r>
            <a:r>
              <a:rPr sz="1350" spc="5" dirty="0">
                <a:solidFill>
                  <a:srgbClr val="212121"/>
                </a:solidFill>
                <a:latin typeface="Arial"/>
                <a:cs typeface="Arial"/>
              </a:rPr>
              <a:t>grown </a:t>
            </a:r>
            <a:r>
              <a:rPr sz="1350" spc="25" dirty="0">
                <a:solidFill>
                  <a:srgbClr val="212121"/>
                </a:solidFill>
                <a:latin typeface="Arial"/>
                <a:cs typeface="Arial"/>
              </a:rPr>
              <a:t>far </a:t>
            </a:r>
            <a:r>
              <a:rPr sz="1350" spc="0" dirty="0">
                <a:solidFill>
                  <a:srgbClr val="212121"/>
                </a:solidFill>
                <a:latin typeface="Arial"/>
                <a:cs typeface="Arial"/>
              </a:rPr>
              <a:t>larger </a:t>
            </a:r>
            <a:r>
              <a:rPr sz="1350" spc="5" dirty="0">
                <a:solidFill>
                  <a:srgbClr val="212121"/>
                </a:solidFill>
                <a:latin typeface="Arial"/>
                <a:cs typeface="Arial"/>
              </a:rPr>
              <a:t>than </a:t>
            </a:r>
            <a:r>
              <a:rPr sz="1350" spc="25" dirty="0">
                <a:solidFill>
                  <a:srgbClr val="212121"/>
                </a:solidFill>
                <a:latin typeface="Arial"/>
                <a:cs typeface="Arial"/>
              </a:rPr>
              <a:t>what  our</a:t>
            </a:r>
            <a:r>
              <a:rPr sz="1350" spc="-125" dirty="0">
                <a:solidFill>
                  <a:srgbClr val="212121"/>
                </a:solidFill>
                <a:latin typeface="Arial"/>
                <a:cs typeface="Arial"/>
              </a:rPr>
              <a:t> </a:t>
            </a:r>
            <a:r>
              <a:rPr sz="1350" dirty="0">
                <a:solidFill>
                  <a:srgbClr val="212121"/>
                </a:solidFill>
                <a:latin typeface="Arial"/>
                <a:cs typeface="Arial"/>
              </a:rPr>
              <a:t>12-bed</a:t>
            </a:r>
            <a:r>
              <a:rPr sz="1350" spc="-125" dirty="0">
                <a:solidFill>
                  <a:srgbClr val="212121"/>
                </a:solidFill>
                <a:latin typeface="Arial"/>
                <a:cs typeface="Arial"/>
              </a:rPr>
              <a:t> </a:t>
            </a:r>
            <a:r>
              <a:rPr sz="1350" spc="25" dirty="0">
                <a:solidFill>
                  <a:srgbClr val="212121"/>
                </a:solidFill>
                <a:latin typeface="Arial"/>
                <a:cs typeface="Arial"/>
              </a:rPr>
              <a:t>facility</a:t>
            </a:r>
            <a:r>
              <a:rPr sz="1350" spc="-125" dirty="0">
                <a:solidFill>
                  <a:srgbClr val="212121"/>
                </a:solidFill>
                <a:latin typeface="Arial"/>
                <a:cs typeface="Arial"/>
              </a:rPr>
              <a:t> </a:t>
            </a:r>
            <a:r>
              <a:rPr sz="1350" spc="-45" dirty="0">
                <a:solidFill>
                  <a:srgbClr val="212121"/>
                </a:solidFill>
                <a:latin typeface="Arial"/>
                <a:cs typeface="Arial"/>
              </a:rPr>
              <a:t>can</a:t>
            </a:r>
            <a:r>
              <a:rPr sz="1350" spc="-125" dirty="0">
                <a:solidFill>
                  <a:srgbClr val="212121"/>
                </a:solidFill>
                <a:latin typeface="Arial"/>
                <a:cs typeface="Arial"/>
              </a:rPr>
              <a:t> </a:t>
            </a:r>
            <a:r>
              <a:rPr sz="1350" spc="-30" dirty="0">
                <a:solidFill>
                  <a:srgbClr val="212121"/>
                </a:solidFill>
                <a:latin typeface="Arial"/>
                <a:cs typeface="Arial"/>
              </a:rPr>
              <a:t>accomodate.</a:t>
            </a:r>
            <a:r>
              <a:rPr sz="1350" spc="135" dirty="0">
                <a:solidFill>
                  <a:srgbClr val="212121"/>
                </a:solidFill>
                <a:latin typeface="Arial"/>
                <a:cs typeface="Arial"/>
              </a:rPr>
              <a:t> </a:t>
            </a:r>
            <a:r>
              <a:rPr sz="1350" spc="-30" dirty="0">
                <a:solidFill>
                  <a:srgbClr val="212121"/>
                </a:solidFill>
                <a:latin typeface="Arial"/>
                <a:cs typeface="Arial"/>
              </a:rPr>
              <a:t>Last</a:t>
            </a:r>
            <a:r>
              <a:rPr sz="1350" spc="-125" dirty="0">
                <a:solidFill>
                  <a:srgbClr val="212121"/>
                </a:solidFill>
                <a:latin typeface="Arial"/>
                <a:cs typeface="Arial"/>
              </a:rPr>
              <a:t> </a:t>
            </a:r>
            <a:r>
              <a:rPr sz="1350" spc="-5" dirty="0">
                <a:solidFill>
                  <a:srgbClr val="212121"/>
                </a:solidFill>
                <a:latin typeface="Arial"/>
                <a:cs typeface="Arial"/>
              </a:rPr>
              <a:t>year  </a:t>
            </a:r>
            <a:r>
              <a:rPr sz="1350" spc="75" dirty="0">
                <a:solidFill>
                  <a:srgbClr val="212121"/>
                </a:solidFill>
                <a:latin typeface="Arial"/>
                <a:cs typeface="Arial"/>
              </a:rPr>
              <a:t>it</a:t>
            </a:r>
            <a:r>
              <a:rPr sz="1350" spc="-125" dirty="0">
                <a:solidFill>
                  <a:srgbClr val="212121"/>
                </a:solidFill>
                <a:latin typeface="Arial"/>
                <a:cs typeface="Arial"/>
              </a:rPr>
              <a:t> </a:t>
            </a:r>
            <a:r>
              <a:rPr sz="1350" dirty="0">
                <a:solidFill>
                  <a:srgbClr val="212121"/>
                </a:solidFill>
                <a:latin typeface="Arial"/>
                <a:cs typeface="Arial"/>
              </a:rPr>
              <a:t>ran</a:t>
            </a:r>
            <a:r>
              <a:rPr sz="1350" spc="-125" dirty="0">
                <a:solidFill>
                  <a:srgbClr val="212121"/>
                </a:solidFill>
                <a:latin typeface="Arial"/>
                <a:cs typeface="Arial"/>
              </a:rPr>
              <a:t> </a:t>
            </a:r>
            <a:r>
              <a:rPr sz="1350" spc="25" dirty="0">
                <a:solidFill>
                  <a:srgbClr val="212121"/>
                </a:solidFill>
                <a:latin typeface="Arial"/>
                <a:cs typeface="Arial"/>
              </a:rPr>
              <a:t>at</a:t>
            </a:r>
            <a:r>
              <a:rPr sz="1350" spc="-125" dirty="0">
                <a:solidFill>
                  <a:srgbClr val="212121"/>
                </a:solidFill>
                <a:latin typeface="Arial"/>
                <a:cs typeface="Arial"/>
              </a:rPr>
              <a:t> </a:t>
            </a:r>
            <a:r>
              <a:rPr sz="1350" spc="-20" dirty="0">
                <a:solidFill>
                  <a:srgbClr val="212121"/>
                </a:solidFill>
                <a:latin typeface="Arial"/>
                <a:cs typeface="Arial"/>
              </a:rPr>
              <a:t>106%</a:t>
            </a:r>
            <a:r>
              <a:rPr sz="1350" spc="-125" dirty="0">
                <a:solidFill>
                  <a:srgbClr val="212121"/>
                </a:solidFill>
                <a:latin typeface="Arial"/>
                <a:cs typeface="Arial"/>
              </a:rPr>
              <a:t> </a:t>
            </a:r>
            <a:r>
              <a:rPr sz="1350" spc="-20" dirty="0">
                <a:solidFill>
                  <a:srgbClr val="212121"/>
                </a:solidFill>
                <a:latin typeface="Arial"/>
                <a:cs typeface="Arial"/>
              </a:rPr>
              <a:t>capacity.</a:t>
            </a:r>
            <a:endParaRPr sz="1350">
              <a:latin typeface="Arial"/>
              <a:cs typeface="Arial"/>
            </a:endParaRPr>
          </a:p>
          <a:p>
            <a:pPr>
              <a:lnSpc>
                <a:spcPct val="100000"/>
              </a:lnSpc>
            </a:pPr>
            <a:endParaRPr sz="1600">
              <a:latin typeface="Times New Roman"/>
              <a:cs typeface="Times New Roman"/>
            </a:endParaRPr>
          </a:p>
          <a:p>
            <a:pPr marL="795655">
              <a:lnSpc>
                <a:spcPct val="100000"/>
              </a:lnSpc>
              <a:spcBef>
                <a:spcPts val="1265"/>
              </a:spcBef>
            </a:pPr>
            <a:r>
              <a:rPr sz="2400" b="1" spc="-80" dirty="0">
                <a:solidFill>
                  <a:srgbClr val="712982"/>
                </a:solidFill>
                <a:latin typeface="Arial"/>
                <a:cs typeface="Arial"/>
              </a:rPr>
              <a:t>TEEN</a:t>
            </a:r>
            <a:r>
              <a:rPr sz="2400" b="1" spc="-114" dirty="0">
                <a:solidFill>
                  <a:srgbClr val="712982"/>
                </a:solidFill>
                <a:latin typeface="Arial"/>
                <a:cs typeface="Arial"/>
              </a:rPr>
              <a:t> </a:t>
            </a:r>
            <a:r>
              <a:rPr sz="2400" b="1" spc="-105" dirty="0">
                <a:solidFill>
                  <a:srgbClr val="712982"/>
                </a:solidFill>
                <a:latin typeface="Arial"/>
                <a:cs typeface="Arial"/>
              </a:rPr>
              <a:t>CENTER</a:t>
            </a:r>
            <a:endParaRPr sz="2400">
              <a:latin typeface="Arial"/>
              <a:cs typeface="Arial"/>
            </a:endParaRPr>
          </a:p>
          <a:p>
            <a:pPr marL="264795" marR="85725" algn="ctr">
              <a:lnSpc>
                <a:spcPct val="115700"/>
              </a:lnSpc>
              <a:spcBef>
                <a:spcPts val="390"/>
              </a:spcBef>
            </a:pPr>
            <a:r>
              <a:rPr sz="1350" spc="15" dirty="0">
                <a:solidFill>
                  <a:srgbClr val="212121"/>
                </a:solidFill>
                <a:latin typeface="Arial"/>
                <a:cs typeface="Arial"/>
              </a:rPr>
              <a:t>We</a:t>
            </a:r>
            <a:r>
              <a:rPr sz="1350" spc="-125" dirty="0">
                <a:solidFill>
                  <a:srgbClr val="212121"/>
                </a:solidFill>
                <a:latin typeface="Arial"/>
                <a:cs typeface="Arial"/>
              </a:rPr>
              <a:t> </a:t>
            </a:r>
            <a:r>
              <a:rPr sz="1350" spc="25" dirty="0">
                <a:solidFill>
                  <a:srgbClr val="212121"/>
                </a:solidFill>
                <a:latin typeface="Arial"/>
                <a:cs typeface="Arial"/>
              </a:rPr>
              <a:t>want</a:t>
            </a:r>
            <a:r>
              <a:rPr sz="1350" spc="-125" dirty="0">
                <a:solidFill>
                  <a:srgbClr val="212121"/>
                </a:solidFill>
                <a:latin typeface="Arial"/>
                <a:cs typeface="Arial"/>
              </a:rPr>
              <a:t> </a:t>
            </a:r>
            <a:r>
              <a:rPr sz="1350" spc="55" dirty="0">
                <a:solidFill>
                  <a:srgbClr val="212121"/>
                </a:solidFill>
                <a:latin typeface="Arial"/>
                <a:cs typeface="Arial"/>
              </a:rPr>
              <a:t>to</a:t>
            </a:r>
            <a:r>
              <a:rPr sz="1350" spc="-125" dirty="0">
                <a:solidFill>
                  <a:srgbClr val="212121"/>
                </a:solidFill>
                <a:latin typeface="Arial"/>
                <a:cs typeface="Arial"/>
              </a:rPr>
              <a:t> </a:t>
            </a:r>
            <a:r>
              <a:rPr sz="1350" spc="-5" dirty="0">
                <a:solidFill>
                  <a:srgbClr val="212121"/>
                </a:solidFill>
                <a:latin typeface="Arial"/>
                <a:cs typeface="Arial"/>
              </a:rPr>
              <a:t>create</a:t>
            </a:r>
            <a:r>
              <a:rPr sz="1350" spc="-125" dirty="0">
                <a:solidFill>
                  <a:srgbClr val="212121"/>
                </a:solidFill>
                <a:latin typeface="Arial"/>
                <a:cs typeface="Arial"/>
              </a:rPr>
              <a:t> </a:t>
            </a:r>
            <a:r>
              <a:rPr sz="1350" spc="-40" dirty="0">
                <a:solidFill>
                  <a:srgbClr val="212121"/>
                </a:solidFill>
                <a:latin typeface="Arial"/>
                <a:cs typeface="Arial"/>
              </a:rPr>
              <a:t>an</a:t>
            </a:r>
            <a:r>
              <a:rPr sz="1350" spc="-125" dirty="0">
                <a:solidFill>
                  <a:srgbClr val="212121"/>
                </a:solidFill>
                <a:latin typeface="Arial"/>
                <a:cs typeface="Arial"/>
              </a:rPr>
              <a:t> </a:t>
            </a:r>
            <a:r>
              <a:rPr sz="1350" spc="25" dirty="0">
                <a:solidFill>
                  <a:srgbClr val="212121"/>
                </a:solidFill>
                <a:latin typeface="Arial"/>
                <a:cs typeface="Arial"/>
              </a:rPr>
              <a:t>activity</a:t>
            </a:r>
            <a:r>
              <a:rPr sz="1350" spc="-125" dirty="0">
                <a:solidFill>
                  <a:srgbClr val="212121"/>
                </a:solidFill>
                <a:latin typeface="Arial"/>
                <a:cs typeface="Arial"/>
              </a:rPr>
              <a:t> </a:t>
            </a:r>
            <a:r>
              <a:rPr sz="1350" spc="-55" dirty="0">
                <a:solidFill>
                  <a:srgbClr val="212121"/>
                </a:solidFill>
                <a:latin typeface="Arial"/>
                <a:cs typeface="Arial"/>
              </a:rPr>
              <a:t>space</a:t>
            </a:r>
            <a:r>
              <a:rPr sz="1350" spc="-125" dirty="0">
                <a:solidFill>
                  <a:srgbClr val="212121"/>
                </a:solidFill>
                <a:latin typeface="Arial"/>
                <a:cs typeface="Arial"/>
              </a:rPr>
              <a:t> </a:t>
            </a:r>
            <a:r>
              <a:rPr sz="1350" spc="10" dirty="0">
                <a:solidFill>
                  <a:srgbClr val="212121"/>
                </a:solidFill>
                <a:latin typeface="Arial"/>
                <a:cs typeface="Arial"/>
              </a:rPr>
              <a:t>just</a:t>
            </a:r>
            <a:r>
              <a:rPr sz="1350" spc="-125" dirty="0">
                <a:solidFill>
                  <a:srgbClr val="212121"/>
                </a:solidFill>
                <a:latin typeface="Arial"/>
                <a:cs typeface="Arial"/>
              </a:rPr>
              <a:t> </a:t>
            </a:r>
            <a:r>
              <a:rPr sz="1350" spc="50" dirty="0">
                <a:solidFill>
                  <a:srgbClr val="212121"/>
                </a:solidFill>
                <a:latin typeface="Arial"/>
                <a:cs typeface="Arial"/>
              </a:rPr>
              <a:t>for  </a:t>
            </a:r>
            <a:r>
              <a:rPr sz="1350" spc="25" dirty="0">
                <a:solidFill>
                  <a:srgbClr val="212121"/>
                </a:solidFill>
                <a:latin typeface="Arial"/>
                <a:cs typeface="Arial"/>
              </a:rPr>
              <a:t>our</a:t>
            </a:r>
            <a:r>
              <a:rPr sz="1350" spc="-125" dirty="0">
                <a:solidFill>
                  <a:srgbClr val="212121"/>
                </a:solidFill>
                <a:latin typeface="Arial"/>
                <a:cs typeface="Arial"/>
              </a:rPr>
              <a:t> </a:t>
            </a:r>
            <a:r>
              <a:rPr sz="1350" spc="-30" dirty="0">
                <a:solidFill>
                  <a:srgbClr val="212121"/>
                </a:solidFill>
                <a:latin typeface="Arial"/>
                <a:cs typeface="Arial"/>
              </a:rPr>
              <a:t>teens.</a:t>
            </a:r>
            <a:r>
              <a:rPr sz="1350" spc="-120" dirty="0">
                <a:solidFill>
                  <a:srgbClr val="212121"/>
                </a:solidFill>
                <a:latin typeface="Arial"/>
                <a:cs typeface="Arial"/>
              </a:rPr>
              <a:t> </a:t>
            </a:r>
            <a:r>
              <a:rPr sz="1350" spc="-25" dirty="0">
                <a:solidFill>
                  <a:srgbClr val="212121"/>
                </a:solidFill>
                <a:latin typeface="Arial"/>
                <a:cs typeface="Arial"/>
              </a:rPr>
              <a:t>This</a:t>
            </a:r>
            <a:r>
              <a:rPr sz="1350" spc="-125" dirty="0">
                <a:solidFill>
                  <a:srgbClr val="212121"/>
                </a:solidFill>
                <a:latin typeface="Arial"/>
                <a:cs typeface="Arial"/>
              </a:rPr>
              <a:t> </a:t>
            </a:r>
            <a:r>
              <a:rPr sz="1350" spc="-55" dirty="0">
                <a:solidFill>
                  <a:srgbClr val="212121"/>
                </a:solidFill>
                <a:latin typeface="Arial"/>
                <a:cs typeface="Arial"/>
              </a:rPr>
              <a:t>space</a:t>
            </a:r>
            <a:r>
              <a:rPr sz="1350" spc="-125" dirty="0">
                <a:solidFill>
                  <a:srgbClr val="212121"/>
                </a:solidFill>
                <a:latin typeface="Arial"/>
                <a:cs typeface="Arial"/>
              </a:rPr>
              <a:t> </a:t>
            </a:r>
            <a:r>
              <a:rPr sz="1350" spc="35" dirty="0">
                <a:solidFill>
                  <a:srgbClr val="212121"/>
                </a:solidFill>
                <a:latin typeface="Arial"/>
                <a:cs typeface="Arial"/>
              </a:rPr>
              <a:t>will</a:t>
            </a:r>
            <a:r>
              <a:rPr sz="1350" spc="-120" dirty="0">
                <a:solidFill>
                  <a:srgbClr val="212121"/>
                </a:solidFill>
                <a:latin typeface="Arial"/>
                <a:cs typeface="Arial"/>
              </a:rPr>
              <a:t> </a:t>
            </a:r>
            <a:r>
              <a:rPr sz="1350" spc="5" dirty="0">
                <a:solidFill>
                  <a:srgbClr val="212121"/>
                </a:solidFill>
                <a:latin typeface="Arial"/>
                <a:cs typeface="Arial"/>
              </a:rPr>
              <a:t>allow</a:t>
            </a:r>
            <a:r>
              <a:rPr sz="1350" spc="-125" dirty="0">
                <a:solidFill>
                  <a:srgbClr val="212121"/>
                </a:solidFill>
                <a:latin typeface="Arial"/>
                <a:cs typeface="Arial"/>
              </a:rPr>
              <a:t> </a:t>
            </a:r>
            <a:r>
              <a:rPr sz="1350" spc="-50" dirty="0">
                <a:solidFill>
                  <a:srgbClr val="212121"/>
                </a:solidFill>
                <a:latin typeface="Arial"/>
                <a:cs typeface="Arial"/>
              </a:rPr>
              <a:t>us</a:t>
            </a:r>
            <a:r>
              <a:rPr sz="1350" spc="-125" dirty="0">
                <a:solidFill>
                  <a:srgbClr val="212121"/>
                </a:solidFill>
                <a:latin typeface="Arial"/>
                <a:cs typeface="Arial"/>
              </a:rPr>
              <a:t> </a:t>
            </a:r>
            <a:r>
              <a:rPr sz="1350" spc="55" dirty="0">
                <a:solidFill>
                  <a:srgbClr val="212121"/>
                </a:solidFill>
                <a:latin typeface="Arial"/>
                <a:cs typeface="Arial"/>
              </a:rPr>
              <a:t>to</a:t>
            </a:r>
            <a:r>
              <a:rPr sz="1350" spc="-125" dirty="0">
                <a:solidFill>
                  <a:srgbClr val="212121"/>
                </a:solidFill>
                <a:latin typeface="Arial"/>
                <a:cs typeface="Arial"/>
              </a:rPr>
              <a:t> </a:t>
            </a:r>
            <a:r>
              <a:rPr sz="1350" spc="5" dirty="0">
                <a:solidFill>
                  <a:srgbClr val="212121"/>
                </a:solidFill>
                <a:latin typeface="Arial"/>
                <a:cs typeface="Arial"/>
              </a:rPr>
              <a:t>provide  </a:t>
            </a:r>
            <a:r>
              <a:rPr sz="1350" spc="-10" dirty="0">
                <a:solidFill>
                  <a:srgbClr val="212121"/>
                </a:solidFill>
                <a:latin typeface="Arial"/>
                <a:cs typeface="Arial"/>
              </a:rPr>
              <a:t>teen-specific</a:t>
            </a:r>
            <a:r>
              <a:rPr sz="1350" spc="-114" dirty="0">
                <a:solidFill>
                  <a:srgbClr val="212121"/>
                </a:solidFill>
                <a:latin typeface="Arial"/>
                <a:cs typeface="Arial"/>
              </a:rPr>
              <a:t> </a:t>
            </a:r>
            <a:r>
              <a:rPr sz="1350" spc="5" dirty="0">
                <a:solidFill>
                  <a:srgbClr val="212121"/>
                </a:solidFill>
                <a:latin typeface="Arial"/>
                <a:cs typeface="Arial"/>
              </a:rPr>
              <a:t>support</a:t>
            </a:r>
            <a:r>
              <a:rPr sz="1350" spc="-114" dirty="0">
                <a:solidFill>
                  <a:srgbClr val="212121"/>
                </a:solidFill>
                <a:latin typeface="Arial"/>
                <a:cs typeface="Arial"/>
              </a:rPr>
              <a:t> </a:t>
            </a:r>
            <a:r>
              <a:rPr sz="1350" spc="-30" dirty="0">
                <a:solidFill>
                  <a:srgbClr val="212121"/>
                </a:solidFill>
                <a:latin typeface="Arial"/>
                <a:cs typeface="Arial"/>
              </a:rPr>
              <a:t>and</a:t>
            </a:r>
            <a:r>
              <a:rPr sz="1350" spc="-114" dirty="0">
                <a:solidFill>
                  <a:srgbClr val="212121"/>
                </a:solidFill>
                <a:latin typeface="Arial"/>
                <a:cs typeface="Arial"/>
              </a:rPr>
              <a:t> </a:t>
            </a:r>
            <a:r>
              <a:rPr sz="1350" spc="5" dirty="0">
                <a:solidFill>
                  <a:srgbClr val="212121"/>
                </a:solidFill>
                <a:latin typeface="Arial"/>
                <a:cs typeface="Arial"/>
              </a:rPr>
              <a:t>activities</a:t>
            </a:r>
            <a:r>
              <a:rPr sz="1350" spc="-114" dirty="0">
                <a:solidFill>
                  <a:srgbClr val="212121"/>
                </a:solidFill>
                <a:latin typeface="Arial"/>
                <a:cs typeface="Arial"/>
              </a:rPr>
              <a:t> </a:t>
            </a:r>
            <a:r>
              <a:rPr sz="1350" spc="35" dirty="0">
                <a:solidFill>
                  <a:srgbClr val="212121"/>
                </a:solidFill>
                <a:latin typeface="Arial"/>
                <a:cs typeface="Arial"/>
              </a:rPr>
              <a:t>that</a:t>
            </a:r>
            <a:r>
              <a:rPr sz="1350" spc="-114" dirty="0">
                <a:solidFill>
                  <a:srgbClr val="212121"/>
                </a:solidFill>
                <a:latin typeface="Arial"/>
                <a:cs typeface="Arial"/>
              </a:rPr>
              <a:t> </a:t>
            </a:r>
            <a:r>
              <a:rPr sz="1350" spc="35" dirty="0">
                <a:solidFill>
                  <a:srgbClr val="212121"/>
                </a:solidFill>
                <a:latin typeface="Arial"/>
                <a:cs typeface="Arial"/>
              </a:rPr>
              <a:t>will  </a:t>
            </a:r>
            <a:r>
              <a:rPr sz="1350" spc="-10" dirty="0">
                <a:solidFill>
                  <a:srgbClr val="212121"/>
                </a:solidFill>
                <a:latin typeface="Arial"/>
                <a:cs typeface="Arial"/>
              </a:rPr>
              <a:t>help</a:t>
            </a:r>
            <a:r>
              <a:rPr sz="1350" spc="-125" dirty="0">
                <a:solidFill>
                  <a:srgbClr val="212121"/>
                </a:solidFill>
                <a:latin typeface="Arial"/>
                <a:cs typeface="Arial"/>
              </a:rPr>
              <a:t> </a:t>
            </a:r>
            <a:r>
              <a:rPr sz="1350" spc="-5" dirty="0">
                <a:solidFill>
                  <a:srgbClr val="212121"/>
                </a:solidFill>
                <a:latin typeface="Arial"/>
                <a:cs typeface="Arial"/>
              </a:rPr>
              <a:t>break</a:t>
            </a:r>
            <a:r>
              <a:rPr sz="1350" spc="-125" dirty="0">
                <a:solidFill>
                  <a:srgbClr val="212121"/>
                </a:solidFill>
                <a:latin typeface="Arial"/>
                <a:cs typeface="Arial"/>
              </a:rPr>
              <a:t> </a:t>
            </a:r>
            <a:r>
              <a:rPr sz="1350" spc="15" dirty="0">
                <a:solidFill>
                  <a:srgbClr val="212121"/>
                </a:solidFill>
                <a:latin typeface="Arial"/>
                <a:cs typeface="Arial"/>
              </a:rPr>
              <a:t>the</a:t>
            </a:r>
            <a:r>
              <a:rPr sz="1350" spc="-125" dirty="0">
                <a:solidFill>
                  <a:srgbClr val="212121"/>
                </a:solidFill>
                <a:latin typeface="Arial"/>
                <a:cs typeface="Arial"/>
              </a:rPr>
              <a:t> </a:t>
            </a:r>
            <a:r>
              <a:rPr sz="1350" spc="-20" dirty="0">
                <a:solidFill>
                  <a:srgbClr val="212121"/>
                </a:solidFill>
                <a:latin typeface="Arial"/>
                <a:cs typeface="Arial"/>
              </a:rPr>
              <a:t>cycle</a:t>
            </a:r>
            <a:r>
              <a:rPr sz="1350" spc="-125" dirty="0">
                <a:solidFill>
                  <a:srgbClr val="212121"/>
                </a:solidFill>
                <a:latin typeface="Arial"/>
                <a:cs typeface="Arial"/>
              </a:rPr>
              <a:t> </a:t>
            </a:r>
            <a:r>
              <a:rPr sz="1350" spc="30" dirty="0">
                <a:solidFill>
                  <a:srgbClr val="212121"/>
                </a:solidFill>
                <a:latin typeface="Arial"/>
                <a:cs typeface="Arial"/>
              </a:rPr>
              <a:t>of</a:t>
            </a:r>
            <a:r>
              <a:rPr sz="1350" spc="-125" dirty="0">
                <a:solidFill>
                  <a:srgbClr val="212121"/>
                </a:solidFill>
                <a:latin typeface="Arial"/>
                <a:cs typeface="Arial"/>
              </a:rPr>
              <a:t> </a:t>
            </a:r>
            <a:r>
              <a:rPr sz="1350" spc="-20" dirty="0">
                <a:solidFill>
                  <a:srgbClr val="212121"/>
                </a:solidFill>
                <a:latin typeface="Arial"/>
                <a:cs typeface="Arial"/>
              </a:rPr>
              <a:t>violence.</a:t>
            </a:r>
            <a:endParaRPr sz="1350">
              <a:latin typeface="Arial"/>
              <a:cs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753600" cy="952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4562475"/>
            <a:ext cx="9753600" cy="275272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6791325"/>
            <a:ext cx="9753600" cy="514350"/>
          </a:xfrm>
          <a:custGeom>
            <a:avLst/>
            <a:gdLst/>
            <a:ahLst/>
            <a:cxnLst/>
            <a:rect l="l" t="t" r="r" b="b"/>
            <a:pathLst>
              <a:path w="9753600" h="514350">
                <a:moveTo>
                  <a:pt x="0" y="0"/>
                </a:moveTo>
                <a:lnTo>
                  <a:pt x="9753600" y="0"/>
                </a:lnTo>
                <a:lnTo>
                  <a:pt x="9753600" y="514349"/>
                </a:lnTo>
                <a:lnTo>
                  <a:pt x="0" y="514349"/>
                </a:lnTo>
                <a:lnTo>
                  <a:pt x="0" y="0"/>
                </a:lnTo>
                <a:close/>
              </a:path>
            </a:pathLst>
          </a:custGeom>
          <a:solidFill>
            <a:srgbClr val="712982"/>
          </a:solidFill>
        </p:spPr>
        <p:txBody>
          <a:bodyPr wrap="square" lIns="0" tIns="0" rIns="0" bIns="0" rtlCol="0"/>
          <a:lstStyle/>
          <a:p>
            <a:endParaRPr/>
          </a:p>
        </p:txBody>
      </p:sp>
      <p:sp>
        <p:nvSpPr>
          <p:cNvPr id="5" name="object 5"/>
          <p:cNvSpPr txBox="1"/>
          <p:nvPr/>
        </p:nvSpPr>
        <p:spPr>
          <a:xfrm>
            <a:off x="520700" y="6872922"/>
            <a:ext cx="1888489" cy="209550"/>
          </a:xfrm>
          <a:prstGeom prst="rect">
            <a:avLst/>
          </a:prstGeom>
        </p:spPr>
        <p:txBody>
          <a:bodyPr vert="horz" wrap="square" lIns="0" tIns="13335" rIns="0" bIns="0" rtlCol="0">
            <a:spAutoFit/>
          </a:bodyPr>
          <a:lstStyle/>
          <a:p>
            <a:pPr marL="12700">
              <a:lnSpc>
                <a:spcPct val="100000"/>
              </a:lnSpc>
              <a:spcBef>
                <a:spcPts val="105"/>
              </a:spcBef>
            </a:pPr>
            <a:r>
              <a:rPr sz="1200" spc="40" dirty="0">
                <a:solidFill>
                  <a:srgbClr val="FFFFFF"/>
                </a:solidFill>
                <a:latin typeface="Arial"/>
                <a:cs typeface="Arial"/>
              </a:rPr>
              <a:t>H </a:t>
            </a:r>
            <a:r>
              <a:rPr sz="1200" spc="-100" dirty="0">
                <a:solidFill>
                  <a:srgbClr val="FFFFFF"/>
                </a:solidFill>
                <a:latin typeface="Arial"/>
                <a:cs typeface="Arial"/>
              </a:rPr>
              <a:t>E </a:t>
            </a:r>
            <a:r>
              <a:rPr sz="1200" spc="-50" dirty="0">
                <a:solidFill>
                  <a:srgbClr val="FFFFFF"/>
                </a:solidFill>
                <a:latin typeface="Arial"/>
                <a:cs typeface="Arial"/>
              </a:rPr>
              <a:t>L </a:t>
            </a:r>
            <a:r>
              <a:rPr sz="1200" spc="-65" dirty="0">
                <a:solidFill>
                  <a:srgbClr val="FFFFFF"/>
                </a:solidFill>
                <a:latin typeface="Arial"/>
                <a:cs typeface="Arial"/>
              </a:rPr>
              <a:t>P </a:t>
            </a:r>
            <a:r>
              <a:rPr sz="1200" spc="-80" dirty="0">
                <a:solidFill>
                  <a:srgbClr val="FFFFFF"/>
                </a:solidFill>
                <a:latin typeface="Arial"/>
                <a:cs typeface="Arial"/>
              </a:rPr>
              <a:t>, </a:t>
            </a:r>
            <a:r>
              <a:rPr sz="1200" spc="40" dirty="0">
                <a:solidFill>
                  <a:srgbClr val="FFFFFF"/>
                </a:solidFill>
                <a:latin typeface="Arial"/>
                <a:cs typeface="Arial"/>
              </a:rPr>
              <a:t>H </a:t>
            </a:r>
            <a:r>
              <a:rPr sz="1200" spc="25" dirty="0">
                <a:solidFill>
                  <a:srgbClr val="FFFFFF"/>
                </a:solidFill>
                <a:latin typeface="Arial"/>
                <a:cs typeface="Arial"/>
              </a:rPr>
              <a:t>O </a:t>
            </a:r>
            <a:r>
              <a:rPr sz="1200" spc="-65" dirty="0">
                <a:solidFill>
                  <a:srgbClr val="FFFFFF"/>
                </a:solidFill>
                <a:latin typeface="Arial"/>
                <a:cs typeface="Arial"/>
              </a:rPr>
              <a:t>P </a:t>
            </a:r>
            <a:r>
              <a:rPr sz="1200" spc="-100" dirty="0">
                <a:solidFill>
                  <a:srgbClr val="FFFFFF"/>
                </a:solidFill>
                <a:latin typeface="Arial"/>
                <a:cs typeface="Arial"/>
              </a:rPr>
              <a:t>E </a:t>
            </a:r>
            <a:r>
              <a:rPr sz="1200" spc="-80" dirty="0">
                <a:solidFill>
                  <a:srgbClr val="FFFFFF"/>
                </a:solidFill>
                <a:latin typeface="Arial"/>
                <a:cs typeface="Arial"/>
              </a:rPr>
              <a:t>, </a:t>
            </a:r>
            <a:r>
              <a:rPr sz="1200" spc="40" dirty="0">
                <a:solidFill>
                  <a:srgbClr val="FFFFFF"/>
                </a:solidFill>
                <a:latin typeface="Arial"/>
                <a:cs typeface="Arial"/>
              </a:rPr>
              <a:t>H </a:t>
            </a:r>
            <a:r>
              <a:rPr sz="1200" spc="-100" dirty="0">
                <a:solidFill>
                  <a:srgbClr val="FFFFFF"/>
                </a:solidFill>
                <a:latin typeface="Arial"/>
                <a:cs typeface="Arial"/>
              </a:rPr>
              <a:t>E </a:t>
            </a:r>
            <a:r>
              <a:rPr sz="1200" spc="15" dirty="0">
                <a:solidFill>
                  <a:srgbClr val="FFFFFF"/>
                </a:solidFill>
                <a:latin typeface="Arial"/>
                <a:cs typeface="Arial"/>
              </a:rPr>
              <a:t>A</a:t>
            </a:r>
            <a:r>
              <a:rPr sz="1200" spc="-150" dirty="0">
                <a:solidFill>
                  <a:srgbClr val="FFFFFF"/>
                </a:solidFill>
                <a:latin typeface="Arial"/>
                <a:cs typeface="Arial"/>
              </a:rPr>
              <a:t> </a:t>
            </a:r>
            <a:r>
              <a:rPr sz="1200" spc="-50" dirty="0">
                <a:solidFill>
                  <a:srgbClr val="FFFFFF"/>
                </a:solidFill>
                <a:latin typeface="Arial"/>
                <a:cs typeface="Arial"/>
              </a:rPr>
              <a:t>L</a:t>
            </a:r>
            <a:endParaRPr sz="1200">
              <a:latin typeface="Arial"/>
              <a:cs typeface="Arial"/>
            </a:endParaRPr>
          </a:p>
        </p:txBody>
      </p:sp>
      <p:sp>
        <p:nvSpPr>
          <p:cNvPr id="6" name="object 6"/>
          <p:cNvSpPr/>
          <p:nvPr/>
        </p:nvSpPr>
        <p:spPr>
          <a:xfrm>
            <a:off x="8364705" y="3539635"/>
            <a:ext cx="220172" cy="20653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5984685" y="3546297"/>
            <a:ext cx="2386965" cy="200025"/>
          </a:xfrm>
          <a:custGeom>
            <a:avLst/>
            <a:gdLst/>
            <a:ahLst/>
            <a:cxnLst/>
            <a:rect l="l" t="t" r="r" b="b"/>
            <a:pathLst>
              <a:path w="2386965" h="200025">
                <a:moveTo>
                  <a:pt x="0" y="199869"/>
                </a:moveTo>
                <a:lnTo>
                  <a:pt x="2386692" y="199869"/>
                </a:lnTo>
                <a:lnTo>
                  <a:pt x="2386692" y="0"/>
                </a:lnTo>
                <a:lnTo>
                  <a:pt x="0" y="0"/>
                </a:lnTo>
                <a:lnTo>
                  <a:pt x="0" y="199869"/>
                </a:lnTo>
                <a:close/>
              </a:path>
            </a:pathLst>
          </a:custGeom>
          <a:solidFill>
            <a:srgbClr val="712982">
              <a:alpha val="50979"/>
            </a:srgbClr>
          </a:solidFill>
        </p:spPr>
        <p:txBody>
          <a:bodyPr wrap="square" lIns="0" tIns="0" rIns="0" bIns="0" rtlCol="0"/>
          <a:lstStyle/>
          <a:p>
            <a:endParaRPr/>
          </a:p>
        </p:txBody>
      </p:sp>
      <p:sp>
        <p:nvSpPr>
          <p:cNvPr id="8" name="object 8"/>
          <p:cNvSpPr/>
          <p:nvPr/>
        </p:nvSpPr>
        <p:spPr>
          <a:xfrm>
            <a:off x="5984685" y="1140002"/>
            <a:ext cx="2386965" cy="2406650"/>
          </a:xfrm>
          <a:custGeom>
            <a:avLst/>
            <a:gdLst/>
            <a:ahLst/>
            <a:cxnLst/>
            <a:rect l="l" t="t" r="r" b="b"/>
            <a:pathLst>
              <a:path w="2386965" h="2406650">
                <a:moveTo>
                  <a:pt x="2386692" y="0"/>
                </a:moveTo>
                <a:lnTo>
                  <a:pt x="2386692" y="2406295"/>
                </a:lnTo>
                <a:lnTo>
                  <a:pt x="0" y="2406295"/>
                </a:lnTo>
                <a:lnTo>
                  <a:pt x="0" y="0"/>
                </a:lnTo>
                <a:lnTo>
                  <a:pt x="2386692" y="0"/>
                </a:lnTo>
                <a:close/>
              </a:path>
            </a:pathLst>
          </a:custGeom>
          <a:solidFill>
            <a:srgbClr val="712982">
              <a:alpha val="50979"/>
            </a:srgbClr>
          </a:solidFill>
        </p:spPr>
        <p:txBody>
          <a:bodyPr wrap="square" lIns="0" tIns="0" rIns="0" bIns="0" rtlCol="0"/>
          <a:lstStyle/>
          <a:p>
            <a:endParaRPr/>
          </a:p>
        </p:txBody>
      </p:sp>
      <p:sp>
        <p:nvSpPr>
          <p:cNvPr id="9" name="object 9"/>
          <p:cNvSpPr/>
          <p:nvPr/>
        </p:nvSpPr>
        <p:spPr>
          <a:xfrm>
            <a:off x="8364705" y="940132"/>
            <a:ext cx="220172" cy="206532"/>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5984685" y="940132"/>
            <a:ext cx="2386965" cy="207010"/>
          </a:xfrm>
          <a:custGeom>
            <a:avLst/>
            <a:gdLst/>
            <a:ahLst/>
            <a:cxnLst/>
            <a:rect l="l" t="t" r="r" b="b"/>
            <a:pathLst>
              <a:path w="2386965" h="207009">
                <a:moveTo>
                  <a:pt x="2386692" y="0"/>
                </a:moveTo>
                <a:lnTo>
                  <a:pt x="2386692" y="206532"/>
                </a:lnTo>
                <a:lnTo>
                  <a:pt x="0" y="206532"/>
                </a:lnTo>
                <a:lnTo>
                  <a:pt x="0" y="0"/>
                </a:lnTo>
                <a:lnTo>
                  <a:pt x="2386692" y="0"/>
                </a:lnTo>
                <a:close/>
              </a:path>
            </a:pathLst>
          </a:custGeom>
          <a:solidFill>
            <a:srgbClr val="712982">
              <a:alpha val="50979"/>
            </a:srgbClr>
          </a:solidFill>
        </p:spPr>
        <p:txBody>
          <a:bodyPr wrap="square" lIns="0" tIns="0" rIns="0" bIns="0" rtlCol="0"/>
          <a:lstStyle/>
          <a:p>
            <a:endParaRPr/>
          </a:p>
        </p:txBody>
      </p:sp>
      <p:sp>
        <p:nvSpPr>
          <p:cNvPr id="11" name="object 11"/>
          <p:cNvSpPr/>
          <p:nvPr/>
        </p:nvSpPr>
        <p:spPr>
          <a:xfrm>
            <a:off x="5797871" y="1140002"/>
            <a:ext cx="193675" cy="2406650"/>
          </a:xfrm>
          <a:custGeom>
            <a:avLst/>
            <a:gdLst/>
            <a:ahLst/>
            <a:cxnLst/>
            <a:rect l="l" t="t" r="r" b="b"/>
            <a:pathLst>
              <a:path w="193675" h="2406650">
                <a:moveTo>
                  <a:pt x="193485" y="0"/>
                </a:moveTo>
                <a:lnTo>
                  <a:pt x="193485" y="2406295"/>
                </a:lnTo>
                <a:lnTo>
                  <a:pt x="0" y="2406295"/>
                </a:lnTo>
                <a:lnTo>
                  <a:pt x="0" y="0"/>
                </a:lnTo>
                <a:lnTo>
                  <a:pt x="193485" y="0"/>
                </a:lnTo>
                <a:close/>
              </a:path>
            </a:pathLst>
          </a:custGeom>
          <a:solidFill>
            <a:srgbClr val="712982">
              <a:alpha val="50979"/>
            </a:srgbClr>
          </a:solidFill>
        </p:spPr>
        <p:txBody>
          <a:bodyPr wrap="square" lIns="0" tIns="0" rIns="0" bIns="0" rtlCol="0"/>
          <a:lstStyle/>
          <a:p>
            <a:endParaRPr/>
          </a:p>
        </p:txBody>
      </p:sp>
      <p:sp>
        <p:nvSpPr>
          <p:cNvPr id="12" name="object 12"/>
          <p:cNvSpPr/>
          <p:nvPr/>
        </p:nvSpPr>
        <p:spPr>
          <a:xfrm>
            <a:off x="5797871" y="940132"/>
            <a:ext cx="193485" cy="206532"/>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5797871" y="3539635"/>
            <a:ext cx="193485" cy="206532"/>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8585697" y="3713007"/>
            <a:ext cx="227556" cy="213853"/>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6143574" y="3719905"/>
            <a:ext cx="2449195" cy="207010"/>
          </a:xfrm>
          <a:custGeom>
            <a:avLst/>
            <a:gdLst/>
            <a:ahLst/>
            <a:cxnLst/>
            <a:rect l="l" t="t" r="r" b="b"/>
            <a:pathLst>
              <a:path w="2449195" h="207010">
                <a:moveTo>
                  <a:pt x="0" y="206955"/>
                </a:moveTo>
                <a:lnTo>
                  <a:pt x="2449019" y="206955"/>
                </a:lnTo>
                <a:lnTo>
                  <a:pt x="2449019" y="0"/>
                </a:lnTo>
                <a:lnTo>
                  <a:pt x="0" y="0"/>
                </a:lnTo>
                <a:lnTo>
                  <a:pt x="0" y="206955"/>
                </a:lnTo>
                <a:close/>
              </a:path>
            </a:pathLst>
          </a:custGeom>
          <a:solidFill>
            <a:srgbClr val="712982">
              <a:alpha val="50979"/>
            </a:srgbClr>
          </a:solidFill>
        </p:spPr>
        <p:txBody>
          <a:bodyPr wrap="square" lIns="0" tIns="0" rIns="0" bIns="0" rtlCol="0"/>
          <a:lstStyle/>
          <a:p>
            <a:endParaRPr/>
          </a:p>
        </p:txBody>
      </p:sp>
      <p:sp>
        <p:nvSpPr>
          <p:cNvPr id="16" name="object 16"/>
          <p:cNvSpPr/>
          <p:nvPr/>
        </p:nvSpPr>
        <p:spPr>
          <a:xfrm>
            <a:off x="6143574" y="1309294"/>
            <a:ext cx="2449195" cy="2411095"/>
          </a:xfrm>
          <a:custGeom>
            <a:avLst/>
            <a:gdLst/>
            <a:ahLst/>
            <a:cxnLst/>
            <a:rect l="l" t="t" r="r" b="b"/>
            <a:pathLst>
              <a:path w="2449195" h="2411095">
                <a:moveTo>
                  <a:pt x="2449019" y="0"/>
                </a:moveTo>
                <a:lnTo>
                  <a:pt x="2449019" y="2410611"/>
                </a:lnTo>
                <a:lnTo>
                  <a:pt x="0" y="2410611"/>
                </a:lnTo>
                <a:lnTo>
                  <a:pt x="0" y="0"/>
                </a:lnTo>
                <a:lnTo>
                  <a:pt x="2449019" y="0"/>
                </a:lnTo>
                <a:close/>
              </a:path>
            </a:pathLst>
          </a:custGeom>
          <a:solidFill>
            <a:srgbClr val="712982">
              <a:alpha val="50979"/>
            </a:srgbClr>
          </a:solidFill>
        </p:spPr>
        <p:txBody>
          <a:bodyPr wrap="square" lIns="0" tIns="0" rIns="0" bIns="0" rtlCol="0"/>
          <a:lstStyle/>
          <a:p>
            <a:endParaRPr/>
          </a:p>
        </p:txBody>
      </p:sp>
      <p:sp>
        <p:nvSpPr>
          <p:cNvPr id="17" name="object 17"/>
          <p:cNvSpPr/>
          <p:nvPr/>
        </p:nvSpPr>
        <p:spPr>
          <a:xfrm>
            <a:off x="8585697" y="1309294"/>
            <a:ext cx="227965" cy="2411095"/>
          </a:xfrm>
          <a:custGeom>
            <a:avLst/>
            <a:gdLst/>
            <a:ahLst/>
            <a:cxnLst/>
            <a:rect l="l" t="t" r="r" b="b"/>
            <a:pathLst>
              <a:path w="227965" h="2411095">
                <a:moveTo>
                  <a:pt x="227556" y="0"/>
                </a:moveTo>
                <a:lnTo>
                  <a:pt x="227556" y="2410611"/>
                </a:lnTo>
                <a:lnTo>
                  <a:pt x="0" y="2410611"/>
                </a:lnTo>
                <a:lnTo>
                  <a:pt x="0" y="0"/>
                </a:lnTo>
                <a:lnTo>
                  <a:pt x="227556" y="0"/>
                </a:lnTo>
                <a:close/>
              </a:path>
            </a:pathLst>
          </a:custGeom>
          <a:solidFill>
            <a:srgbClr val="712982">
              <a:alpha val="50979"/>
            </a:srgbClr>
          </a:solidFill>
        </p:spPr>
        <p:txBody>
          <a:bodyPr wrap="square" lIns="0" tIns="0" rIns="0" bIns="0" rtlCol="0"/>
          <a:lstStyle/>
          <a:p>
            <a:endParaRPr/>
          </a:p>
        </p:txBody>
      </p:sp>
      <p:sp>
        <p:nvSpPr>
          <p:cNvPr id="18" name="object 18"/>
          <p:cNvSpPr/>
          <p:nvPr/>
        </p:nvSpPr>
        <p:spPr>
          <a:xfrm>
            <a:off x="8585697" y="1102338"/>
            <a:ext cx="227556" cy="213853"/>
          </a:xfrm>
          <a:prstGeom prst="rect">
            <a:avLst/>
          </a:prstGeom>
          <a:blipFill>
            <a:blip r:embed="rId9" cstate="print"/>
            <a:stretch>
              <a:fillRect/>
            </a:stretch>
          </a:blipFill>
        </p:spPr>
        <p:txBody>
          <a:bodyPr wrap="square" lIns="0" tIns="0" rIns="0" bIns="0" rtlCol="0"/>
          <a:lstStyle/>
          <a:p>
            <a:endParaRPr/>
          </a:p>
        </p:txBody>
      </p:sp>
      <p:sp>
        <p:nvSpPr>
          <p:cNvPr id="19" name="object 19"/>
          <p:cNvSpPr/>
          <p:nvPr/>
        </p:nvSpPr>
        <p:spPr>
          <a:xfrm>
            <a:off x="6143574" y="1102338"/>
            <a:ext cx="2449195" cy="213995"/>
          </a:xfrm>
          <a:custGeom>
            <a:avLst/>
            <a:gdLst/>
            <a:ahLst/>
            <a:cxnLst/>
            <a:rect l="l" t="t" r="r" b="b"/>
            <a:pathLst>
              <a:path w="2449195" h="213994">
                <a:moveTo>
                  <a:pt x="2449019" y="0"/>
                </a:moveTo>
                <a:lnTo>
                  <a:pt x="2449019" y="213853"/>
                </a:lnTo>
                <a:lnTo>
                  <a:pt x="0" y="213853"/>
                </a:lnTo>
                <a:lnTo>
                  <a:pt x="0" y="0"/>
                </a:lnTo>
                <a:lnTo>
                  <a:pt x="2449019" y="0"/>
                </a:lnTo>
                <a:close/>
              </a:path>
            </a:pathLst>
          </a:custGeom>
          <a:solidFill>
            <a:srgbClr val="712982">
              <a:alpha val="50979"/>
            </a:srgbClr>
          </a:solidFill>
        </p:spPr>
        <p:txBody>
          <a:bodyPr wrap="square" lIns="0" tIns="0" rIns="0" bIns="0" rtlCol="0"/>
          <a:lstStyle/>
          <a:p>
            <a:endParaRPr/>
          </a:p>
        </p:txBody>
      </p:sp>
      <p:sp>
        <p:nvSpPr>
          <p:cNvPr id="20" name="object 20"/>
          <p:cNvSpPr/>
          <p:nvPr/>
        </p:nvSpPr>
        <p:spPr>
          <a:xfrm>
            <a:off x="5950495" y="1309294"/>
            <a:ext cx="200025" cy="2411095"/>
          </a:xfrm>
          <a:custGeom>
            <a:avLst/>
            <a:gdLst/>
            <a:ahLst/>
            <a:cxnLst/>
            <a:rect l="l" t="t" r="r" b="b"/>
            <a:pathLst>
              <a:path w="200025" h="2411095">
                <a:moveTo>
                  <a:pt x="199974" y="0"/>
                </a:moveTo>
                <a:lnTo>
                  <a:pt x="199974" y="2410611"/>
                </a:lnTo>
                <a:lnTo>
                  <a:pt x="0" y="2410611"/>
                </a:lnTo>
                <a:lnTo>
                  <a:pt x="0" y="0"/>
                </a:lnTo>
                <a:lnTo>
                  <a:pt x="199974" y="0"/>
                </a:lnTo>
                <a:close/>
              </a:path>
            </a:pathLst>
          </a:custGeom>
          <a:solidFill>
            <a:srgbClr val="712982">
              <a:alpha val="50979"/>
            </a:srgbClr>
          </a:solidFill>
        </p:spPr>
        <p:txBody>
          <a:bodyPr wrap="square" lIns="0" tIns="0" rIns="0" bIns="0" rtlCol="0"/>
          <a:lstStyle/>
          <a:p>
            <a:endParaRPr/>
          </a:p>
        </p:txBody>
      </p:sp>
      <p:sp>
        <p:nvSpPr>
          <p:cNvPr id="21" name="object 21"/>
          <p:cNvSpPr/>
          <p:nvPr/>
        </p:nvSpPr>
        <p:spPr>
          <a:xfrm>
            <a:off x="5950495" y="1102338"/>
            <a:ext cx="199974" cy="213853"/>
          </a:xfrm>
          <a:prstGeom prst="rect">
            <a:avLst/>
          </a:prstGeom>
          <a:blipFill>
            <a:blip r:embed="rId10" cstate="print"/>
            <a:stretch>
              <a:fillRect/>
            </a:stretch>
          </a:blipFill>
        </p:spPr>
        <p:txBody>
          <a:bodyPr wrap="square" lIns="0" tIns="0" rIns="0" bIns="0" rtlCol="0"/>
          <a:lstStyle/>
          <a:p>
            <a:endParaRPr/>
          </a:p>
        </p:txBody>
      </p:sp>
      <p:sp>
        <p:nvSpPr>
          <p:cNvPr id="22" name="object 22"/>
          <p:cNvSpPr/>
          <p:nvPr/>
        </p:nvSpPr>
        <p:spPr>
          <a:xfrm>
            <a:off x="5950495" y="3713007"/>
            <a:ext cx="199974" cy="213853"/>
          </a:xfrm>
          <a:prstGeom prst="rect">
            <a:avLst/>
          </a:prstGeom>
          <a:blipFill>
            <a:blip r:embed="rId11" cstate="print"/>
            <a:stretch>
              <a:fillRect/>
            </a:stretch>
          </a:blipFill>
        </p:spPr>
        <p:txBody>
          <a:bodyPr wrap="square" lIns="0" tIns="0" rIns="0" bIns="0" rtlCol="0"/>
          <a:lstStyle/>
          <a:p>
            <a:endParaRPr/>
          </a:p>
        </p:txBody>
      </p:sp>
      <p:sp>
        <p:nvSpPr>
          <p:cNvPr id="23" name="object 23"/>
          <p:cNvSpPr txBox="1"/>
          <p:nvPr/>
        </p:nvSpPr>
        <p:spPr>
          <a:xfrm>
            <a:off x="5797871" y="1234738"/>
            <a:ext cx="3015615" cy="2406650"/>
          </a:xfrm>
          <a:prstGeom prst="rect">
            <a:avLst/>
          </a:prstGeom>
        </p:spPr>
        <p:txBody>
          <a:bodyPr vert="horz" wrap="square" lIns="0" tIns="12065" rIns="0" bIns="0" rtlCol="0">
            <a:spAutoFit/>
          </a:bodyPr>
          <a:lstStyle/>
          <a:p>
            <a:pPr marL="345440" marR="529590">
              <a:lnSpc>
                <a:spcPct val="120200"/>
              </a:lnSpc>
              <a:spcBef>
                <a:spcPts val="95"/>
              </a:spcBef>
            </a:pPr>
            <a:r>
              <a:rPr sz="1300" spc="25" dirty="0">
                <a:solidFill>
                  <a:srgbClr val="FFFFFF"/>
                </a:solidFill>
                <a:latin typeface="Arial"/>
                <a:cs typeface="Arial"/>
              </a:rPr>
              <a:t>Debra </a:t>
            </a:r>
            <a:r>
              <a:rPr sz="1300" spc="40" dirty="0">
                <a:solidFill>
                  <a:srgbClr val="FFFFFF"/>
                </a:solidFill>
                <a:latin typeface="Arial"/>
                <a:cs typeface="Arial"/>
              </a:rPr>
              <a:t>Murphy, </a:t>
            </a:r>
            <a:r>
              <a:rPr sz="1300" spc="25" dirty="0">
                <a:solidFill>
                  <a:srgbClr val="FFFFFF"/>
                </a:solidFill>
                <a:latin typeface="Arial"/>
                <a:cs typeface="Arial"/>
              </a:rPr>
              <a:t>Board</a:t>
            </a:r>
            <a:r>
              <a:rPr sz="1300" spc="-125" dirty="0">
                <a:solidFill>
                  <a:srgbClr val="FFFFFF"/>
                </a:solidFill>
                <a:latin typeface="Arial"/>
                <a:cs typeface="Arial"/>
              </a:rPr>
              <a:t> </a:t>
            </a:r>
            <a:r>
              <a:rPr sz="1300" spc="25" dirty="0">
                <a:solidFill>
                  <a:srgbClr val="FFFFFF"/>
                </a:solidFill>
                <a:latin typeface="Arial"/>
                <a:cs typeface="Arial"/>
              </a:rPr>
              <a:t>Chair  </a:t>
            </a:r>
            <a:r>
              <a:rPr sz="1300" spc="0" dirty="0">
                <a:solidFill>
                  <a:srgbClr val="FFFFFF"/>
                </a:solidFill>
                <a:latin typeface="Arial"/>
                <a:cs typeface="Arial"/>
              </a:rPr>
              <a:t>Sherie </a:t>
            </a:r>
            <a:r>
              <a:rPr sz="1300" spc="25" dirty="0">
                <a:solidFill>
                  <a:srgbClr val="FFFFFF"/>
                </a:solidFill>
                <a:latin typeface="Arial"/>
                <a:cs typeface="Arial"/>
              </a:rPr>
              <a:t>McNeal, </a:t>
            </a:r>
            <a:r>
              <a:rPr sz="1300" spc="15" dirty="0">
                <a:solidFill>
                  <a:srgbClr val="FFFFFF"/>
                </a:solidFill>
                <a:latin typeface="Arial"/>
                <a:cs typeface="Arial"/>
              </a:rPr>
              <a:t>Vice </a:t>
            </a:r>
            <a:r>
              <a:rPr sz="1300" spc="25" dirty="0">
                <a:solidFill>
                  <a:srgbClr val="FFFFFF"/>
                </a:solidFill>
                <a:latin typeface="Arial"/>
                <a:cs typeface="Arial"/>
              </a:rPr>
              <a:t>Chair  </a:t>
            </a:r>
            <a:r>
              <a:rPr sz="1300" spc="30" dirty="0">
                <a:solidFill>
                  <a:srgbClr val="FFFFFF"/>
                </a:solidFill>
                <a:latin typeface="Arial"/>
                <a:cs typeface="Arial"/>
              </a:rPr>
              <a:t>Abby </a:t>
            </a:r>
            <a:r>
              <a:rPr sz="1300" spc="-25" dirty="0">
                <a:solidFill>
                  <a:srgbClr val="FFFFFF"/>
                </a:solidFill>
                <a:latin typeface="Arial"/>
                <a:cs typeface="Arial"/>
              </a:rPr>
              <a:t>Roach, </a:t>
            </a:r>
            <a:r>
              <a:rPr sz="1300" spc="25" dirty="0">
                <a:solidFill>
                  <a:srgbClr val="FFFFFF"/>
                </a:solidFill>
                <a:latin typeface="Arial"/>
                <a:cs typeface="Arial"/>
              </a:rPr>
              <a:t>Secretary  </a:t>
            </a:r>
            <a:r>
              <a:rPr sz="1300" spc="-10" dirty="0">
                <a:solidFill>
                  <a:srgbClr val="FFFFFF"/>
                </a:solidFill>
                <a:latin typeface="Arial"/>
                <a:cs typeface="Arial"/>
              </a:rPr>
              <a:t>Shawn </a:t>
            </a:r>
            <a:r>
              <a:rPr sz="1300" dirty="0">
                <a:solidFill>
                  <a:srgbClr val="FFFFFF"/>
                </a:solidFill>
                <a:latin typeface="Arial"/>
                <a:cs typeface="Arial"/>
              </a:rPr>
              <a:t>Poole, </a:t>
            </a:r>
            <a:r>
              <a:rPr sz="1300" spc="25" dirty="0">
                <a:solidFill>
                  <a:srgbClr val="FFFFFF"/>
                </a:solidFill>
                <a:latin typeface="Arial"/>
                <a:cs typeface="Arial"/>
              </a:rPr>
              <a:t>Treasurer  </a:t>
            </a:r>
            <a:r>
              <a:rPr sz="1300" spc="10" dirty="0">
                <a:solidFill>
                  <a:srgbClr val="FFFFFF"/>
                </a:solidFill>
                <a:latin typeface="Arial"/>
                <a:cs typeface="Arial"/>
              </a:rPr>
              <a:t>Ellia</a:t>
            </a:r>
            <a:r>
              <a:rPr sz="1300" spc="-40" dirty="0">
                <a:solidFill>
                  <a:srgbClr val="FFFFFF"/>
                </a:solidFill>
                <a:latin typeface="Arial"/>
                <a:cs typeface="Arial"/>
              </a:rPr>
              <a:t> </a:t>
            </a:r>
            <a:r>
              <a:rPr sz="1300" spc="-5" dirty="0">
                <a:solidFill>
                  <a:srgbClr val="FFFFFF"/>
                </a:solidFill>
                <a:latin typeface="Arial"/>
                <a:cs typeface="Arial"/>
              </a:rPr>
              <a:t>Simon</a:t>
            </a:r>
            <a:endParaRPr sz="1300">
              <a:latin typeface="Arial"/>
              <a:cs typeface="Arial"/>
            </a:endParaRPr>
          </a:p>
          <a:p>
            <a:pPr marL="345440" marR="1149350">
              <a:lnSpc>
                <a:spcPct val="120200"/>
              </a:lnSpc>
            </a:pPr>
            <a:r>
              <a:rPr sz="1300" spc="25" dirty="0">
                <a:solidFill>
                  <a:srgbClr val="FFFFFF"/>
                </a:solidFill>
                <a:latin typeface="Arial"/>
                <a:cs typeface="Arial"/>
              </a:rPr>
              <a:t>Cindy </a:t>
            </a:r>
            <a:r>
              <a:rPr sz="1300" spc="60" dirty="0">
                <a:solidFill>
                  <a:srgbClr val="FFFFFF"/>
                </a:solidFill>
                <a:latin typeface="Arial"/>
                <a:cs typeface="Arial"/>
              </a:rPr>
              <a:t>Murphy  </a:t>
            </a:r>
            <a:r>
              <a:rPr sz="1300" spc="5" dirty="0">
                <a:solidFill>
                  <a:srgbClr val="FFFFFF"/>
                </a:solidFill>
                <a:latin typeface="Arial"/>
                <a:cs typeface="Arial"/>
              </a:rPr>
              <a:t>George </a:t>
            </a:r>
            <a:r>
              <a:rPr sz="1300" spc="30" dirty="0">
                <a:solidFill>
                  <a:srgbClr val="FFFFFF"/>
                </a:solidFill>
                <a:latin typeface="Arial"/>
                <a:cs typeface="Arial"/>
              </a:rPr>
              <a:t>Hutcherson  </a:t>
            </a:r>
            <a:r>
              <a:rPr sz="1300" spc="5" dirty="0">
                <a:solidFill>
                  <a:srgbClr val="FFFFFF"/>
                </a:solidFill>
                <a:latin typeface="Arial"/>
                <a:cs typeface="Arial"/>
              </a:rPr>
              <a:t>Linda </a:t>
            </a:r>
            <a:r>
              <a:rPr sz="1300" spc="15" dirty="0">
                <a:solidFill>
                  <a:srgbClr val="FFFFFF"/>
                </a:solidFill>
                <a:latin typeface="Arial"/>
                <a:cs typeface="Arial"/>
              </a:rPr>
              <a:t>Breeden  </a:t>
            </a:r>
            <a:r>
              <a:rPr sz="1300" spc="35" dirty="0">
                <a:solidFill>
                  <a:srgbClr val="FFFFFF"/>
                </a:solidFill>
                <a:latin typeface="Arial"/>
                <a:cs typeface="Arial"/>
              </a:rPr>
              <a:t>Michelle</a:t>
            </a:r>
            <a:r>
              <a:rPr sz="1300" spc="-35" dirty="0">
                <a:solidFill>
                  <a:srgbClr val="FFFFFF"/>
                </a:solidFill>
                <a:latin typeface="Arial"/>
                <a:cs typeface="Arial"/>
              </a:rPr>
              <a:t> </a:t>
            </a:r>
            <a:r>
              <a:rPr sz="1300" spc="35" dirty="0">
                <a:solidFill>
                  <a:srgbClr val="FFFFFF"/>
                </a:solidFill>
                <a:latin typeface="Arial"/>
                <a:cs typeface="Arial"/>
              </a:rPr>
              <a:t>Frost</a:t>
            </a:r>
            <a:endParaRPr sz="1300">
              <a:latin typeface="Arial"/>
              <a:cs typeface="Arial"/>
            </a:endParaRPr>
          </a:p>
          <a:p>
            <a:pPr marL="345440">
              <a:lnSpc>
                <a:spcPct val="100000"/>
              </a:lnSpc>
              <a:spcBef>
                <a:spcPts val="315"/>
              </a:spcBef>
            </a:pPr>
            <a:r>
              <a:rPr sz="1300" spc="-30" dirty="0">
                <a:solidFill>
                  <a:srgbClr val="FFFFFF"/>
                </a:solidFill>
                <a:latin typeface="Arial"/>
                <a:cs typeface="Arial"/>
              </a:rPr>
              <a:t>Pam</a:t>
            </a:r>
            <a:r>
              <a:rPr sz="1300" spc="-40" dirty="0">
                <a:solidFill>
                  <a:srgbClr val="FFFFFF"/>
                </a:solidFill>
                <a:latin typeface="Arial"/>
                <a:cs typeface="Arial"/>
              </a:rPr>
              <a:t> </a:t>
            </a:r>
            <a:r>
              <a:rPr sz="1300" spc="15" dirty="0">
                <a:solidFill>
                  <a:srgbClr val="FFFFFF"/>
                </a:solidFill>
                <a:latin typeface="Arial"/>
                <a:cs typeface="Arial"/>
              </a:rPr>
              <a:t>Phillps</a:t>
            </a:r>
            <a:endParaRPr sz="1300">
              <a:latin typeface="Arial"/>
              <a:cs typeface="Arial"/>
            </a:endParaRPr>
          </a:p>
        </p:txBody>
      </p:sp>
      <p:sp>
        <p:nvSpPr>
          <p:cNvPr id="24" name="object 24"/>
          <p:cNvSpPr txBox="1">
            <a:spLocks noGrp="1"/>
          </p:cNvSpPr>
          <p:nvPr>
            <p:ph type="title"/>
          </p:nvPr>
        </p:nvSpPr>
        <p:spPr>
          <a:xfrm>
            <a:off x="368300" y="115943"/>
            <a:ext cx="4848225" cy="1837689"/>
          </a:xfrm>
          <a:prstGeom prst="rect">
            <a:avLst/>
          </a:prstGeom>
        </p:spPr>
        <p:txBody>
          <a:bodyPr vert="horz" wrap="square" lIns="0" tIns="207645" rIns="0" bIns="0" rtlCol="0">
            <a:spAutoFit/>
          </a:bodyPr>
          <a:lstStyle/>
          <a:p>
            <a:pPr marL="12700">
              <a:lnSpc>
                <a:spcPct val="100000"/>
              </a:lnSpc>
              <a:spcBef>
                <a:spcPts val="1635"/>
              </a:spcBef>
            </a:pPr>
            <a:r>
              <a:rPr sz="3000" spc="-150" dirty="0"/>
              <a:t>B</a:t>
            </a:r>
            <a:r>
              <a:rPr sz="3000" spc="-570" dirty="0"/>
              <a:t> </a:t>
            </a:r>
            <a:r>
              <a:rPr sz="3000" spc="180" dirty="0"/>
              <a:t>OA</a:t>
            </a:r>
            <a:r>
              <a:rPr sz="3000" spc="-570" dirty="0"/>
              <a:t> </a:t>
            </a:r>
            <a:r>
              <a:rPr sz="3000" spc="-185" dirty="0"/>
              <a:t>R</a:t>
            </a:r>
            <a:r>
              <a:rPr sz="3000" spc="-570" dirty="0"/>
              <a:t> </a:t>
            </a:r>
            <a:r>
              <a:rPr sz="3000" spc="125" dirty="0"/>
              <a:t>D</a:t>
            </a:r>
            <a:r>
              <a:rPr sz="3000" spc="390" dirty="0"/>
              <a:t> </a:t>
            </a:r>
            <a:r>
              <a:rPr sz="3000" spc="125" dirty="0"/>
              <a:t>OF</a:t>
            </a:r>
            <a:r>
              <a:rPr sz="3000" spc="390" dirty="0"/>
              <a:t> </a:t>
            </a:r>
            <a:r>
              <a:rPr sz="3000" spc="185" dirty="0"/>
              <a:t>DIR</a:t>
            </a:r>
            <a:r>
              <a:rPr sz="3000" spc="-570" dirty="0"/>
              <a:t> </a:t>
            </a:r>
            <a:r>
              <a:rPr sz="3000" spc="-275" dirty="0"/>
              <a:t>E</a:t>
            </a:r>
            <a:r>
              <a:rPr sz="3000" spc="-570" dirty="0"/>
              <a:t> </a:t>
            </a:r>
            <a:r>
              <a:rPr sz="3000" spc="-190" dirty="0"/>
              <a:t>C</a:t>
            </a:r>
            <a:r>
              <a:rPr sz="3000" spc="-570" dirty="0"/>
              <a:t> </a:t>
            </a:r>
            <a:r>
              <a:rPr sz="3000" spc="0" dirty="0"/>
              <a:t>T</a:t>
            </a:r>
            <a:r>
              <a:rPr sz="3000" spc="-570" dirty="0"/>
              <a:t> </a:t>
            </a:r>
            <a:r>
              <a:rPr sz="3000" spc="100" dirty="0"/>
              <a:t>OR</a:t>
            </a:r>
            <a:r>
              <a:rPr sz="3000" spc="-570" dirty="0"/>
              <a:t> </a:t>
            </a:r>
            <a:r>
              <a:rPr sz="3000" spc="-330" dirty="0"/>
              <a:t>S</a:t>
            </a:r>
            <a:endParaRPr sz="3000"/>
          </a:p>
          <a:p>
            <a:pPr marL="365125" marR="895350">
              <a:lnSpc>
                <a:spcPct val="110600"/>
              </a:lnSpc>
              <a:spcBef>
                <a:spcPts val="505"/>
              </a:spcBef>
            </a:pPr>
            <a:r>
              <a:rPr sz="1300" b="0" dirty="0">
                <a:solidFill>
                  <a:srgbClr val="404040"/>
                </a:solidFill>
                <a:latin typeface="Arial"/>
                <a:cs typeface="Arial"/>
              </a:rPr>
              <a:t>The </a:t>
            </a:r>
            <a:r>
              <a:rPr sz="1300" b="0" spc="15" dirty="0">
                <a:solidFill>
                  <a:srgbClr val="404040"/>
                </a:solidFill>
                <a:latin typeface="Arial"/>
                <a:cs typeface="Arial"/>
              </a:rPr>
              <a:t>Cherokee Family </a:t>
            </a:r>
            <a:r>
              <a:rPr sz="1300" b="0" spc="25" dirty="0">
                <a:solidFill>
                  <a:srgbClr val="404040"/>
                </a:solidFill>
                <a:latin typeface="Arial"/>
                <a:cs typeface="Arial"/>
              </a:rPr>
              <a:t>Violence Center’s Board  </a:t>
            </a:r>
            <a:r>
              <a:rPr sz="1300" b="0" spc="50" dirty="0">
                <a:solidFill>
                  <a:srgbClr val="404040"/>
                </a:solidFill>
                <a:latin typeface="Arial"/>
                <a:cs typeface="Arial"/>
              </a:rPr>
              <a:t>of Directors </a:t>
            </a:r>
            <a:r>
              <a:rPr sz="1300" b="0" spc="-5" dirty="0">
                <a:solidFill>
                  <a:srgbClr val="404040"/>
                </a:solidFill>
                <a:latin typeface="Arial"/>
                <a:cs typeface="Arial"/>
              </a:rPr>
              <a:t>is </a:t>
            </a:r>
            <a:r>
              <a:rPr sz="1300" b="0" spc="15" dirty="0">
                <a:solidFill>
                  <a:srgbClr val="404040"/>
                </a:solidFill>
                <a:latin typeface="Arial"/>
                <a:cs typeface="Arial"/>
              </a:rPr>
              <a:t>responsible </a:t>
            </a:r>
            <a:r>
              <a:rPr sz="1300" b="0" spc="75" dirty="0">
                <a:solidFill>
                  <a:srgbClr val="404040"/>
                </a:solidFill>
                <a:latin typeface="Arial"/>
                <a:cs typeface="Arial"/>
              </a:rPr>
              <a:t>for </a:t>
            </a:r>
            <a:r>
              <a:rPr sz="1300" b="0" spc="15" dirty="0">
                <a:solidFill>
                  <a:srgbClr val="404040"/>
                </a:solidFill>
                <a:latin typeface="Arial"/>
                <a:cs typeface="Arial"/>
              </a:rPr>
              <a:t>raising </a:t>
            </a:r>
            <a:r>
              <a:rPr sz="1300" b="0" spc="25" dirty="0">
                <a:solidFill>
                  <a:srgbClr val="404040"/>
                </a:solidFill>
                <a:latin typeface="Arial"/>
                <a:cs typeface="Arial"/>
              </a:rPr>
              <a:t>funds</a:t>
            </a:r>
            <a:r>
              <a:rPr sz="1300" b="0" spc="-250" dirty="0">
                <a:solidFill>
                  <a:srgbClr val="404040"/>
                </a:solidFill>
                <a:latin typeface="Arial"/>
                <a:cs typeface="Arial"/>
              </a:rPr>
              <a:t> </a:t>
            </a:r>
            <a:r>
              <a:rPr sz="1300" b="0" spc="75" dirty="0">
                <a:solidFill>
                  <a:srgbClr val="404040"/>
                </a:solidFill>
                <a:latin typeface="Arial"/>
                <a:cs typeface="Arial"/>
              </a:rPr>
              <a:t>for  </a:t>
            </a:r>
            <a:r>
              <a:rPr sz="1300" b="0" spc="50" dirty="0">
                <a:solidFill>
                  <a:srgbClr val="404040"/>
                </a:solidFill>
                <a:latin typeface="Arial"/>
                <a:cs typeface="Arial"/>
              </a:rPr>
              <a:t>the </a:t>
            </a:r>
            <a:r>
              <a:rPr sz="1300" b="0" spc="-15" dirty="0">
                <a:solidFill>
                  <a:srgbClr val="404040"/>
                </a:solidFill>
                <a:latin typeface="Arial"/>
                <a:cs typeface="Arial"/>
              </a:rPr>
              <a:t>agency, </a:t>
            </a:r>
            <a:r>
              <a:rPr sz="1300" b="0" spc="40" dirty="0">
                <a:solidFill>
                  <a:srgbClr val="404040"/>
                </a:solidFill>
                <a:latin typeface="Arial"/>
                <a:cs typeface="Arial"/>
              </a:rPr>
              <a:t>providing </a:t>
            </a:r>
            <a:r>
              <a:rPr sz="1300" b="0" spc="5" dirty="0">
                <a:solidFill>
                  <a:srgbClr val="404040"/>
                </a:solidFill>
                <a:latin typeface="Arial"/>
                <a:cs typeface="Arial"/>
              </a:rPr>
              <a:t>guidance </a:t>
            </a:r>
            <a:r>
              <a:rPr sz="1300" b="0" spc="75" dirty="0">
                <a:solidFill>
                  <a:srgbClr val="404040"/>
                </a:solidFill>
                <a:latin typeface="Arial"/>
                <a:cs typeface="Arial"/>
              </a:rPr>
              <a:t>for </a:t>
            </a:r>
            <a:r>
              <a:rPr sz="1300" b="0" spc="50" dirty="0">
                <a:solidFill>
                  <a:srgbClr val="404040"/>
                </a:solidFill>
                <a:latin typeface="Arial"/>
                <a:cs typeface="Arial"/>
              </a:rPr>
              <a:t>the </a:t>
            </a:r>
            <a:r>
              <a:rPr sz="1300" b="0" spc="-5" dirty="0">
                <a:solidFill>
                  <a:srgbClr val="404040"/>
                </a:solidFill>
                <a:latin typeface="Arial"/>
                <a:cs typeface="Arial"/>
              </a:rPr>
              <a:t>agency  </a:t>
            </a:r>
            <a:r>
              <a:rPr sz="1300" b="0" dirty="0">
                <a:solidFill>
                  <a:srgbClr val="404040"/>
                </a:solidFill>
                <a:latin typeface="Arial"/>
                <a:cs typeface="Arial"/>
              </a:rPr>
              <a:t>and </a:t>
            </a:r>
            <a:r>
              <a:rPr sz="1300" b="0" spc="25" dirty="0">
                <a:solidFill>
                  <a:srgbClr val="404040"/>
                </a:solidFill>
                <a:latin typeface="Arial"/>
                <a:cs typeface="Arial"/>
              </a:rPr>
              <a:t>advocating </a:t>
            </a:r>
            <a:r>
              <a:rPr sz="1300" b="0" spc="75" dirty="0">
                <a:solidFill>
                  <a:srgbClr val="404040"/>
                </a:solidFill>
                <a:latin typeface="Arial"/>
                <a:cs typeface="Arial"/>
              </a:rPr>
              <a:t>for </a:t>
            </a:r>
            <a:r>
              <a:rPr sz="1300" b="0" spc="50" dirty="0">
                <a:solidFill>
                  <a:srgbClr val="404040"/>
                </a:solidFill>
                <a:latin typeface="Arial"/>
                <a:cs typeface="Arial"/>
              </a:rPr>
              <a:t>the </a:t>
            </a:r>
            <a:r>
              <a:rPr sz="1300" b="0" spc="-5" dirty="0">
                <a:solidFill>
                  <a:srgbClr val="404040"/>
                </a:solidFill>
                <a:latin typeface="Arial"/>
                <a:cs typeface="Arial"/>
              </a:rPr>
              <a:t>agency </a:t>
            </a:r>
            <a:r>
              <a:rPr sz="1300" b="0" dirty="0">
                <a:solidFill>
                  <a:srgbClr val="404040"/>
                </a:solidFill>
                <a:latin typeface="Arial"/>
                <a:cs typeface="Arial"/>
              </a:rPr>
              <a:t>and </a:t>
            </a:r>
            <a:r>
              <a:rPr sz="1300" b="0" spc="50" dirty="0">
                <a:solidFill>
                  <a:srgbClr val="404040"/>
                </a:solidFill>
                <a:latin typeface="Arial"/>
                <a:cs typeface="Arial"/>
              </a:rPr>
              <a:t>its </a:t>
            </a:r>
            <a:r>
              <a:rPr sz="1300" b="0" spc="-20" dirty="0">
                <a:solidFill>
                  <a:srgbClr val="404040"/>
                </a:solidFill>
                <a:latin typeface="Arial"/>
                <a:cs typeface="Arial"/>
              </a:rPr>
              <a:t>cause </a:t>
            </a:r>
            <a:r>
              <a:rPr sz="1300" b="0" spc="35" dirty="0">
                <a:solidFill>
                  <a:srgbClr val="404040"/>
                </a:solidFill>
                <a:latin typeface="Arial"/>
                <a:cs typeface="Arial"/>
              </a:rPr>
              <a:t>in  </a:t>
            </a:r>
            <a:r>
              <a:rPr sz="1300" b="0" spc="50" dirty="0">
                <a:solidFill>
                  <a:srgbClr val="404040"/>
                </a:solidFill>
                <a:latin typeface="Arial"/>
                <a:cs typeface="Arial"/>
              </a:rPr>
              <a:t>the</a:t>
            </a:r>
            <a:r>
              <a:rPr sz="1300" b="0" spc="-40" dirty="0">
                <a:solidFill>
                  <a:srgbClr val="404040"/>
                </a:solidFill>
                <a:latin typeface="Arial"/>
                <a:cs typeface="Arial"/>
              </a:rPr>
              <a:t> </a:t>
            </a:r>
            <a:r>
              <a:rPr sz="1300" b="0" spc="25" dirty="0">
                <a:solidFill>
                  <a:srgbClr val="404040"/>
                </a:solidFill>
                <a:latin typeface="Arial"/>
                <a:cs typeface="Arial"/>
              </a:rPr>
              <a:t>community.</a:t>
            </a:r>
            <a:endParaRPr sz="1300">
              <a:latin typeface="Arial"/>
              <a:cs typeface="Arial"/>
            </a:endParaRPr>
          </a:p>
        </p:txBody>
      </p:sp>
      <p:sp>
        <p:nvSpPr>
          <p:cNvPr id="25" name="object 25"/>
          <p:cNvSpPr/>
          <p:nvPr/>
        </p:nvSpPr>
        <p:spPr>
          <a:xfrm>
            <a:off x="1743676" y="2095500"/>
            <a:ext cx="1560908" cy="1562100"/>
          </a:xfrm>
          <a:prstGeom prst="rect">
            <a:avLst/>
          </a:prstGeom>
          <a:blipFill>
            <a:blip r:embed="rId12" cstate="print"/>
            <a:stretch>
              <a:fillRect/>
            </a:stretch>
          </a:blipFill>
        </p:spPr>
        <p:txBody>
          <a:bodyPr wrap="square" lIns="0" tIns="0" rIns="0" bIns="0" rtlCol="0"/>
          <a:lstStyle/>
          <a:p>
            <a:endParaRPr/>
          </a:p>
        </p:txBody>
      </p:sp>
      <p:sp>
        <p:nvSpPr>
          <p:cNvPr id="26" name="object 26"/>
          <p:cNvSpPr txBox="1"/>
          <p:nvPr/>
        </p:nvSpPr>
        <p:spPr>
          <a:xfrm>
            <a:off x="1280318" y="3833701"/>
            <a:ext cx="2475230" cy="224790"/>
          </a:xfrm>
          <a:prstGeom prst="rect">
            <a:avLst/>
          </a:prstGeom>
        </p:spPr>
        <p:txBody>
          <a:bodyPr vert="horz" wrap="square" lIns="0" tIns="13335" rIns="0" bIns="0" rtlCol="0">
            <a:spAutoFit/>
          </a:bodyPr>
          <a:lstStyle/>
          <a:p>
            <a:pPr marL="12700">
              <a:lnSpc>
                <a:spcPct val="100000"/>
              </a:lnSpc>
              <a:spcBef>
                <a:spcPts val="105"/>
              </a:spcBef>
            </a:pPr>
            <a:r>
              <a:rPr sz="1300" i="1" spc="40" dirty="0">
                <a:solidFill>
                  <a:srgbClr val="404040"/>
                </a:solidFill>
                <a:latin typeface="Calibri"/>
                <a:cs typeface="Calibri"/>
              </a:rPr>
              <a:t>Debra </a:t>
            </a:r>
            <a:r>
              <a:rPr sz="1300" i="1" spc="25" dirty="0">
                <a:solidFill>
                  <a:srgbClr val="404040"/>
                </a:solidFill>
                <a:latin typeface="Calibri"/>
                <a:cs typeface="Calibri"/>
              </a:rPr>
              <a:t>Murphy, </a:t>
            </a:r>
            <a:r>
              <a:rPr sz="1300" i="1" spc="125" dirty="0">
                <a:solidFill>
                  <a:srgbClr val="404040"/>
                </a:solidFill>
                <a:latin typeface="Calibri"/>
                <a:cs typeface="Calibri"/>
              </a:rPr>
              <a:t>CFVC </a:t>
            </a:r>
            <a:r>
              <a:rPr sz="1300" i="1" spc="35" dirty="0">
                <a:solidFill>
                  <a:srgbClr val="404040"/>
                </a:solidFill>
                <a:latin typeface="Calibri"/>
                <a:cs typeface="Calibri"/>
              </a:rPr>
              <a:t>Board</a:t>
            </a:r>
            <a:r>
              <a:rPr sz="1300" i="1" spc="5" dirty="0">
                <a:solidFill>
                  <a:srgbClr val="404040"/>
                </a:solidFill>
                <a:latin typeface="Calibri"/>
                <a:cs typeface="Calibri"/>
              </a:rPr>
              <a:t> </a:t>
            </a:r>
            <a:r>
              <a:rPr sz="1300" i="1" spc="50" dirty="0">
                <a:solidFill>
                  <a:srgbClr val="404040"/>
                </a:solidFill>
                <a:latin typeface="Calibri"/>
                <a:cs typeface="Calibri"/>
              </a:rPr>
              <a:t>Chair</a:t>
            </a:r>
            <a:endParaRPr sz="1300">
              <a:latin typeface="Calibri"/>
              <a:cs typeface="Calibri"/>
            </a:endParaRPr>
          </a:p>
        </p:txBody>
      </p:sp>
      <p:sp>
        <p:nvSpPr>
          <p:cNvPr id="27" name="object 27"/>
          <p:cNvSpPr/>
          <p:nvPr/>
        </p:nvSpPr>
        <p:spPr>
          <a:xfrm>
            <a:off x="6610350" y="0"/>
            <a:ext cx="3143250" cy="133350"/>
          </a:xfrm>
          <a:prstGeom prst="rect">
            <a:avLst/>
          </a:prstGeom>
          <a:blipFill>
            <a:blip r:embed="rId13" cstate="print"/>
            <a:stretch>
              <a:fillRect/>
            </a:stretch>
          </a:blipFill>
        </p:spPr>
        <p:txBody>
          <a:bodyPr wrap="square" lIns="0" tIns="0" rIns="0" bIns="0" rtlCol="0"/>
          <a:lstStyle/>
          <a:p>
            <a:endParaRPr/>
          </a:p>
        </p:txBody>
      </p:sp>
      <p:sp>
        <p:nvSpPr>
          <p:cNvPr id="28" name="object 28"/>
          <p:cNvSpPr/>
          <p:nvPr/>
        </p:nvSpPr>
        <p:spPr>
          <a:xfrm>
            <a:off x="0" y="7210425"/>
            <a:ext cx="6800850" cy="104774"/>
          </a:xfrm>
          <a:prstGeom prst="rect">
            <a:avLst/>
          </a:prstGeom>
          <a:blipFill>
            <a:blip r:embed="rId14"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753600" cy="165735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6800850" cy="35433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2"/>
            <a:ext cx="9753600" cy="3638547"/>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571500" y="6149447"/>
            <a:ext cx="1838960" cy="282575"/>
          </a:xfrm>
          <a:prstGeom prst="rect">
            <a:avLst/>
          </a:prstGeom>
        </p:spPr>
        <p:txBody>
          <a:bodyPr vert="horz" wrap="square" lIns="0" tIns="0" rIns="0" bIns="0" rtlCol="0">
            <a:spAutoFit/>
          </a:bodyPr>
          <a:lstStyle/>
          <a:p>
            <a:pPr>
              <a:lnSpc>
                <a:spcPts val="2200"/>
              </a:lnSpc>
              <a:tabLst>
                <a:tab pos="1212850" algn="l"/>
              </a:tabLst>
            </a:pPr>
            <a:r>
              <a:rPr sz="1850" spc="-40" dirty="0">
                <a:solidFill>
                  <a:srgbClr val="404040"/>
                </a:solidFill>
                <a:latin typeface="Arial"/>
                <a:cs typeface="Arial"/>
              </a:rPr>
              <a:t>T </a:t>
            </a:r>
            <a:r>
              <a:rPr sz="1850" spc="60" dirty="0">
                <a:solidFill>
                  <a:srgbClr val="404040"/>
                </a:solidFill>
                <a:latin typeface="Arial"/>
                <a:cs typeface="Arial"/>
              </a:rPr>
              <a:t>H </a:t>
            </a:r>
            <a:r>
              <a:rPr sz="1850" spc="25" dirty="0">
                <a:solidFill>
                  <a:srgbClr val="404040"/>
                </a:solidFill>
                <a:latin typeface="Arial"/>
                <a:cs typeface="Arial"/>
              </a:rPr>
              <a:t>A</a:t>
            </a:r>
            <a:r>
              <a:rPr sz="1850" spc="-190" dirty="0">
                <a:solidFill>
                  <a:srgbClr val="404040"/>
                </a:solidFill>
                <a:latin typeface="Arial"/>
                <a:cs typeface="Arial"/>
              </a:rPr>
              <a:t> </a:t>
            </a:r>
            <a:r>
              <a:rPr sz="1850" spc="60" dirty="0">
                <a:solidFill>
                  <a:srgbClr val="404040"/>
                </a:solidFill>
                <a:latin typeface="Arial"/>
                <a:cs typeface="Arial"/>
              </a:rPr>
              <a:t>N</a:t>
            </a:r>
            <a:r>
              <a:rPr sz="1850" spc="-55" dirty="0">
                <a:solidFill>
                  <a:srgbClr val="404040"/>
                </a:solidFill>
                <a:latin typeface="Arial"/>
                <a:cs typeface="Arial"/>
              </a:rPr>
              <a:t> </a:t>
            </a:r>
            <a:r>
              <a:rPr sz="1850" spc="25" dirty="0">
                <a:solidFill>
                  <a:srgbClr val="404040"/>
                </a:solidFill>
                <a:latin typeface="Arial"/>
                <a:cs typeface="Arial"/>
              </a:rPr>
              <a:t>K	</a:t>
            </a:r>
            <a:r>
              <a:rPr sz="1850" spc="-70" dirty="0">
                <a:solidFill>
                  <a:srgbClr val="404040"/>
                </a:solidFill>
                <a:latin typeface="Arial"/>
                <a:cs typeface="Arial"/>
              </a:rPr>
              <a:t>Y </a:t>
            </a:r>
            <a:r>
              <a:rPr sz="1850" spc="30" dirty="0">
                <a:solidFill>
                  <a:srgbClr val="404040"/>
                </a:solidFill>
                <a:latin typeface="Arial"/>
                <a:cs typeface="Arial"/>
              </a:rPr>
              <a:t>O</a:t>
            </a:r>
            <a:r>
              <a:rPr sz="1850" spc="-135" dirty="0">
                <a:solidFill>
                  <a:srgbClr val="404040"/>
                </a:solidFill>
                <a:latin typeface="Arial"/>
                <a:cs typeface="Arial"/>
              </a:rPr>
              <a:t> </a:t>
            </a:r>
            <a:r>
              <a:rPr sz="1850" spc="10" dirty="0">
                <a:solidFill>
                  <a:srgbClr val="404040"/>
                </a:solidFill>
                <a:latin typeface="Arial"/>
                <a:cs typeface="Arial"/>
              </a:rPr>
              <a:t>U</a:t>
            </a:r>
            <a:endParaRPr sz="1850">
              <a:latin typeface="Arial"/>
              <a:cs typeface="Arial"/>
            </a:endParaRPr>
          </a:p>
        </p:txBody>
      </p:sp>
      <p:sp>
        <p:nvSpPr>
          <p:cNvPr id="6" name="object 6"/>
          <p:cNvSpPr/>
          <p:nvPr/>
        </p:nvSpPr>
        <p:spPr>
          <a:xfrm>
            <a:off x="125" y="3590925"/>
            <a:ext cx="9753600" cy="3724275"/>
          </a:xfrm>
          <a:custGeom>
            <a:avLst/>
            <a:gdLst/>
            <a:ahLst/>
            <a:cxnLst/>
            <a:rect l="l" t="t" r="r" b="b"/>
            <a:pathLst>
              <a:path w="9753600" h="3724275">
                <a:moveTo>
                  <a:pt x="0" y="0"/>
                </a:moveTo>
                <a:lnTo>
                  <a:pt x="9753474" y="0"/>
                </a:lnTo>
                <a:lnTo>
                  <a:pt x="9753474" y="3724274"/>
                </a:lnTo>
                <a:lnTo>
                  <a:pt x="0" y="3724274"/>
                </a:lnTo>
                <a:lnTo>
                  <a:pt x="0" y="0"/>
                </a:lnTo>
                <a:close/>
              </a:path>
            </a:pathLst>
          </a:custGeom>
          <a:solidFill>
            <a:srgbClr val="712982"/>
          </a:solidFill>
        </p:spPr>
        <p:txBody>
          <a:bodyPr wrap="square" lIns="0" tIns="0" rIns="0" bIns="0" rtlCol="0"/>
          <a:lstStyle/>
          <a:p>
            <a:endParaRPr/>
          </a:p>
        </p:txBody>
      </p:sp>
      <p:sp>
        <p:nvSpPr>
          <p:cNvPr id="7" name="object 7"/>
          <p:cNvSpPr txBox="1"/>
          <p:nvPr/>
        </p:nvSpPr>
        <p:spPr>
          <a:xfrm>
            <a:off x="349250" y="7006272"/>
            <a:ext cx="1888489" cy="209550"/>
          </a:xfrm>
          <a:prstGeom prst="rect">
            <a:avLst/>
          </a:prstGeom>
        </p:spPr>
        <p:txBody>
          <a:bodyPr vert="horz" wrap="square" lIns="0" tIns="13335" rIns="0" bIns="0" rtlCol="0">
            <a:spAutoFit/>
          </a:bodyPr>
          <a:lstStyle/>
          <a:p>
            <a:pPr marL="12700">
              <a:lnSpc>
                <a:spcPct val="100000"/>
              </a:lnSpc>
              <a:spcBef>
                <a:spcPts val="105"/>
              </a:spcBef>
            </a:pPr>
            <a:r>
              <a:rPr sz="1200" spc="40" dirty="0">
                <a:solidFill>
                  <a:srgbClr val="FFFFFF"/>
                </a:solidFill>
                <a:latin typeface="Arial"/>
                <a:cs typeface="Arial"/>
              </a:rPr>
              <a:t>H </a:t>
            </a:r>
            <a:r>
              <a:rPr sz="1200" spc="-100" dirty="0">
                <a:solidFill>
                  <a:srgbClr val="FFFFFF"/>
                </a:solidFill>
                <a:latin typeface="Arial"/>
                <a:cs typeface="Arial"/>
              </a:rPr>
              <a:t>E </a:t>
            </a:r>
            <a:r>
              <a:rPr sz="1200" spc="-50" dirty="0">
                <a:solidFill>
                  <a:srgbClr val="FFFFFF"/>
                </a:solidFill>
                <a:latin typeface="Arial"/>
                <a:cs typeface="Arial"/>
              </a:rPr>
              <a:t>L </a:t>
            </a:r>
            <a:r>
              <a:rPr sz="1200" spc="-65" dirty="0">
                <a:solidFill>
                  <a:srgbClr val="FFFFFF"/>
                </a:solidFill>
                <a:latin typeface="Arial"/>
                <a:cs typeface="Arial"/>
              </a:rPr>
              <a:t>P </a:t>
            </a:r>
            <a:r>
              <a:rPr sz="1200" spc="-80" dirty="0">
                <a:solidFill>
                  <a:srgbClr val="FFFFFF"/>
                </a:solidFill>
                <a:latin typeface="Arial"/>
                <a:cs typeface="Arial"/>
              </a:rPr>
              <a:t>, </a:t>
            </a:r>
            <a:r>
              <a:rPr sz="1200" spc="40" dirty="0">
                <a:solidFill>
                  <a:srgbClr val="FFFFFF"/>
                </a:solidFill>
                <a:latin typeface="Arial"/>
                <a:cs typeface="Arial"/>
              </a:rPr>
              <a:t>H </a:t>
            </a:r>
            <a:r>
              <a:rPr sz="1200" spc="25" dirty="0">
                <a:solidFill>
                  <a:srgbClr val="FFFFFF"/>
                </a:solidFill>
                <a:latin typeface="Arial"/>
                <a:cs typeface="Arial"/>
              </a:rPr>
              <a:t>O </a:t>
            </a:r>
            <a:r>
              <a:rPr sz="1200" spc="-65" dirty="0">
                <a:solidFill>
                  <a:srgbClr val="FFFFFF"/>
                </a:solidFill>
                <a:latin typeface="Arial"/>
                <a:cs typeface="Arial"/>
              </a:rPr>
              <a:t>P </a:t>
            </a:r>
            <a:r>
              <a:rPr sz="1200" spc="-100" dirty="0">
                <a:solidFill>
                  <a:srgbClr val="FFFFFF"/>
                </a:solidFill>
                <a:latin typeface="Arial"/>
                <a:cs typeface="Arial"/>
              </a:rPr>
              <a:t>E </a:t>
            </a:r>
            <a:r>
              <a:rPr sz="1200" spc="-80" dirty="0">
                <a:solidFill>
                  <a:srgbClr val="FFFFFF"/>
                </a:solidFill>
                <a:latin typeface="Arial"/>
                <a:cs typeface="Arial"/>
              </a:rPr>
              <a:t>, </a:t>
            </a:r>
            <a:r>
              <a:rPr sz="1200" spc="40" dirty="0">
                <a:solidFill>
                  <a:srgbClr val="FFFFFF"/>
                </a:solidFill>
                <a:latin typeface="Arial"/>
                <a:cs typeface="Arial"/>
              </a:rPr>
              <a:t>H </a:t>
            </a:r>
            <a:r>
              <a:rPr sz="1200" spc="-100" dirty="0">
                <a:solidFill>
                  <a:srgbClr val="FFFFFF"/>
                </a:solidFill>
                <a:latin typeface="Arial"/>
                <a:cs typeface="Arial"/>
              </a:rPr>
              <a:t>E </a:t>
            </a:r>
            <a:r>
              <a:rPr sz="1200" spc="15" dirty="0">
                <a:solidFill>
                  <a:srgbClr val="FFFFFF"/>
                </a:solidFill>
                <a:latin typeface="Arial"/>
                <a:cs typeface="Arial"/>
              </a:rPr>
              <a:t>A</a:t>
            </a:r>
            <a:r>
              <a:rPr sz="1200" spc="-150" dirty="0">
                <a:solidFill>
                  <a:srgbClr val="FFFFFF"/>
                </a:solidFill>
                <a:latin typeface="Arial"/>
                <a:cs typeface="Arial"/>
              </a:rPr>
              <a:t> </a:t>
            </a:r>
            <a:r>
              <a:rPr sz="1200" spc="-50" dirty="0">
                <a:solidFill>
                  <a:srgbClr val="FFFFFF"/>
                </a:solidFill>
                <a:latin typeface="Arial"/>
                <a:cs typeface="Arial"/>
              </a:rPr>
              <a:t>L</a:t>
            </a:r>
            <a:endParaRPr sz="1200">
              <a:latin typeface="Arial"/>
              <a:cs typeface="Arial"/>
            </a:endParaRPr>
          </a:p>
        </p:txBody>
      </p:sp>
      <p:sp>
        <p:nvSpPr>
          <p:cNvPr id="8" name="object 8"/>
          <p:cNvSpPr txBox="1"/>
          <p:nvPr/>
        </p:nvSpPr>
        <p:spPr>
          <a:xfrm>
            <a:off x="7493444" y="7006272"/>
            <a:ext cx="1698625" cy="209550"/>
          </a:xfrm>
          <a:prstGeom prst="rect">
            <a:avLst/>
          </a:prstGeom>
        </p:spPr>
        <p:txBody>
          <a:bodyPr vert="horz" wrap="square" lIns="0" tIns="13335" rIns="0" bIns="0" rtlCol="0">
            <a:spAutoFit/>
          </a:bodyPr>
          <a:lstStyle/>
          <a:p>
            <a:pPr marL="12700">
              <a:lnSpc>
                <a:spcPct val="100000"/>
              </a:lnSpc>
              <a:spcBef>
                <a:spcPts val="105"/>
              </a:spcBef>
            </a:pPr>
            <a:r>
              <a:rPr sz="1200" spc="90" dirty="0">
                <a:solidFill>
                  <a:srgbClr val="FFFFFF"/>
                </a:solidFill>
                <a:latin typeface="Arial"/>
                <a:cs typeface="Arial"/>
              </a:rPr>
              <a:t>W</a:t>
            </a:r>
            <a:r>
              <a:rPr sz="1200" spc="-55" dirty="0">
                <a:solidFill>
                  <a:srgbClr val="FFFFFF"/>
                </a:solidFill>
                <a:latin typeface="Arial"/>
                <a:cs typeface="Arial"/>
              </a:rPr>
              <a:t> </a:t>
            </a:r>
            <a:r>
              <a:rPr sz="1200" spc="90" dirty="0">
                <a:solidFill>
                  <a:srgbClr val="FFFFFF"/>
                </a:solidFill>
                <a:latin typeface="Arial"/>
                <a:cs typeface="Arial"/>
              </a:rPr>
              <a:t>W</a:t>
            </a:r>
            <a:r>
              <a:rPr sz="1200" spc="-55" dirty="0">
                <a:solidFill>
                  <a:srgbClr val="FFFFFF"/>
                </a:solidFill>
                <a:latin typeface="Arial"/>
                <a:cs typeface="Arial"/>
              </a:rPr>
              <a:t> </a:t>
            </a:r>
            <a:r>
              <a:rPr sz="1200" spc="90" dirty="0">
                <a:solidFill>
                  <a:srgbClr val="FFFFFF"/>
                </a:solidFill>
                <a:latin typeface="Arial"/>
                <a:cs typeface="Arial"/>
              </a:rPr>
              <a:t>W</a:t>
            </a:r>
            <a:r>
              <a:rPr sz="1200" spc="-55" dirty="0">
                <a:solidFill>
                  <a:srgbClr val="FFFFFF"/>
                </a:solidFill>
                <a:latin typeface="Arial"/>
                <a:cs typeface="Arial"/>
              </a:rPr>
              <a:t> </a:t>
            </a:r>
            <a:r>
              <a:rPr sz="1200" spc="-80" dirty="0">
                <a:solidFill>
                  <a:srgbClr val="FFFFFF"/>
                </a:solidFill>
                <a:latin typeface="Arial"/>
                <a:cs typeface="Arial"/>
              </a:rPr>
              <a:t>.</a:t>
            </a:r>
            <a:r>
              <a:rPr sz="1200" spc="-55" dirty="0">
                <a:solidFill>
                  <a:srgbClr val="FFFFFF"/>
                </a:solidFill>
                <a:latin typeface="Arial"/>
                <a:cs typeface="Arial"/>
              </a:rPr>
              <a:t> </a:t>
            </a:r>
            <a:r>
              <a:rPr sz="1200" spc="-40" dirty="0">
                <a:solidFill>
                  <a:srgbClr val="FFFFFF"/>
                </a:solidFill>
                <a:latin typeface="Arial"/>
                <a:cs typeface="Arial"/>
              </a:rPr>
              <a:t>C</a:t>
            </a:r>
            <a:r>
              <a:rPr sz="1200" spc="-55" dirty="0">
                <a:solidFill>
                  <a:srgbClr val="FFFFFF"/>
                </a:solidFill>
                <a:latin typeface="Arial"/>
                <a:cs typeface="Arial"/>
              </a:rPr>
              <a:t> </a:t>
            </a:r>
            <a:r>
              <a:rPr sz="1200" spc="-50" dirty="0">
                <a:solidFill>
                  <a:srgbClr val="FFFFFF"/>
                </a:solidFill>
                <a:latin typeface="Arial"/>
                <a:cs typeface="Arial"/>
              </a:rPr>
              <a:t>F</a:t>
            </a:r>
            <a:r>
              <a:rPr sz="1200" spc="-55" dirty="0">
                <a:solidFill>
                  <a:srgbClr val="FFFFFF"/>
                </a:solidFill>
                <a:latin typeface="Arial"/>
                <a:cs typeface="Arial"/>
              </a:rPr>
              <a:t> </a:t>
            </a:r>
            <a:r>
              <a:rPr sz="1200" spc="15" dirty="0">
                <a:solidFill>
                  <a:srgbClr val="FFFFFF"/>
                </a:solidFill>
                <a:latin typeface="Arial"/>
                <a:cs typeface="Arial"/>
              </a:rPr>
              <a:t>V</a:t>
            </a:r>
            <a:r>
              <a:rPr sz="1200" spc="-55" dirty="0">
                <a:solidFill>
                  <a:srgbClr val="FFFFFF"/>
                </a:solidFill>
                <a:latin typeface="Arial"/>
                <a:cs typeface="Arial"/>
              </a:rPr>
              <a:t> </a:t>
            </a:r>
            <a:r>
              <a:rPr sz="1200" spc="-40" dirty="0">
                <a:solidFill>
                  <a:srgbClr val="FFFFFF"/>
                </a:solidFill>
                <a:latin typeface="Arial"/>
                <a:cs typeface="Arial"/>
              </a:rPr>
              <a:t>C</a:t>
            </a:r>
            <a:r>
              <a:rPr sz="1200" spc="-55" dirty="0">
                <a:solidFill>
                  <a:srgbClr val="FFFFFF"/>
                </a:solidFill>
                <a:latin typeface="Arial"/>
                <a:cs typeface="Arial"/>
              </a:rPr>
              <a:t> </a:t>
            </a:r>
            <a:r>
              <a:rPr sz="1200" spc="-80" dirty="0">
                <a:solidFill>
                  <a:srgbClr val="FFFFFF"/>
                </a:solidFill>
                <a:latin typeface="Arial"/>
                <a:cs typeface="Arial"/>
              </a:rPr>
              <a:t>.</a:t>
            </a:r>
            <a:r>
              <a:rPr sz="1200" spc="-55" dirty="0">
                <a:solidFill>
                  <a:srgbClr val="FFFFFF"/>
                </a:solidFill>
                <a:latin typeface="Arial"/>
                <a:cs typeface="Arial"/>
              </a:rPr>
              <a:t> </a:t>
            </a:r>
            <a:r>
              <a:rPr sz="1200" spc="25" dirty="0">
                <a:solidFill>
                  <a:srgbClr val="FFFFFF"/>
                </a:solidFill>
                <a:latin typeface="Arial"/>
                <a:cs typeface="Arial"/>
              </a:rPr>
              <a:t>O</a:t>
            </a:r>
            <a:r>
              <a:rPr sz="1200" spc="-55" dirty="0">
                <a:solidFill>
                  <a:srgbClr val="FFFFFF"/>
                </a:solidFill>
                <a:latin typeface="Arial"/>
                <a:cs typeface="Arial"/>
              </a:rPr>
              <a:t> </a:t>
            </a:r>
            <a:r>
              <a:rPr sz="1200" spc="-90" dirty="0">
                <a:solidFill>
                  <a:srgbClr val="FFFFFF"/>
                </a:solidFill>
                <a:latin typeface="Arial"/>
                <a:cs typeface="Arial"/>
              </a:rPr>
              <a:t>R</a:t>
            </a:r>
            <a:r>
              <a:rPr sz="1200" spc="-55" dirty="0">
                <a:solidFill>
                  <a:srgbClr val="FFFFFF"/>
                </a:solidFill>
                <a:latin typeface="Arial"/>
                <a:cs typeface="Arial"/>
              </a:rPr>
              <a:t> </a:t>
            </a:r>
            <a:r>
              <a:rPr sz="1200" spc="-50" dirty="0">
                <a:solidFill>
                  <a:srgbClr val="FFFFFF"/>
                </a:solidFill>
                <a:latin typeface="Arial"/>
                <a:cs typeface="Arial"/>
              </a:rPr>
              <a:t>G</a:t>
            </a:r>
            <a:endParaRPr sz="1200">
              <a:latin typeface="Arial"/>
              <a:cs typeface="Arial"/>
            </a:endParaRPr>
          </a:p>
        </p:txBody>
      </p:sp>
      <p:sp>
        <p:nvSpPr>
          <p:cNvPr id="9" name="object 9"/>
          <p:cNvSpPr/>
          <p:nvPr/>
        </p:nvSpPr>
        <p:spPr>
          <a:xfrm>
            <a:off x="2895600" y="2209800"/>
            <a:ext cx="3933825" cy="3933825"/>
          </a:xfrm>
          <a:custGeom>
            <a:avLst/>
            <a:gdLst/>
            <a:ahLst/>
            <a:cxnLst/>
            <a:rect l="l" t="t" r="r" b="b"/>
            <a:pathLst>
              <a:path w="3933825" h="3933825">
                <a:moveTo>
                  <a:pt x="0" y="0"/>
                </a:moveTo>
                <a:lnTo>
                  <a:pt x="3933824" y="0"/>
                </a:lnTo>
                <a:lnTo>
                  <a:pt x="3933824" y="3933824"/>
                </a:lnTo>
                <a:lnTo>
                  <a:pt x="0" y="3933824"/>
                </a:lnTo>
                <a:lnTo>
                  <a:pt x="0" y="0"/>
                </a:lnTo>
                <a:close/>
              </a:path>
            </a:pathLst>
          </a:custGeom>
          <a:solidFill>
            <a:srgbClr val="FFFFFF">
              <a:alpha val="55685"/>
            </a:srgbClr>
          </a:solidFill>
        </p:spPr>
        <p:txBody>
          <a:bodyPr wrap="square" lIns="0" tIns="0" rIns="0" bIns="0" rtlCol="0"/>
          <a:lstStyle/>
          <a:p>
            <a:endParaRPr/>
          </a:p>
        </p:txBody>
      </p:sp>
      <p:sp>
        <p:nvSpPr>
          <p:cNvPr id="10" name="object 10"/>
          <p:cNvSpPr/>
          <p:nvPr/>
        </p:nvSpPr>
        <p:spPr>
          <a:xfrm>
            <a:off x="3876675" y="2714625"/>
            <a:ext cx="2181225" cy="1362074"/>
          </a:xfrm>
          <a:prstGeom prst="rect">
            <a:avLst/>
          </a:prstGeom>
          <a:blipFill>
            <a:blip r:embed="rId5" cstate="print"/>
            <a:stretch>
              <a:fillRect/>
            </a:stretch>
          </a:blipFill>
        </p:spPr>
        <p:txBody>
          <a:bodyPr wrap="square" lIns="0" tIns="0" rIns="0" bIns="0" rtlCol="0"/>
          <a:lstStyle/>
          <a:p>
            <a:endParaRPr/>
          </a:p>
        </p:txBody>
      </p:sp>
      <p:sp>
        <p:nvSpPr>
          <p:cNvPr id="11" name="object 11"/>
          <p:cNvSpPr txBox="1"/>
          <p:nvPr/>
        </p:nvSpPr>
        <p:spPr>
          <a:xfrm>
            <a:off x="3698180" y="4185440"/>
            <a:ext cx="2286000" cy="1282700"/>
          </a:xfrm>
          <a:prstGeom prst="rect">
            <a:avLst/>
          </a:prstGeom>
        </p:spPr>
        <p:txBody>
          <a:bodyPr vert="horz" wrap="square" lIns="0" tIns="12065" rIns="0" bIns="0" rtlCol="0">
            <a:spAutoFit/>
          </a:bodyPr>
          <a:lstStyle/>
          <a:p>
            <a:pPr marL="438150" marR="411480" indent="215265">
              <a:lnSpc>
                <a:spcPct val="110600"/>
              </a:lnSpc>
              <a:spcBef>
                <a:spcPts val="95"/>
              </a:spcBef>
            </a:pPr>
            <a:r>
              <a:rPr sz="1300" spc="-30" dirty="0">
                <a:solidFill>
                  <a:srgbClr val="404040"/>
                </a:solidFill>
                <a:latin typeface="Arial"/>
                <a:cs typeface="Arial"/>
              </a:rPr>
              <a:t>P.O. </a:t>
            </a:r>
            <a:r>
              <a:rPr sz="1300" spc="10" dirty="0">
                <a:solidFill>
                  <a:srgbClr val="404040"/>
                </a:solidFill>
                <a:latin typeface="Arial"/>
                <a:cs typeface="Arial"/>
              </a:rPr>
              <a:t>Box </a:t>
            </a:r>
            <a:r>
              <a:rPr sz="1300" spc="50" dirty="0">
                <a:solidFill>
                  <a:srgbClr val="404040"/>
                </a:solidFill>
                <a:latin typeface="Arial"/>
                <a:cs typeface="Arial"/>
              </a:rPr>
              <a:t>489  </a:t>
            </a:r>
            <a:r>
              <a:rPr sz="1300" spc="10" dirty="0">
                <a:solidFill>
                  <a:srgbClr val="404040"/>
                </a:solidFill>
                <a:latin typeface="Arial"/>
                <a:cs typeface="Arial"/>
              </a:rPr>
              <a:t>Canton, </a:t>
            </a:r>
            <a:r>
              <a:rPr sz="1300" dirty="0">
                <a:solidFill>
                  <a:srgbClr val="404040"/>
                </a:solidFill>
                <a:latin typeface="Arial"/>
                <a:cs typeface="Arial"/>
              </a:rPr>
              <a:t>GA</a:t>
            </a:r>
            <a:r>
              <a:rPr sz="1300" spc="-80" dirty="0">
                <a:solidFill>
                  <a:srgbClr val="404040"/>
                </a:solidFill>
                <a:latin typeface="Arial"/>
                <a:cs typeface="Arial"/>
              </a:rPr>
              <a:t> </a:t>
            </a:r>
            <a:r>
              <a:rPr sz="1300" spc="50" dirty="0">
                <a:solidFill>
                  <a:srgbClr val="404040"/>
                </a:solidFill>
                <a:latin typeface="Arial"/>
                <a:cs typeface="Arial"/>
              </a:rPr>
              <a:t>30169</a:t>
            </a:r>
            <a:endParaRPr sz="1300">
              <a:latin typeface="Arial"/>
              <a:cs typeface="Arial"/>
            </a:endParaRPr>
          </a:p>
          <a:p>
            <a:pPr marL="18415" algn="ctr">
              <a:lnSpc>
                <a:spcPct val="100000"/>
              </a:lnSpc>
              <a:spcBef>
                <a:spcPts val="165"/>
              </a:spcBef>
            </a:pPr>
            <a:r>
              <a:rPr sz="1300" spc="55" dirty="0">
                <a:solidFill>
                  <a:srgbClr val="404040"/>
                </a:solidFill>
                <a:latin typeface="Arial"/>
                <a:cs typeface="Arial"/>
              </a:rPr>
              <a:t>770-479-1804</a:t>
            </a:r>
            <a:endParaRPr sz="1300">
              <a:latin typeface="Arial"/>
              <a:cs typeface="Arial"/>
            </a:endParaRPr>
          </a:p>
          <a:p>
            <a:pPr>
              <a:lnSpc>
                <a:spcPct val="100000"/>
              </a:lnSpc>
            </a:pPr>
            <a:endParaRPr sz="1500">
              <a:latin typeface="Times New Roman"/>
              <a:cs typeface="Times New Roman"/>
            </a:endParaRPr>
          </a:p>
          <a:p>
            <a:pPr>
              <a:lnSpc>
                <a:spcPct val="100000"/>
              </a:lnSpc>
              <a:spcBef>
                <a:spcPts val="5"/>
              </a:spcBef>
            </a:pPr>
            <a:endParaRPr sz="1250">
              <a:latin typeface="Times New Roman"/>
              <a:cs typeface="Times New Roman"/>
            </a:endParaRPr>
          </a:p>
          <a:p>
            <a:pPr algn="ctr">
              <a:lnSpc>
                <a:spcPct val="100000"/>
              </a:lnSpc>
            </a:pPr>
            <a:r>
              <a:rPr sz="1300" spc="30" dirty="0">
                <a:solidFill>
                  <a:srgbClr val="404040"/>
                </a:solidFill>
                <a:latin typeface="Arial"/>
                <a:cs typeface="Arial"/>
              </a:rPr>
              <a:t>Donate </a:t>
            </a:r>
            <a:r>
              <a:rPr sz="1300" spc="25" dirty="0">
                <a:solidFill>
                  <a:srgbClr val="404040"/>
                </a:solidFill>
                <a:latin typeface="Arial"/>
                <a:cs typeface="Arial"/>
              </a:rPr>
              <a:t>Online:</a:t>
            </a:r>
            <a:r>
              <a:rPr sz="1300" spc="-5" dirty="0">
                <a:solidFill>
                  <a:srgbClr val="404040"/>
                </a:solidFill>
                <a:latin typeface="Arial"/>
                <a:cs typeface="Arial"/>
              </a:rPr>
              <a:t> </a:t>
            </a:r>
            <a:r>
              <a:rPr sz="1300" spc="25" dirty="0">
                <a:solidFill>
                  <a:srgbClr val="404040"/>
                </a:solidFill>
                <a:latin typeface="Arial"/>
                <a:cs typeface="Arial"/>
                <a:hlinkClick r:id="rId6"/>
              </a:rPr>
              <a:t>www.cfvc.org</a:t>
            </a:r>
            <a:endParaRPr sz="1300">
              <a:latin typeface="Arial"/>
              <a:cs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753600" cy="1904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solidFill>
            <a:srgbClr val="FFFFFF"/>
          </a:solidFill>
        </p:spPr>
        <p:txBody>
          <a:bodyPr wrap="square" lIns="0" tIns="0" rIns="0" bIns="0" rtlCol="0"/>
          <a:lstStyle/>
          <a:p>
            <a:endParaRPr/>
          </a:p>
        </p:txBody>
      </p:sp>
      <p:sp>
        <p:nvSpPr>
          <p:cNvPr id="4" name="object 4"/>
          <p:cNvSpPr txBox="1">
            <a:spLocks noGrp="1"/>
          </p:cNvSpPr>
          <p:nvPr>
            <p:ph type="title"/>
          </p:nvPr>
        </p:nvSpPr>
        <p:spPr>
          <a:xfrm>
            <a:off x="511175" y="204755"/>
            <a:ext cx="2002789" cy="347980"/>
          </a:xfrm>
          <a:prstGeom prst="rect">
            <a:avLst/>
          </a:prstGeom>
        </p:spPr>
        <p:txBody>
          <a:bodyPr vert="horz" wrap="square" lIns="0" tIns="13970" rIns="0" bIns="0" rtlCol="0">
            <a:spAutoFit/>
          </a:bodyPr>
          <a:lstStyle/>
          <a:p>
            <a:pPr marL="12700">
              <a:lnSpc>
                <a:spcPct val="100000"/>
              </a:lnSpc>
              <a:spcBef>
                <a:spcPts val="110"/>
              </a:spcBef>
              <a:tabLst>
                <a:tab pos="841375" algn="l"/>
              </a:tabLst>
            </a:pPr>
            <a:r>
              <a:rPr sz="2100" spc="80" dirty="0"/>
              <a:t>O</a:t>
            </a:r>
            <a:r>
              <a:rPr sz="2100" spc="-250" dirty="0"/>
              <a:t> </a:t>
            </a:r>
            <a:r>
              <a:rPr sz="2100" spc="60" dirty="0"/>
              <a:t>U</a:t>
            </a:r>
            <a:r>
              <a:rPr sz="2100" spc="-250" dirty="0"/>
              <a:t> </a:t>
            </a:r>
            <a:r>
              <a:rPr sz="2100" spc="-130" dirty="0"/>
              <a:t>R	</a:t>
            </a:r>
            <a:r>
              <a:rPr sz="2100" spc="100" dirty="0"/>
              <a:t>V</a:t>
            </a:r>
            <a:r>
              <a:rPr sz="2100" spc="-270" dirty="0"/>
              <a:t> </a:t>
            </a:r>
            <a:r>
              <a:rPr sz="2100" spc="65" dirty="0"/>
              <a:t>I</a:t>
            </a:r>
            <a:r>
              <a:rPr sz="2100" spc="-270" dirty="0"/>
              <a:t> </a:t>
            </a:r>
            <a:r>
              <a:rPr sz="2100" spc="-235" dirty="0"/>
              <a:t>S</a:t>
            </a:r>
            <a:r>
              <a:rPr sz="2100" spc="-270" dirty="0"/>
              <a:t> </a:t>
            </a:r>
            <a:r>
              <a:rPr sz="2100" spc="65" dirty="0"/>
              <a:t>I</a:t>
            </a:r>
            <a:r>
              <a:rPr sz="2100" spc="-270" dirty="0"/>
              <a:t> </a:t>
            </a:r>
            <a:r>
              <a:rPr sz="2100" spc="80" dirty="0"/>
              <a:t>O</a:t>
            </a:r>
            <a:r>
              <a:rPr sz="2100" spc="-270" dirty="0"/>
              <a:t> </a:t>
            </a:r>
            <a:r>
              <a:rPr sz="2100" spc="125" dirty="0"/>
              <a:t>N</a:t>
            </a:r>
            <a:endParaRPr sz="2100"/>
          </a:p>
        </p:txBody>
      </p:sp>
      <p:sp>
        <p:nvSpPr>
          <p:cNvPr id="5" name="object 5"/>
          <p:cNvSpPr/>
          <p:nvPr/>
        </p:nvSpPr>
        <p:spPr>
          <a:xfrm>
            <a:off x="6734175" y="0"/>
            <a:ext cx="3019425" cy="238125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6734175" y="2438400"/>
            <a:ext cx="3019425" cy="2390775"/>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6734175" y="4886325"/>
            <a:ext cx="3019425" cy="2409825"/>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571500" y="3500216"/>
            <a:ext cx="57150" cy="57150"/>
          </a:xfrm>
          <a:custGeom>
            <a:avLst/>
            <a:gdLst/>
            <a:ahLst/>
            <a:cxnLst/>
            <a:rect l="l" t="t" r="r" b="b"/>
            <a:pathLst>
              <a:path w="57150" h="57150">
                <a:moveTo>
                  <a:pt x="28575" y="57150"/>
                </a:moveTo>
                <a:lnTo>
                  <a:pt x="16073" y="55364"/>
                </a:lnTo>
                <a:lnTo>
                  <a:pt x="7143" y="50006"/>
                </a:lnTo>
                <a:lnTo>
                  <a:pt x="1785" y="41076"/>
                </a:lnTo>
                <a:lnTo>
                  <a:pt x="0" y="28575"/>
                </a:lnTo>
                <a:lnTo>
                  <a:pt x="1785" y="16073"/>
                </a:lnTo>
                <a:lnTo>
                  <a:pt x="7143" y="7143"/>
                </a:lnTo>
                <a:lnTo>
                  <a:pt x="16073" y="1785"/>
                </a:lnTo>
                <a:lnTo>
                  <a:pt x="28575" y="0"/>
                </a:lnTo>
                <a:lnTo>
                  <a:pt x="41076" y="1785"/>
                </a:lnTo>
                <a:lnTo>
                  <a:pt x="50006" y="7143"/>
                </a:lnTo>
                <a:lnTo>
                  <a:pt x="55364" y="16073"/>
                </a:lnTo>
                <a:lnTo>
                  <a:pt x="57150" y="28575"/>
                </a:lnTo>
                <a:lnTo>
                  <a:pt x="55364" y="41076"/>
                </a:lnTo>
                <a:lnTo>
                  <a:pt x="50006" y="50006"/>
                </a:lnTo>
                <a:lnTo>
                  <a:pt x="41076" y="55364"/>
                </a:lnTo>
                <a:lnTo>
                  <a:pt x="28575" y="57150"/>
                </a:lnTo>
                <a:close/>
              </a:path>
            </a:pathLst>
          </a:custGeom>
          <a:solidFill>
            <a:srgbClr val="404040"/>
          </a:solidFill>
        </p:spPr>
        <p:txBody>
          <a:bodyPr wrap="square" lIns="0" tIns="0" rIns="0" bIns="0" rtlCol="0"/>
          <a:lstStyle/>
          <a:p>
            <a:endParaRPr/>
          </a:p>
        </p:txBody>
      </p:sp>
      <p:sp>
        <p:nvSpPr>
          <p:cNvPr id="9" name="object 9"/>
          <p:cNvSpPr/>
          <p:nvPr/>
        </p:nvSpPr>
        <p:spPr>
          <a:xfrm>
            <a:off x="571500" y="3976466"/>
            <a:ext cx="57150" cy="57150"/>
          </a:xfrm>
          <a:custGeom>
            <a:avLst/>
            <a:gdLst/>
            <a:ahLst/>
            <a:cxnLst/>
            <a:rect l="l" t="t" r="r" b="b"/>
            <a:pathLst>
              <a:path w="57150" h="57150">
                <a:moveTo>
                  <a:pt x="28575" y="57150"/>
                </a:moveTo>
                <a:lnTo>
                  <a:pt x="16073" y="55364"/>
                </a:lnTo>
                <a:lnTo>
                  <a:pt x="7143" y="50006"/>
                </a:lnTo>
                <a:lnTo>
                  <a:pt x="1785" y="41076"/>
                </a:lnTo>
                <a:lnTo>
                  <a:pt x="0" y="28575"/>
                </a:lnTo>
                <a:lnTo>
                  <a:pt x="1785" y="16073"/>
                </a:lnTo>
                <a:lnTo>
                  <a:pt x="7143" y="7143"/>
                </a:lnTo>
                <a:lnTo>
                  <a:pt x="16073" y="1785"/>
                </a:lnTo>
                <a:lnTo>
                  <a:pt x="28575" y="0"/>
                </a:lnTo>
                <a:lnTo>
                  <a:pt x="41076" y="1785"/>
                </a:lnTo>
                <a:lnTo>
                  <a:pt x="50006" y="7143"/>
                </a:lnTo>
                <a:lnTo>
                  <a:pt x="55364" y="16073"/>
                </a:lnTo>
                <a:lnTo>
                  <a:pt x="57150" y="28575"/>
                </a:lnTo>
                <a:lnTo>
                  <a:pt x="55364" y="41076"/>
                </a:lnTo>
                <a:lnTo>
                  <a:pt x="50006" y="50006"/>
                </a:lnTo>
                <a:lnTo>
                  <a:pt x="41076" y="55364"/>
                </a:lnTo>
                <a:lnTo>
                  <a:pt x="28575" y="57150"/>
                </a:lnTo>
                <a:close/>
              </a:path>
            </a:pathLst>
          </a:custGeom>
          <a:solidFill>
            <a:srgbClr val="404040"/>
          </a:solidFill>
        </p:spPr>
        <p:txBody>
          <a:bodyPr wrap="square" lIns="0" tIns="0" rIns="0" bIns="0" rtlCol="0"/>
          <a:lstStyle/>
          <a:p>
            <a:endParaRPr/>
          </a:p>
        </p:txBody>
      </p:sp>
      <p:sp>
        <p:nvSpPr>
          <p:cNvPr id="10" name="object 10"/>
          <p:cNvSpPr/>
          <p:nvPr/>
        </p:nvSpPr>
        <p:spPr>
          <a:xfrm>
            <a:off x="571500" y="4452716"/>
            <a:ext cx="57150" cy="57150"/>
          </a:xfrm>
          <a:custGeom>
            <a:avLst/>
            <a:gdLst/>
            <a:ahLst/>
            <a:cxnLst/>
            <a:rect l="l" t="t" r="r" b="b"/>
            <a:pathLst>
              <a:path w="57150" h="57150">
                <a:moveTo>
                  <a:pt x="28575" y="57150"/>
                </a:moveTo>
                <a:lnTo>
                  <a:pt x="16073" y="55364"/>
                </a:lnTo>
                <a:lnTo>
                  <a:pt x="7143" y="50006"/>
                </a:lnTo>
                <a:lnTo>
                  <a:pt x="1785" y="41076"/>
                </a:lnTo>
                <a:lnTo>
                  <a:pt x="0" y="28575"/>
                </a:lnTo>
                <a:lnTo>
                  <a:pt x="1785" y="16073"/>
                </a:lnTo>
                <a:lnTo>
                  <a:pt x="7143" y="7143"/>
                </a:lnTo>
                <a:lnTo>
                  <a:pt x="16073" y="1785"/>
                </a:lnTo>
                <a:lnTo>
                  <a:pt x="28575" y="0"/>
                </a:lnTo>
                <a:lnTo>
                  <a:pt x="41076" y="1785"/>
                </a:lnTo>
                <a:lnTo>
                  <a:pt x="50006" y="7143"/>
                </a:lnTo>
                <a:lnTo>
                  <a:pt x="55364" y="16073"/>
                </a:lnTo>
                <a:lnTo>
                  <a:pt x="57150" y="28575"/>
                </a:lnTo>
                <a:lnTo>
                  <a:pt x="55364" y="41076"/>
                </a:lnTo>
                <a:lnTo>
                  <a:pt x="50006" y="50006"/>
                </a:lnTo>
                <a:lnTo>
                  <a:pt x="41076" y="55364"/>
                </a:lnTo>
                <a:lnTo>
                  <a:pt x="28575" y="57150"/>
                </a:lnTo>
                <a:close/>
              </a:path>
            </a:pathLst>
          </a:custGeom>
          <a:solidFill>
            <a:srgbClr val="404040"/>
          </a:solidFill>
        </p:spPr>
        <p:txBody>
          <a:bodyPr wrap="square" lIns="0" tIns="0" rIns="0" bIns="0" rtlCol="0"/>
          <a:lstStyle/>
          <a:p>
            <a:endParaRPr/>
          </a:p>
        </p:txBody>
      </p:sp>
      <p:sp>
        <p:nvSpPr>
          <p:cNvPr id="11" name="object 11"/>
          <p:cNvSpPr/>
          <p:nvPr/>
        </p:nvSpPr>
        <p:spPr>
          <a:xfrm>
            <a:off x="571500" y="4928966"/>
            <a:ext cx="57150" cy="57150"/>
          </a:xfrm>
          <a:custGeom>
            <a:avLst/>
            <a:gdLst/>
            <a:ahLst/>
            <a:cxnLst/>
            <a:rect l="l" t="t" r="r" b="b"/>
            <a:pathLst>
              <a:path w="57150" h="57150">
                <a:moveTo>
                  <a:pt x="28575" y="57150"/>
                </a:moveTo>
                <a:lnTo>
                  <a:pt x="16073" y="55364"/>
                </a:lnTo>
                <a:lnTo>
                  <a:pt x="7143" y="50006"/>
                </a:lnTo>
                <a:lnTo>
                  <a:pt x="1785" y="41076"/>
                </a:lnTo>
                <a:lnTo>
                  <a:pt x="0" y="28575"/>
                </a:lnTo>
                <a:lnTo>
                  <a:pt x="1785" y="16073"/>
                </a:lnTo>
                <a:lnTo>
                  <a:pt x="7143" y="7143"/>
                </a:lnTo>
                <a:lnTo>
                  <a:pt x="16073" y="1785"/>
                </a:lnTo>
                <a:lnTo>
                  <a:pt x="28575" y="0"/>
                </a:lnTo>
                <a:lnTo>
                  <a:pt x="41076" y="1785"/>
                </a:lnTo>
                <a:lnTo>
                  <a:pt x="50006" y="7143"/>
                </a:lnTo>
                <a:lnTo>
                  <a:pt x="55364" y="16073"/>
                </a:lnTo>
                <a:lnTo>
                  <a:pt x="57150" y="28575"/>
                </a:lnTo>
                <a:lnTo>
                  <a:pt x="55364" y="41076"/>
                </a:lnTo>
                <a:lnTo>
                  <a:pt x="50006" y="50006"/>
                </a:lnTo>
                <a:lnTo>
                  <a:pt x="41076" y="55364"/>
                </a:lnTo>
                <a:lnTo>
                  <a:pt x="28575" y="57150"/>
                </a:lnTo>
                <a:close/>
              </a:path>
            </a:pathLst>
          </a:custGeom>
          <a:solidFill>
            <a:srgbClr val="404040"/>
          </a:solidFill>
        </p:spPr>
        <p:txBody>
          <a:bodyPr wrap="square" lIns="0" tIns="0" rIns="0" bIns="0" rtlCol="0"/>
          <a:lstStyle/>
          <a:p>
            <a:endParaRPr/>
          </a:p>
        </p:txBody>
      </p:sp>
      <p:sp>
        <p:nvSpPr>
          <p:cNvPr id="12" name="object 12"/>
          <p:cNvSpPr/>
          <p:nvPr/>
        </p:nvSpPr>
        <p:spPr>
          <a:xfrm>
            <a:off x="571500" y="5405216"/>
            <a:ext cx="57150" cy="57150"/>
          </a:xfrm>
          <a:custGeom>
            <a:avLst/>
            <a:gdLst/>
            <a:ahLst/>
            <a:cxnLst/>
            <a:rect l="l" t="t" r="r" b="b"/>
            <a:pathLst>
              <a:path w="57150" h="57150">
                <a:moveTo>
                  <a:pt x="28575" y="57150"/>
                </a:moveTo>
                <a:lnTo>
                  <a:pt x="16073" y="55364"/>
                </a:lnTo>
                <a:lnTo>
                  <a:pt x="7143" y="50006"/>
                </a:lnTo>
                <a:lnTo>
                  <a:pt x="1785" y="41076"/>
                </a:lnTo>
                <a:lnTo>
                  <a:pt x="0" y="28575"/>
                </a:lnTo>
                <a:lnTo>
                  <a:pt x="1785" y="16073"/>
                </a:lnTo>
                <a:lnTo>
                  <a:pt x="7143" y="7143"/>
                </a:lnTo>
                <a:lnTo>
                  <a:pt x="16073" y="1785"/>
                </a:lnTo>
                <a:lnTo>
                  <a:pt x="28575" y="0"/>
                </a:lnTo>
                <a:lnTo>
                  <a:pt x="41076" y="1785"/>
                </a:lnTo>
                <a:lnTo>
                  <a:pt x="50006" y="7143"/>
                </a:lnTo>
                <a:lnTo>
                  <a:pt x="55364" y="16073"/>
                </a:lnTo>
                <a:lnTo>
                  <a:pt x="57150" y="28575"/>
                </a:lnTo>
                <a:lnTo>
                  <a:pt x="55364" y="41076"/>
                </a:lnTo>
                <a:lnTo>
                  <a:pt x="50006" y="50006"/>
                </a:lnTo>
                <a:lnTo>
                  <a:pt x="41076" y="55364"/>
                </a:lnTo>
                <a:lnTo>
                  <a:pt x="28575" y="57150"/>
                </a:lnTo>
                <a:close/>
              </a:path>
            </a:pathLst>
          </a:custGeom>
          <a:solidFill>
            <a:srgbClr val="404040"/>
          </a:solidFill>
        </p:spPr>
        <p:txBody>
          <a:bodyPr wrap="square" lIns="0" tIns="0" rIns="0" bIns="0" rtlCol="0"/>
          <a:lstStyle/>
          <a:p>
            <a:endParaRPr/>
          </a:p>
        </p:txBody>
      </p:sp>
      <p:sp>
        <p:nvSpPr>
          <p:cNvPr id="13" name="object 13"/>
          <p:cNvSpPr/>
          <p:nvPr/>
        </p:nvSpPr>
        <p:spPr>
          <a:xfrm>
            <a:off x="571500" y="5881466"/>
            <a:ext cx="57150" cy="57150"/>
          </a:xfrm>
          <a:custGeom>
            <a:avLst/>
            <a:gdLst/>
            <a:ahLst/>
            <a:cxnLst/>
            <a:rect l="l" t="t" r="r" b="b"/>
            <a:pathLst>
              <a:path w="57150" h="57150">
                <a:moveTo>
                  <a:pt x="28575" y="57150"/>
                </a:moveTo>
                <a:lnTo>
                  <a:pt x="16073" y="55364"/>
                </a:lnTo>
                <a:lnTo>
                  <a:pt x="7143" y="50006"/>
                </a:lnTo>
                <a:lnTo>
                  <a:pt x="1785" y="41076"/>
                </a:lnTo>
                <a:lnTo>
                  <a:pt x="0" y="28575"/>
                </a:lnTo>
                <a:lnTo>
                  <a:pt x="1785" y="16073"/>
                </a:lnTo>
                <a:lnTo>
                  <a:pt x="7143" y="7143"/>
                </a:lnTo>
                <a:lnTo>
                  <a:pt x="16073" y="1785"/>
                </a:lnTo>
                <a:lnTo>
                  <a:pt x="28575" y="0"/>
                </a:lnTo>
                <a:lnTo>
                  <a:pt x="41076" y="1785"/>
                </a:lnTo>
                <a:lnTo>
                  <a:pt x="50006" y="7143"/>
                </a:lnTo>
                <a:lnTo>
                  <a:pt x="55364" y="16073"/>
                </a:lnTo>
                <a:lnTo>
                  <a:pt x="57150" y="28575"/>
                </a:lnTo>
                <a:lnTo>
                  <a:pt x="55364" y="41076"/>
                </a:lnTo>
                <a:lnTo>
                  <a:pt x="50006" y="50006"/>
                </a:lnTo>
                <a:lnTo>
                  <a:pt x="41076" y="55364"/>
                </a:lnTo>
                <a:lnTo>
                  <a:pt x="28575" y="57150"/>
                </a:lnTo>
                <a:close/>
              </a:path>
            </a:pathLst>
          </a:custGeom>
          <a:solidFill>
            <a:srgbClr val="404040"/>
          </a:solidFill>
        </p:spPr>
        <p:txBody>
          <a:bodyPr wrap="square" lIns="0" tIns="0" rIns="0" bIns="0" rtlCol="0"/>
          <a:lstStyle/>
          <a:p>
            <a:endParaRPr/>
          </a:p>
        </p:txBody>
      </p:sp>
      <p:sp>
        <p:nvSpPr>
          <p:cNvPr id="14" name="object 14"/>
          <p:cNvSpPr/>
          <p:nvPr/>
        </p:nvSpPr>
        <p:spPr>
          <a:xfrm>
            <a:off x="571500" y="6595841"/>
            <a:ext cx="57150" cy="57150"/>
          </a:xfrm>
          <a:custGeom>
            <a:avLst/>
            <a:gdLst/>
            <a:ahLst/>
            <a:cxnLst/>
            <a:rect l="l" t="t" r="r" b="b"/>
            <a:pathLst>
              <a:path w="57150" h="57150">
                <a:moveTo>
                  <a:pt x="28575" y="57150"/>
                </a:moveTo>
                <a:lnTo>
                  <a:pt x="16073" y="55364"/>
                </a:lnTo>
                <a:lnTo>
                  <a:pt x="7143" y="50006"/>
                </a:lnTo>
                <a:lnTo>
                  <a:pt x="1785" y="41076"/>
                </a:lnTo>
                <a:lnTo>
                  <a:pt x="0" y="28575"/>
                </a:lnTo>
                <a:lnTo>
                  <a:pt x="1785" y="16073"/>
                </a:lnTo>
                <a:lnTo>
                  <a:pt x="7143" y="7143"/>
                </a:lnTo>
                <a:lnTo>
                  <a:pt x="16073" y="1785"/>
                </a:lnTo>
                <a:lnTo>
                  <a:pt x="28575" y="0"/>
                </a:lnTo>
                <a:lnTo>
                  <a:pt x="41076" y="1785"/>
                </a:lnTo>
                <a:lnTo>
                  <a:pt x="50006" y="7143"/>
                </a:lnTo>
                <a:lnTo>
                  <a:pt x="55364" y="16073"/>
                </a:lnTo>
                <a:lnTo>
                  <a:pt x="57150" y="28575"/>
                </a:lnTo>
                <a:lnTo>
                  <a:pt x="55364" y="41076"/>
                </a:lnTo>
                <a:lnTo>
                  <a:pt x="50006" y="50006"/>
                </a:lnTo>
                <a:lnTo>
                  <a:pt x="41076" y="55364"/>
                </a:lnTo>
                <a:lnTo>
                  <a:pt x="28575" y="57150"/>
                </a:lnTo>
                <a:close/>
              </a:path>
            </a:pathLst>
          </a:custGeom>
          <a:solidFill>
            <a:srgbClr val="404040"/>
          </a:solidFill>
        </p:spPr>
        <p:txBody>
          <a:bodyPr wrap="square" lIns="0" tIns="0" rIns="0" bIns="0" rtlCol="0"/>
          <a:lstStyle/>
          <a:p>
            <a:endParaRPr/>
          </a:p>
        </p:txBody>
      </p:sp>
      <p:sp>
        <p:nvSpPr>
          <p:cNvPr id="15" name="object 15"/>
          <p:cNvSpPr txBox="1"/>
          <p:nvPr/>
        </p:nvSpPr>
        <p:spPr>
          <a:xfrm>
            <a:off x="501650" y="625139"/>
            <a:ext cx="5803265" cy="6330950"/>
          </a:xfrm>
          <a:prstGeom prst="rect">
            <a:avLst/>
          </a:prstGeom>
        </p:spPr>
        <p:txBody>
          <a:bodyPr vert="horz" wrap="square" lIns="0" tIns="12065" rIns="0" bIns="0" rtlCol="0">
            <a:spAutoFit/>
          </a:bodyPr>
          <a:lstStyle/>
          <a:p>
            <a:pPr marL="12700" marR="845819">
              <a:lnSpc>
                <a:spcPct val="120200"/>
              </a:lnSpc>
              <a:spcBef>
                <a:spcPts val="95"/>
              </a:spcBef>
            </a:pPr>
            <a:r>
              <a:rPr sz="1300" spc="40" dirty="0">
                <a:solidFill>
                  <a:srgbClr val="404040"/>
                </a:solidFill>
                <a:latin typeface="Arial"/>
                <a:cs typeface="Arial"/>
              </a:rPr>
              <a:t>We </a:t>
            </a:r>
            <a:r>
              <a:rPr sz="1300" spc="25" dirty="0">
                <a:solidFill>
                  <a:srgbClr val="404040"/>
                </a:solidFill>
                <a:latin typeface="Arial"/>
                <a:cs typeface="Arial"/>
              </a:rPr>
              <a:t>envision </a:t>
            </a:r>
            <a:r>
              <a:rPr sz="1300" spc="-60" dirty="0">
                <a:solidFill>
                  <a:srgbClr val="404040"/>
                </a:solidFill>
                <a:latin typeface="Arial"/>
                <a:cs typeface="Arial"/>
              </a:rPr>
              <a:t>a </a:t>
            </a:r>
            <a:r>
              <a:rPr sz="1300" spc="60" dirty="0">
                <a:solidFill>
                  <a:srgbClr val="404040"/>
                </a:solidFill>
                <a:latin typeface="Arial"/>
                <a:cs typeface="Arial"/>
              </a:rPr>
              <a:t>world</a:t>
            </a:r>
            <a:r>
              <a:rPr sz="1300" spc="-250" dirty="0">
                <a:solidFill>
                  <a:srgbClr val="404040"/>
                </a:solidFill>
                <a:latin typeface="Arial"/>
                <a:cs typeface="Arial"/>
              </a:rPr>
              <a:t> </a:t>
            </a:r>
            <a:r>
              <a:rPr sz="1300" spc="35" dirty="0">
                <a:solidFill>
                  <a:srgbClr val="404040"/>
                </a:solidFill>
                <a:latin typeface="Arial"/>
                <a:cs typeface="Arial"/>
              </a:rPr>
              <a:t>where </a:t>
            </a:r>
            <a:r>
              <a:rPr sz="1300" spc="50" dirty="0">
                <a:solidFill>
                  <a:srgbClr val="404040"/>
                </a:solidFill>
                <a:latin typeface="Arial"/>
                <a:cs typeface="Arial"/>
              </a:rPr>
              <a:t>intimate partner </a:t>
            </a:r>
            <a:r>
              <a:rPr sz="1300" spc="25" dirty="0">
                <a:solidFill>
                  <a:srgbClr val="404040"/>
                </a:solidFill>
                <a:latin typeface="Arial"/>
                <a:cs typeface="Arial"/>
              </a:rPr>
              <a:t>violence </a:t>
            </a:r>
            <a:r>
              <a:rPr sz="1300" spc="-5" dirty="0">
                <a:solidFill>
                  <a:srgbClr val="404040"/>
                </a:solidFill>
                <a:latin typeface="Arial"/>
                <a:cs typeface="Arial"/>
              </a:rPr>
              <a:t>is </a:t>
            </a:r>
            <a:r>
              <a:rPr sz="1300" spc="-60" dirty="0">
                <a:solidFill>
                  <a:srgbClr val="404040"/>
                </a:solidFill>
                <a:latin typeface="Arial"/>
                <a:cs typeface="Arial"/>
              </a:rPr>
              <a:t>a </a:t>
            </a:r>
            <a:r>
              <a:rPr sz="1300" spc="40" dirty="0">
                <a:solidFill>
                  <a:srgbClr val="404040"/>
                </a:solidFill>
                <a:latin typeface="Arial"/>
                <a:cs typeface="Arial"/>
              </a:rPr>
              <a:t>distant  </a:t>
            </a:r>
            <a:r>
              <a:rPr sz="1300" spc="30" dirty="0">
                <a:solidFill>
                  <a:srgbClr val="404040"/>
                </a:solidFill>
                <a:latin typeface="Arial"/>
                <a:cs typeface="Arial"/>
              </a:rPr>
              <a:t>memory </a:t>
            </a:r>
            <a:r>
              <a:rPr sz="1300" dirty="0">
                <a:solidFill>
                  <a:srgbClr val="404040"/>
                </a:solidFill>
                <a:latin typeface="Arial"/>
                <a:cs typeface="Arial"/>
              </a:rPr>
              <a:t>and </a:t>
            </a:r>
            <a:r>
              <a:rPr sz="1300" spc="35" dirty="0">
                <a:solidFill>
                  <a:srgbClr val="404040"/>
                </a:solidFill>
                <a:latin typeface="Arial"/>
                <a:cs typeface="Arial"/>
              </a:rPr>
              <a:t>healthy </a:t>
            </a:r>
            <a:r>
              <a:rPr sz="1300" spc="30" dirty="0">
                <a:solidFill>
                  <a:srgbClr val="404040"/>
                </a:solidFill>
                <a:latin typeface="Arial"/>
                <a:cs typeface="Arial"/>
              </a:rPr>
              <a:t>relationships</a:t>
            </a:r>
            <a:r>
              <a:rPr sz="1300" spc="-204" dirty="0">
                <a:solidFill>
                  <a:srgbClr val="404040"/>
                </a:solidFill>
                <a:latin typeface="Arial"/>
                <a:cs typeface="Arial"/>
              </a:rPr>
              <a:t> </a:t>
            </a:r>
            <a:r>
              <a:rPr sz="1300" spc="15" dirty="0">
                <a:solidFill>
                  <a:srgbClr val="404040"/>
                </a:solidFill>
                <a:latin typeface="Arial"/>
                <a:cs typeface="Arial"/>
              </a:rPr>
              <a:t>prosper.</a:t>
            </a:r>
            <a:endParaRPr sz="1300">
              <a:latin typeface="Arial"/>
              <a:cs typeface="Arial"/>
            </a:endParaRPr>
          </a:p>
          <a:p>
            <a:pPr>
              <a:lnSpc>
                <a:spcPct val="100000"/>
              </a:lnSpc>
              <a:spcBef>
                <a:spcPts val="15"/>
              </a:spcBef>
            </a:pPr>
            <a:endParaRPr sz="1950">
              <a:latin typeface="Times New Roman"/>
              <a:cs typeface="Times New Roman"/>
            </a:endParaRPr>
          </a:p>
          <a:p>
            <a:pPr marL="12700">
              <a:lnSpc>
                <a:spcPct val="100000"/>
              </a:lnSpc>
              <a:tabLst>
                <a:tab pos="841375" algn="l"/>
              </a:tabLst>
            </a:pPr>
            <a:r>
              <a:rPr sz="2100" b="1" spc="80" dirty="0">
                <a:solidFill>
                  <a:srgbClr val="712982"/>
                </a:solidFill>
                <a:latin typeface="Arial"/>
                <a:cs typeface="Arial"/>
              </a:rPr>
              <a:t>O</a:t>
            </a:r>
            <a:r>
              <a:rPr sz="2100" b="1" spc="-250" dirty="0">
                <a:solidFill>
                  <a:srgbClr val="712982"/>
                </a:solidFill>
                <a:latin typeface="Arial"/>
                <a:cs typeface="Arial"/>
              </a:rPr>
              <a:t> </a:t>
            </a:r>
            <a:r>
              <a:rPr sz="2100" b="1" spc="60" dirty="0">
                <a:solidFill>
                  <a:srgbClr val="712982"/>
                </a:solidFill>
                <a:latin typeface="Arial"/>
                <a:cs typeface="Arial"/>
              </a:rPr>
              <a:t>U</a:t>
            </a:r>
            <a:r>
              <a:rPr sz="2100" b="1" spc="-250" dirty="0">
                <a:solidFill>
                  <a:srgbClr val="712982"/>
                </a:solidFill>
                <a:latin typeface="Arial"/>
                <a:cs typeface="Arial"/>
              </a:rPr>
              <a:t> </a:t>
            </a:r>
            <a:r>
              <a:rPr sz="2100" b="1" spc="-130" dirty="0">
                <a:solidFill>
                  <a:srgbClr val="712982"/>
                </a:solidFill>
                <a:latin typeface="Arial"/>
                <a:cs typeface="Arial"/>
              </a:rPr>
              <a:t>R	</a:t>
            </a:r>
            <a:r>
              <a:rPr sz="2100" b="1" spc="275" dirty="0">
                <a:solidFill>
                  <a:srgbClr val="712982"/>
                </a:solidFill>
                <a:latin typeface="Arial"/>
                <a:cs typeface="Arial"/>
              </a:rPr>
              <a:t>M</a:t>
            </a:r>
            <a:r>
              <a:rPr sz="2100" b="1" spc="-254" dirty="0">
                <a:solidFill>
                  <a:srgbClr val="712982"/>
                </a:solidFill>
                <a:latin typeface="Arial"/>
                <a:cs typeface="Arial"/>
              </a:rPr>
              <a:t> </a:t>
            </a:r>
            <a:r>
              <a:rPr sz="2100" b="1" spc="65" dirty="0">
                <a:solidFill>
                  <a:srgbClr val="712982"/>
                </a:solidFill>
                <a:latin typeface="Arial"/>
                <a:cs typeface="Arial"/>
              </a:rPr>
              <a:t>I</a:t>
            </a:r>
            <a:r>
              <a:rPr sz="2100" b="1" spc="-254" dirty="0">
                <a:solidFill>
                  <a:srgbClr val="712982"/>
                </a:solidFill>
                <a:latin typeface="Arial"/>
                <a:cs typeface="Arial"/>
              </a:rPr>
              <a:t> </a:t>
            </a:r>
            <a:r>
              <a:rPr sz="2100" b="1" spc="-235" dirty="0">
                <a:solidFill>
                  <a:srgbClr val="712982"/>
                </a:solidFill>
                <a:latin typeface="Arial"/>
                <a:cs typeface="Arial"/>
              </a:rPr>
              <a:t>S</a:t>
            </a:r>
            <a:r>
              <a:rPr sz="2100" b="1" spc="-254" dirty="0">
                <a:solidFill>
                  <a:srgbClr val="712982"/>
                </a:solidFill>
                <a:latin typeface="Arial"/>
                <a:cs typeface="Arial"/>
              </a:rPr>
              <a:t> </a:t>
            </a:r>
            <a:r>
              <a:rPr sz="2100" b="1" spc="-235" dirty="0">
                <a:solidFill>
                  <a:srgbClr val="712982"/>
                </a:solidFill>
                <a:latin typeface="Arial"/>
                <a:cs typeface="Arial"/>
              </a:rPr>
              <a:t>S</a:t>
            </a:r>
            <a:r>
              <a:rPr sz="2100" b="1" spc="-254" dirty="0">
                <a:solidFill>
                  <a:srgbClr val="712982"/>
                </a:solidFill>
                <a:latin typeface="Arial"/>
                <a:cs typeface="Arial"/>
              </a:rPr>
              <a:t> </a:t>
            </a:r>
            <a:r>
              <a:rPr sz="2100" b="1" spc="65" dirty="0">
                <a:solidFill>
                  <a:srgbClr val="712982"/>
                </a:solidFill>
                <a:latin typeface="Arial"/>
                <a:cs typeface="Arial"/>
              </a:rPr>
              <a:t>I</a:t>
            </a:r>
            <a:r>
              <a:rPr sz="2100" b="1" spc="-254" dirty="0">
                <a:solidFill>
                  <a:srgbClr val="712982"/>
                </a:solidFill>
                <a:latin typeface="Arial"/>
                <a:cs typeface="Arial"/>
              </a:rPr>
              <a:t> </a:t>
            </a:r>
            <a:r>
              <a:rPr sz="2100" b="1" spc="80" dirty="0">
                <a:solidFill>
                  <a:srgbClr val="712982"/>
                </a:solidFill>
                <a:latin typeface="Arial"/>
                <a:cs typeface="Arial"/>
              </a:rPr>
              <a:t>O</a:t>
            </a:r>
            <a:r>
              <a:rPr sz="2100" b="1" spc="-254" dirty="0">
                <a:solidFill>
                  <a:srgbClr val="712982"/>
                </a:solidFill>
                <a:latin typeface="Arial"/>
                <a:cs typeface="Arial"/>
              </a:rPr>
              <a:t> </a:t>
            </a:r>
            <a:r>
              <a:rPr sz="2100" b="1" spc="125" dirty="0">
                <a:solidFill>
                  <a:srgbClr val="712982"/>
                </a:solidFill>
                <a:latin typeface="Arial"/>
                <a:cs typeface="Arial"/>
              </a:rPr>
              <a:t>N</a:t>
            </a:r>
            <a:endParaRPr sz="2100">
              <a:latin typeface="Arial"/>
              <a:cs typeface="Arial"/>
            </a:endParaRPr>
          </a:p>
          <a:p>
            <a:pPr marL="22225" marR="254000">
              <a:lnSpc>
                <a:spcPct val="120200"/>
              </a:lnSpc>
              <a:spcBef>
                <a:spcPts val="925"/>
              </a:spcBef>
            </a:pPr>
            <a:r>
              <a:rPr sz="1300" dirty="0">
                <a:solidFill>
                  <a:srgbClr val="404040"/>
                </a:solidFill>
                <a:latin typeface="Arial"/>
                <a:cs typeface="Arial"/>
              </a:rPr>
              <a:t>The </a:t>
            </a:r>
            <a:r>
              <a:rPr sz="1300" spc="15" dirty="0">
                <a:solidFill>
                  <a:srgbClr val="404040"/>
                </a:solidFill>
                <a:latin typeface="Arial"/>
                <a:cs typeface="Arial"/>
              </a:rPr>
              <a:t>Cherokee Family </a:t>
            </a:r>
            <a:r>
              <a:rPr sz="1300" spc="25" dirty="0">
                <a:solidFill>
                  <a:srgbClr val="404040"/>
                </a:solidFill>
                <a:latin typeface="Arial"/>
                <a:cs typeface="Arial"/>
              </a:rPr>
              <a:t>Violence </a:t>
            </a:r>
            <a:r>
              <a:rPr sz="1300" spc="35" dirty="0">
                <a:solidFill>
                  <a:srgbClr val="404040"/>
                </a:solidFill>
                <a:latin typeface="Arial"/>
                <a:cs typeface="Arial"/>
              </a:rPr>
              <a:t>Center </a:t>
            </a:r>
            <a:r>
              <a:rPr sz="1300" spc="-5" dirty="0">
                <a:solidFill>
                  <a:srgbClr val="404040"/>
                </a:solidFill>
                <a:latin typeface="Arial"/>
                <a:cs typeface="Arial"/>
              </a:rPr>
              <a:t>enhances </a:t>
            </a:r>
            <a:r>
              <a:rPr sz="1300" spc="50" dirty="0">
                <a:solidFill>
                  <a:srgbClr val="404040"/>
                </a:solidFill>
                <a:latin typeface="Arial"/>
                <a:cs typeface="Arial"/>
              </a:rPr>
              <a:t>the </a:t>
            </a:r>
            <a:r>
              <a:rPr sz="1300" spc="25" dirty="0">
                <a:solidFill>
                  <a:srgbClr val="404040"/>
                </a:solidFill>
                <a:latin typeface="Arial"/>
                <a:cs typeface="Arial"/>
              </a:rPr>
              <a:t>safety </a:t>
            </a:r>
            <a:r>
              <a:rPr sz="1300" spc="50" dirty="0">
                <a:solidFill>
                  <a:srgbClr val="404040"/>
                </a:solidFill>
                <a:latin typeface="Arial"/>
                <a:cs typeface="Arial"/>
              </a:rPr>
              <a:t>of </a:t>
            </a:r>
            <a:r>
              <a:rPr sz="1300" spc="25" dirty="0">
                <a:solidFill>
                  <a:srgbClr val="404040"/>
                </a:solidFill>
                <a:latin typeface="Arial"/>
                <a:cs typeface="Arial"/>
              </a:rPr>
              <a:t>those  impacted by </a:t>
            </a:r>
            <a:r>
              <a:rPr sz="1300" spc="50" dirty="0">
                <a:solidFill>
                  <a:srgbClr val="404040"/>
                </a:solidFill>
                <a:latin typeface="Arial"/>
                <a:cs typeface="Arial"/>
              </a:rPr>
              <a:t>intimate partner </a:t>
            </a:r>
            <a:r>
              <a:rPr sz="1300" spc="25" dirty="0">
                <a:solidFill>
                  <a:srgbClr val="404040"/>
                </a:solidFill>
                <a:latin typeface="Arial"/>
                <a:cs typeface="Arial"/>
              </a:rPr>
              <a:t>violence </a:t>
            </a:r>
            <a:r>
              <a:rPr sz="1300" spc="50" dirty="0">
                <a:solidFill>
                  <a:srgbClr val="404040"/>
                </a:solidFill>
                <a:latin typeface="Arial"/>
                <a:cs typeface="Arial"/>
              </a:rPr>
              <a:t>through </a:t>
            </a:r>
            <a:r>
              <a:rPr sz="1300" spc="5" dirty="0">
                <a:solidFill>
                  <a:srgbClr val="404040"/>
                </a:solidFill>
                <a:latin typeface="Arial"/>
                <a:cs typeface="Arial"/>
              </a:rPr>
              <a:t>services </a:t>
            </a:r>
            <a:r>
              <a:rPr sz="1300" spc="65" dirty="0">
                <a:solidFill>
                  <a:srgbClr val="404040"/>
                </a:solidFill>
                <a:latin typeface="Arial"/>
                <a:cs typeface="Arial"/>
              </a:rPr>
              <a:t>that </a:t>
            </a:r>
            <a:r>
              <a:rPr sz="1300" spc="30" dirty="0">
                <a:solidFill>
                  <a:srgbClr val="404040"/>
                </a:solidFill>
                <a:latin typeface="Arial"/>
                <a:cs typeface="Arial"/>
              </a:rPr>
              <a:t>empower  </a:t>
            </a:r>
            <a:r>
              <a:rPr sz="1300" spc="35" dirty="0">
                <a:solidFill>
                  <a:srgbClr val="404040"/>
                </a:solidFill>
                <a:latin typeface="Arial"/>
                <a:cs typeface="Arial"/>
              </a:rPr>
              <a:t>victims</a:t>
            </a:r>
            <a:r>
              <a:rPr sz="1300" spc="-10" dirty="0">
                <a:solidFill>
                  <a:srgbClr val="404040"/>
                </a:solidFill>
                <a:latin typeface="Arial"/>
                <a:cs typeface="Arial"/>
              </a:rPr>
              <a:t> </a:t>
            </a:r>
            <a:r>
              <a:rPr sz="1300" spc="40" dirty="0">
                <a:solidFill>
                  <a:srgbClr val="404040"/>
                </a:solidFill>
                <a:latin typeface="Arial"/>
                <a:cs typeface="Arial"/>
              </a:rPr>
              <a:t>while</a:t>
            </a:r>
            <a:r>
              <a:rPr sz="1300" spc="-10" dirty="0">
                <a:solidFill>
                  <a:srgbClr val="404040"/>
                </a:solidFill>
                <a:latin typeface="Arial"/>
                <a:cs typeface="Arial"/>
              </a:rPr>
              <a:t> </a:t>
            </a:r>
            <a:r>
              <a:rPr sz="1300" spc="25" dirty="0">
                <a:solidFill>
                  <a:srgbClr val="404040"/>
                </a:solidFill>
                <a:latin typeface="Arial"/>
                <a:cs typeface="Arial"/>
              </a:rPr>
              <a:t>advocating</a:t>
            </a:r>
            <a:r>
              <a:rPr sz="1300" spc="-10" dirty="0">
                <a:solidFill>
                  <a:srgbClr val="404040"/>
                </a:solidFill>
                <a:latin typeface="Arial"/>
                <a:cs typeface="Arial"/>
              </a:rPr>
              <a:t> </a:t>
            </a:r>
            <a:r>
              <a:rPr sz="1300" spc="75" dirty="0">
                <a:solidFill>
                  <a:srgbClr val="404040"/>
                </a:solidFill>
                <a:latin typeface="Arial"/>
                <a:cs typeface="Arial"/>
              </a:rPr>
              <a:t>for</a:t>
            </a:r>
            <a:r>
              <a:rPr sz="1300" spc="-10" dirty="0">
                <a:solidFill>
                  <a:srgbClr val="404040"/>
                </a:solidFill>
                <a:latin typeface="Arial"/>
                <a:cs typeface="Arial"/>
              </a:rPr>
              <a:t> </a:t>
            </a:r>
            <a:r>
              <a:rPr sz="1300" spc="-60" dirty="0">
                <a:solidFill>
                  <a:srgbClr val="404040"/>
                </a:solidFill>
                <a:latin typeface="Arial"/>
                <a:cs typeface="Arial"/>
              </a:rPr>
              <a:t>a</a:t>
            </a:r>
            <a:r>
              <a:rPr sz="1300" spc="-10" dirty="0">
                <a:solidFill>
                  <a:srgbClr val="404040"/>
                </a:solidFill>
                <a:latin typeface="Arial"/>
                <a:cs typeface="Arial"/>
              </a:rPr>
              <a:t> </a:t>
            </a:r>
            <a:r>
              <a:rPr sz="1300" spc="35" dirty="0">
                <a:solidFill>
                  <a:srgbClr val="404040"/>
                </a:solidFill>
                <a:latin typeface="Arial"/>
                <a:cs typeface="Arial"/>
              </a:rPr>
              <a:t>community</a:t>
            </a:r>
            <a:r>
              <a:rPr sz="1300" spc="-10" dirty="0">
                <a:solidFill>
                  <a:srgbClr val="404040"/>
                </a:solidFill>
                <a:latin typeface="Arial"/>
                <a:cs typeface="Arial"/>
              </a:rPr>
              <a:t> </a:t>
            </a:r>
            <a:r>
              <a:rPr sz="1300" spc="25" dirty="0">
                <a:solidFill>
                  <a:srgbClr val="404040"/>
                </a:solidFill>
                <a:latin typeface="Arial"/>
                <a:cs typeface="Arial"/>
              </a:rPr>
              <a:t>standard</a:t>
            </a:r>
            <a:r>
              <a:rPr sz="1300" spc="-10" dirty="0">
                <a:solidFill>
                  <a:srgbClr val="404040"/>
                </a:solidFill>
                <a:latin typeface="Arial"/>
                <a:cs typeface="Arial"/>
              </a:rPr>
              <a:t> </a:t>
            </a:r>
            <a:r>
              <a:rPr sz="1300" spc="50" dirty="0">
                <a:solidFill>
                  <a:srgbClr val="404040"/>
                </a:solidFill>
                <a:latin typeface="Arial"/>
                <a:cs typeface="Arial"/>
              </a:rPr>
              <a:t>of</a:t>
            </a:r>
            <a:r>
              <a:rPr sz="1300" spc="-10" dirty="0">
                <a:solidFill>
                  <a:srgbClr val="404040"/>
                </a:solidFill>
                <a:latin typeface="Arial"/>
                <a:cs typeface="Arial"/>
              </a:rPr>
              <a:t> </a:t>
            </a:r>
            <a:r>
              <a:rPr sz="1300" spc="25" dirty="0">
                <a:solidFill>
                  <a:srgbClr val="404040"/>
                </a:solidFill>
                <a:latin typeface="Arial"/>
                <a:cs typeface="Arial"/>
              </a:rPr>
              <a:t>zero</a:t>
            </a:r>
            <a:r>
              <a:rPr sz="1300" spc="-10" dirty="0">
                <a:solidFill>
                  <a:srgbClr val="404040"/>
                </a:solidFill>
                <a:latin typeface="Arial"/>
                <a:cs typeface="Arial"/>
              </a:rPr>
              <a:t> </a:t>
            </a:r>
            <a:r>
              <a:rPr sz="1300" spc="30" dirty="0">
                <a:solidFill>
                  <a:srgbClr val="404040"/>
                </a:solidFill>
                <a:latin typeface="Arial"/>
                <a:cs typeface="Arial"/>
              </a:rPr>
              <a:t>tolerance</a:t>
            </a:r>
            <a:r>
              <a:rPr sz="1300" spc="-10" dirty="0">
                <a:solidFill>
                  <a:srgbClr val="404040"/>
                </a:solidFill>
                <a:latin typeface="Arial"/>
                <a:cs typeface="Arial"/>
              </a:rPr>
              <a:t> </a:t>
            </a:r>
            <a:r>
              <a:rPr sz="1300" spc="75" dirty="0">
                <a:solidFill>
                  <a:srgbClr val="404040"/>
                </a:solidFill>
                <a:latin typeface="Arial"/>
                <a:cs typeface="Arial"/>
              </a:rPr>
              <a:t>for  </a:t>
            </a:r>
            <a:r>
              <a:rPr sz="1300" spc="25" dirty="0">
                <a:solidFill>
                  <a:srgbClr val="404040"/>
                </a:solidFill>
                <a:latin typeface="Arial"/>
                <a:cs typeface="Arial"/>
              </a:rPr>
              <a:t>violence </a:t>
            </a:r>
            <a:r>
              <a:rPr sz="1300" spc="35" dirty="0">
                <a:solidFill>
                  <a:srgbClr val="404040"/>
                </a:solidFill>
                <a:latin typeface="Arial"/>
                <a:cs typeface="Arial"/>
              </a:rPr>
              <a:t>in </a:t>
            </a:r>
            <a:r>
              <a:rPr sz="1300" spc="50" dirty="0">
                <a:solidFill>
                  <a:srgbClr val="404040"/>
                </a:solidFill>
                <a:latin typeface="Arial"/>
                <a:cs typeface="Arial"/>
              </a:rPr>
              <a:t>the</a:t>
            </a:r>
            <a:r>
              <a:rPr sz="1300" spc="-170" dirty="0">
                <a:solidFill>
                  <a:srgbClr val="404040"/>
                </a:solidFill>
                <a:latin typeface="Arial"/>
                <a:cs typeface="Arial"/>
              </a:rPr>
              <a:t> </a:t>
            </a:r>
            <a:r>
              <a:rPr sz="1300" spc="-5" dirty="0">
                <a:solidFill>
                  <a:srgbClr val="404040"/>
                </a:solidFill>
                <a:latin typeface="Arial"/>
                <a:cs typeface="Arial"/>
              </a:rPr>
              <a:t>home.</a:t>
            </a:r>
            <a:endParaRPr sz="1300">
              <a:latin typeface="Arial"/>
              <a:cs typeface="Arial"/>
            </a:endParaRPr>
          </a:p>
          <a:p>
            <a:pPr marL="12700">
              <a:lnSpc>
                <a:spcPct val="100000"/>
              </a:lnSpc>
              <a:spcBef>
                <a:spcPts val="1280"/>
              </a:spcBef>
              <a:tabLst>
                <a:tab pos="841375" algn="l"/>
              </a:tabLst>
            </a:pPr>
            <a:r>
              <a:rPr sz="2100" b="1" spc="80" dirty="0">
                <a:solidFill>
                  <a:srgbClr val="712982"/>
                </a:solidFill>
                <a:latin typeface="Arial"/>
                <a:cs typeface="Arial"/>
              </a:rPr>
              <a:t>O</a:t>
            </a:r>
            <a:r>
              <a:rPr sz="2100" b="1" spc="-250" dirty="0">
                <a:solidFill>
                  <a:srgbClr val="712982"/>
                </a:solidFill>
                <a:latin typeface="Arial"/>
                <a:cs typeface="Arial"/>
              </a:rPr>
              <a:t> </a:t>
            </a:r>
            <a:r>
              <a:rPr sz="2100" b="1" spc="60" dirty="0">
                <a:solidFill>
                  <a:srgbClr val="712982"/>
                </a:solidFill>
                <a:latin typeface="Arial"/>
                <a:cs typeface="Arial"/>
              </a:rPr>
              <a:t>U</a:t>
            </a:r>
            <a:r>
              <a:rPr sz="2100" b="1" spc="-250" dirty="0">
                <a:solidFill>
                  <a:srgbClr val="712982"/>
                </a:solidFill>
                <a:latin typeface="Arial"/>
                <a:cs typeface="Arial"/>
              </a:rPr>
              <a:t> </a:t>
            </a:r>
            <a:r>
              <a:rPr sz="2100" b="1" spc="-130" dirty="0">
                <a:solidFill>
                  <a:srgbClr val="712982"/>
                </a:solidFill>
                <a:latin typeface="Arial"/>
                <a:cs typeface="Arial"/>
              </a:rPr>
              <a:t>R	</a:t>
            </a:r>
            <a:r>
              <a:rPr sz="2100" b="1" spc="100" dirty="0">
                <a:solidFill>
                  <a:srgbClr val="712982"/>
                </a:solidFill>
                <a:latin typeface="Arial"/>
                <a:cs typeface="Arial"/>
              </a:rPr>
              <a:t>V</a:t>
            </a:r>
            <a:r>
              <a:rPr sz="2100" b="1" spc="-254" dirty="0">
                <a:solidFill>
                  <a:srgbClr val="712982"/>
                </a:solidFill>
                <a:latin typeface="Arial"/>
                <a:cs typeface="Arial"/>
              </a:rPr>
              <a:t> </a:t>
            </a:r>
            <a:r>
              <a:rPr sz="2100" b="1" spc="-15" dirty="0">
                <a:solidFill>
                  <a:srgbClr val="712982"/>
                </a:solidFill>
                <a:latin typeface="Arial"/>
                <a:cs typeface="Arial"/>
              </a:rPr>
              <a:t>A</a:t>
            </a:r>
            <a:r>
              <a:rPr sz="2100" b="1" spc="-254" dirty="0">
                <a:solidFill>
                  <a:srgbClr val="712982"/>
                </a:solidFill>
                <a:latin typeface="Arial"/>
                <a:cs typeface="Arial"/>
              </a:rPr>
              <a:t> </a:t>
            </a:r>
            <a:r>
              <a:rPr sz="2100" b="1" spc="-175" dirty="0">
                <a:solidFill>
                  <a:srgbClr val="712982"/>
                </a:solidFill>
                <a:latin typeface="Arial"/>
                <a:cs typeface="Arial"/>
              </a:rPr>
              <a:t>L</a:t>
            </a:r>
            <a:r>
              <a:rPr sz="2100" b="1" spc="-254" dirty="0">
                <a:solidFill>
                  <a:srgbClr val="712982"/>
                </a:solidFill>
                <a:latin typeface="Arial"/>
                <a:cs typeface="Arial"/>
              </a:rPr>
              <a:t> </a:t>
            </a:r>
            <a:r>
              <a:rPr sz="2100" b="1" spc="60" dirty="0">
                <a:solidFill>
                  <a:srgbClr val="712982"/>
                </a:solidFill>
                <a:latin typeface="Arial"/>
                <a:cs typeface="Arial"/>
              </a:rPr>
              <a:t>U</a:t>
            </a:r>
            <a:r>
              <a:rPr sz="2100" b="1" spc="-254" dirty="0">
                <a:solidFill>
                  <a:srgbClr val="712982"/>
                </a:solidFill>
                <a:latin typeface="Arial"/>
                <a:cs typeface="Arial"/>
              </a:rPr>
              <a:t> </a:t>
            </a:r>
            <a:r>
              <a:rPr sz="2100" b="1" spc="-195" dirty="0">
                <a:solidFill>
                  <a:srgbClr val="712982"/>
                </a:solidFill>
                <a:latin typeface="Arial"/>
                <a:cs typeface="Arial"/>
              </a:rPr>
              <a:t>E</a:t>
            </a:r>
            <a:r>
              <a:rPr sz="2100" b="1" spc="-254" dirty="0">
                <a:solidFill>
                  <a:srgbClr val="712982"/>
                </a:solidFill>
                <a:latin typeface="Arial"/>
                <a:cs typeface="Arial"/>
              </a:rPr>
              <a:t> </a:t>
            </a:r>
            <a:r>
              <a:rPr sz="2100" b="1" spc="-235" dirty="0">
                <a:solidFill>
                  <a:srgbClr val="712982"/>
                </a:solidFill>
                <a:latin typeface="Arial"/>
                <a:cs typeface="Arial"/>
              </a:rPr>
              <a:t>S</a:t>
            </a:r>
            <a:endParaRPr sz="2100">
              <a:latin typeface="Arial"/>
              <a:cs typeface="Arial"/>
            </a:endParaRPr>
          </a:p>
          <a:p>
            <a:pPr marL="238125" marR="64769">
              <a:lnSpc>
                <a:spcPct val="120200"/>
              </a:lnSpc>
              <a:spcBef>
                <a:spcPts val="775"/>
              </a:spcBef>
            </a:pPr>
            <a:r>
              <a:rPr sz="1300" spc="40" dirty="0">
                <a:solidFill>
                  <a:srgbClr val="404040"/>
                </a:solidFill>
                <a:latin typeface="Arial"/>
                <a:cs typeface="Arial"/>
              </a:rPr>
              <a:t>We </a:t>
            </a:r>
            <a:r>
              <a:rPr sz="1300" spc="25" dirty="0">
                <a:solidFill>
                  <a:srgbClr val="404040"/>
                </a:solidFill>
                <a:latin typeface="Arial"/>
                <a:cs typeface="Arial"/>
              </a:rPr>
              <a:t>respect </a:t>
            </a:r>
            <a:r>
              <a:rPr sz="1300" dirty="0">
                <a:solidFill>
                  <a:srgbClr val="404040"/>
                </a:solidFill>
                <a:latin typeface="Arial"/>
                <a:cs typeface="Arial"/>
              </a:rPr>
              <a:t>and </a:t>
            </a:r>
            <a:r>
              <a:rPr sz="1300" spc="40" dirty="0">
                <a:solidFill>
                  <a:srgbClr val="404040"/>
                </a:solidFill>
                <a:latin typeface="Arial"/>
                <a:cs typeface="Arial"/>
              </a:rPr>
              <a:t>honor </a:t>
            </a:r>
            <a:r>
              <a:rPr sz="1300" spc="50" dirty="0">
                <a:solidFill>
                  <a:srgbClr val="404040"/>
                </a:solidFill>
                <a:latin typeface="Arial"/>
                <a:cs typeface="Arial"/>
              </a:rPr>
              <a:t>our </a:t>
            </a:r>
            <a:r>
              <a:rPr sz="1300" spc="25" dirty="0">
                <a:solidFill>
                  <a:srgbClr val="404040"/>
                </a:solidFill>
                <a:latin typeface="Arial"/>
                <a:cs typeface="Arial"/>
              </a:rPr>
              <a:t>clients’ </a:t>
            </a:r>
            <a:r>
              <a:rPr sz="1300" spc="35" dirty="0">
                <a:solidFill>
                  <a:srgbClr val="404040"/>
                </a:solidFill>
                <a:latin typeface="Arial"/>
                <a:cs typeface="Arial"/>
              </a:rPr>
              <a:t>individual </a:t>
            </a:r>
            <a:r>
              <a:rPr sz="1300" spc="0" dirty="0">
                <a:solidFill>
                  <a:srgbClr val="404040"/>
                </a:solidFill>
                <a:latin typeface="Arial"/>
                <a:cs typeface="Arial"/>
              </a:rPr>
              <a:t>paths, </a:t>
            </a:r>
            <a:r>
              <a:rPr sz="1300" dirty="0">
                <a:solidFill>
                  <a:srgbClr val="404040"/>
                </a:solidFill>
                <a:latin typeface="Arial"/>
                <a:cs typeface="Arial"/>
              </a:rPr>
              <a:t>and </a:t>
            </a:r>
            <a:r>
              <a:rPr sz="1300" spc="5" dirty="0">
                <a:solidFill>
                  <a:srgbClr val="404040"/>
                </a:solidFill>
                <a:latin typeface="Arial"/>
                <a:cs typeface="Arial"/>
              </a:rPr>
              <a:t>encourage </a:t>
            </a:r>
            <a:r>
              <a:rPr sz="1300" spc="35" dirty="0">
                <a:solidFill>
                  <a:srgbClr val="404040"/>
                </a:solidFill>
                <a:latin typeface="Arial"/>
                <a:cs typeface="Arial"/>
              </a:rPr>
              <a:t>them  </a:t>
            </a:r>
            <a:r>
              <a:rPr sz="1300" spc="75" dirty="0">
                <a:solidFill>
                  <a:srgbClr val="404040"/>
                </a:solidFill>
                <a:latin typeface="Arial"/>
                <a:cs typeface="Arial"/>
              </a:rPr>
              <a:t>to</a:t>
            </a:r>
            <a:r>
              <a:rPr sz="1300" spc="-30" dirty="0">
                <a:solidFill>
                  <a:srgbClr val="404040"/>
                </a:solidFill>
                <a:latin typeface="Arial"/>
                <a:cs typeface="Arial"/>
              </a:rPr>
              <a:t> </a:t>
            </a:r>
            <a:r>
              <a:rPr sz="1300" spc="-20" dirty="0">
                <a:solidFill>
                  <a:srgbClr val="404040"/>
                </a:solidFill>
                <a:latin typeface="Arial"/>
                <a:cs typeface="Arial"/>
              </a:rPr>
              <a:t>use</a:t>
            </a:r>
            <a:r>
              <a:rPr sz="1300" spc="-30" dirty="0">
                <a:solidFill>
                  <a:srgbClr val="404040"/>
                </a:solidFill>
                <a:latin typeface="Arial"/>
                <a:cs typeface="Arial"/>
              </a:rPr>
              <a:t> </a:t>
            </a:r>
            <a:r>
              <a:rPr sz="1300" spc="65" dirty="0">
                <a:solidFill>
                  <a:srgbClr val="404040"/>
                </a:solidFill>
                <a:latin typeface="Arial"/>
                <a:cs typeface="Arial"/>
              </a:rPr>
              <a:t>their</a:t>
            </a:r>
            <a:r>
              <a:rPr sz="1300" spc="-30" dirty="0">
                <a:solidFill>
                  <a:srgbClr val="404040"/>
                </a:solidFill>
                <a:latin typeface="Arial"/>
                <a:cs typeface="Arial"/>
              </a:rPr>
              <a:t> </a:t>
            </a:r>
            <a:r>
              <a:rPr sz="1300" spc="30" dirty="0">
                <a:solidFill>
                  <a:srgbClr val="404040"/>
                </a:solidFill>
                <a:latin typeface="Arial"/>
                <a:cs typeface="Arial"/>
              </a:rPr>
              <a:t>strengths</a:t>
            </a:r>
            <a:r>
              <a:rPr sz="1300" spc="-30" dirty="0">
                <a:solidFill>
                  <a:srgbClr val="404040"/>
                </a:solidFill>
                <a:latin typeface="Arial"/>
                <a:cs typeface="Arial"/>
              </a:rPr>
              <a:t> </a:t>
            </a:r>
            <a:r>
              <a:rPr sz="1300" spc="35" dirty="0">
                <a:solidFill>
                  <a:srgbClr val="404040"/>
                </a:solidFill>
                <a:latin typeface="Arial"/>
                <a:cs typeface="Arial"/>
              </a:rPr>
              <a:t>in</a:t>
            </a:r>
            <a:r>
              <a:rPr sz="1300" spc="-30" dirty="0">
                <a:solidFill>
                  <a:srgbClr val="404040"/>
                </a:solidFill>
                <a:latin typeface="Arial"/>
                <a:cs typeface="Arial"/>
              </a:rPr>
              <a:t> </a:t>
            </a:r>
            <a:r>
              <a:rPr sz="1300" spc="40" dirty="0">
                <a:solidFill>
                  <a:srgbClr val="404040"/>
                </a:solidFill>
                <a:latin typeface="Arial"/>
                <a:cs typeface="Arial"/>
              </a:rPr>
              <a:t>attaining</a:t>
            </a:r>
            <a:r>
              <a:rPr sz="1300" spc="-30" dirty="0">
                <a:solidFill>
                  <a:srgbClr val="404040"/>
                </a:solidFill>
                <a:latin typeface="Arial"/>
                <a:cs typeface="Arial"/>
              </a:rPr>
              <a:t> </a:t>
            </a:r>
            <a:r>
              <a:rPr sz="1300" spc="15" dirty="0">
                <a:solidFill>
                  <a:srgbClr val="404040"/>
                </a:solidFill>
                <a:latin typeface="Arial"/>
                <a:cs typeface="Arial"/>
              </a:rPr>
              <a:t>personal</a:t>
            </a:r>
            <a:r>
              <a:rPr sz="1300" spc="-30" dirty="0">
                <a:solidFill>
                  <a:srgbClr val="404040"/>
                </a:solidFill>
                <a:latin typeface="Arial"/>
                <a:cs typeface="Arial"/>
              </a:rPr>
              <a:t> </a:t>
            </a:r>
            <a:r>
              <a:rPr sz="1300" spc="25" dirty="0">
                <a:solidFill>
                  <a:srgbClr val="404040"/>
                </a:solidFill>
                <a:latin typeface="Arial"/>
                <a:cs typeface="Arial"/>
              </a:rPr>
              <a:t>empowerment.</a:t>
            </a:r>
            <a:endParaRPr sz="1300">
              <a:latin typeface="Arial"/>
              <a:cs typeface="Arial"/>
            </a:endParaRPr>
          </a:p>
          <a:p>
            <a:pPr marL="238125" marR="50165">
              <a:lnSpc>
                <a:spcPct val="120200"/>
              </a:lnSpc>
            </a:pPr>
            <a:r>
              <a:rPr sz="1300" spc="85" dirty="0">
                <a:solidFill>
                  <a:srgbClr val="404040"/>
                </a:solidFill>
                <a:latin typeface="Arial"/>
                <a:cs typeface="Arial"/>
              </a:rPr>
              <a:t>With</a:t>
            </a:r>
            <a:r>
              <a:rPr sz="1300" spc="-15" dirty="0">
                <a:solidFill>
                  <a:srgbClr val="404040"/>
                </a:solidFill>
                <a:latin typeface="Arial"/>
                <a:cs typeface="Arial"/>
              </a:rPr>
              <a:t> </a:t>
            </a:r>
            <a:r>
              <a:rPr sz="1300" spc="-60" dirty="0">
                <a:solidFill>
                  <a:srgbClr val="404040"/>
                </a:solidFill>
                <a:latin typeface="Arial"/>
                <a:cs typeface="Arial"/>
              </a:rPr>
              <a:t>a</a:t>
            </a:r>
            <a:r>
              <a:rPr sz="1300" spc="-15" dirty="0">
                <a:solidFill>
                  <a:srgbClr val="404040"/>
                </a:solidFill>
                <a:latin typeface="Arial"/>
                <a:cs typeface="Arial"/>
              </a:rPr>
              <a:t> </a:t>
            </a:r>
            <a:r>
              <a:rPr sz="1300" spc="10" dirty="0">
                <a:solidFill>
                  <a:srgbClr val="404040"/>
                </a:solidFill>
                <a:latin typeface="Arial"/>
                <a:cs typeface="Arial"/>
              </a:rPr>
              <a:t>focus</a:t>
            </a:r>
            <a:r>
              <a:rPr sz="1300" spc="-15" dirty="0">
                <a:solidFill>
                  <a:srgbClr val="404040"/>
                </a:solidFill>
                <a:latin typeface="Arial"/>
                <a:cs typeface="Arial"/>
              </a:rPr>
              <a:t> </a:t>
            </a:r>
            <a:r>
              <a:rPr sz="1300" spc="10" dirty="0">
                <a:solidFill>
                  <a:srgbClr val="404040"/>
                </a:solidFill>
                <a:latin typeface="Arial"/>
                <a:cs typeface="Arial"/>
              </a:rPr>
              <a:t>on</a:t>
            </a:r>
            <a:r>
              <a:rPr sz="1300" spc="-15" dirty="0">
                <a:solidFill>
                  <a:srgbClr val="404040"/>
                </a:solidFill>
                <a:latin typeface="Arial"/>
                <a:cs typeface="Arial"/>
              </a:rPr>
              <a:t> </a:t>
            </a:r>
            <a:r>
              <a:rPr sz="1300" spc="15" dirty="0">
                <a:solidFill>
                  <a:srgbClr val="404040"/>
                </a:solidFill>
                <a:latin typeface="Arial"/>
                <a:cs typeface="Arial"/>
              </a:rPr>
              <a:t>personal</a:t>
            </a:r>
            <a:r>
              <a:rPr sz="1300" spc="-15" dirty="0">
                <a:solidFill>
                  <a:srgbClr val="404040"/>
                </a:solidFill>
                <a:latin typeface="Arial"/>
                <a:cs typeface="Arial"/>
              </a:rPr>
              <a:t> </a:t>
            </a:r>
            <a:r>
              <a:rPr sz="1300" spc="25" dirty="0">
                <a:solidFill>
                  <a:srgbClr val="404040"/>
                </a:solidFill>
                <a:latin typeface="Arial"/>
                <a:cs typeface="Arial"/>
              </a:rPr>
              <a:t>safety</a:t>
            </a:r>
            <a:r>
              <a:rPr sz="1300" spc="-15" dirty="0">
                <a:solidFill>
                  <a:srgbClr val="404040"/>
                </a:solidFill>
                <a:latin typeface="Arial"/>
                <a:cs typeface="Arial"/>
              </a:rPr>
              <a:t> </a:t>
            </a:r>
            <a:r>
              <a:rPr sz="1300" dirty="0">
                <a:solidFill>
                  <a:srgbClr val="404040"/>
                </a:solidFill>
                <a:latin typeface="Arial"/>
                <a:cs typeface="Arial"/>
              </a:rPr>
              <a:t>and</a:t>
            </a:r>
            <a:r>
              <a:rPr sz="1300" spc="-15" dirty="0">
                <a:solidFill>
                  <a:srgbClr val="404040"/>
                </a:solidFill>
                <a:latin typeface="Arial"/>
                <a:cs typeface="Arial"/>
              </a:rPr>
              <a:t> </a:t>
            </a:r>
            <a:r>
              <a:rPr sz="1300" spc="40" dirty="0">
                <a:solidFill>
                  <a:srgbClr val="404040"/>
                </a:solidFill>
                <a:latin typeface="Arial"/>
                <a:cs typeface="Arial"/>
              </a:rPr>
              <a:t>growth,</a:t>
            </a:r>
            <a:r>
              <a:rPr sz="1300" spc="-15" dirty="0">
                <a:solidFill>
                  <a:srgbClr val="404040"/>
                </a:solidFill>
                <a:latin typeface="Arial"/>
                <a:cs typeface="Arial"/>
              </a:rPr>
              <a:t> </a:t>
            </a:r>
            <a:r>
              <a:rPr sz="1300" spc="50" dirty="0">
                <a:solidFill>
                  <a:srgbClr val="404040"/>
                </a:solidFill>
                <a:latin typeface="Arial"/>
                <a:cs typeface="Arial"/>
              </a:rPr>
              <a:t>the</a:t>
            </a:r>
            <a:r>
              <a:rPr sz="1300" spc="-15" dirty="0">
                <a:solidFill>
                  <a:srgbClr val="404040"/>
                </a:solidFill>
                <a:latin typeface="Arial"/>
                <a:cs typeface="Arial"/>
              </a:rPr>
              <a:t> </a:t>
            </a:r>
            <a:r>
              <a:rPr sz="1300" spc="5" dirty="0">
                <a:solidFill>
                  <a:srgbClr val="404040"/>
                </a:solidFill>
                <a:latin typeface="Arial"/>
                <a:cs typeface="Arial"/>
              </a:rPr>
              <a:t>services</a:t>
            </a:r>
            <a:r>
              <a:rPr sz="1300" spc="-15" dirty="0">
                <a:solidFill>
                  <a:srgbClr val="404040"/>
                </a:solidFill>
                <a:latin typeface="Arial"/>
                <a:cs typeface="Arial"/>
              </a:rPr>
              <a:t> </a:t>
            </a:r>
            <a:r>
              <a:rPr sz="1300" spc="25" dirty="0">
                <a:solidFill>
                  <a:srgbClr val="404040"/>
                </a:solidFill>
                <a:latin typeface="Arial"/>
                <a:cs typeface="Arial"/>
              </a:rPr>
              <a:t>we</a:t>
            </a:r>
            <a:r>
              <a:rPr sz="1300" spc="-15" dirty="0">
                <a:solidFill>
                  <a:srgbClr val="404040"/>
                </a:solidFill>
                <a:latin typeface="Arial"/>
                <a:cs typeface="Arial"/>
              </a:rPr>
              <a:t> </a:t>
            </a:r>
            <a:r>
              <a:rPr sz="1300" spc="35" dirty="0">
                <a:solidFill>
                  <a:srgbClr val="404040"/>
                </a:solidFill>
                <a:latin typeface="Arial"/>
                <a:cs typeface="Arial"/>
              </a:rPr>
              <a:t>provide</a:t>
            </a:r>
            <a:r>
              <a:rPr sz="1300" spc="-15" dirty="0">
                <a:solidFill>
                  <a:srgbClr val="404040"/>
                </a:solidFill>
                <a:latin typeface="Arial"/>
                <a:cs typeface="Arial"/>
              </a:rPr>
              <a:t> </a:t>
            </a:r>
            <a:r>
              <a:rPr sz="1300" spc="10" dirty="0">
                <a:solidFill>
                  <a:srgbClr val="404040"/>
                </a:solidFill>
                <a:latin typeface="Arial"/>
                <a:cs typeface="Arial"/>
              </a:rPr>
              <a:t>are  </a:t>
            </a:r>
            <a:r>
              <a:rPr sz="1300" spc="35" dirty="0">
                <a:solidFill>
                  <a:srgbClr val="404040"/>
                </a:solidFill>
                <a:latin typeface="Arial"/>
                <a:cs typeface="Arial"/>
              </a:rPr>
              <a:t>innovative </a:t>
            </a:r>
            <a:r>
              <a:rPr sz="1300" dirty="0">
                <a:solidFill>
                  <a:srgbClr val="404040"/>
                </a:solidFill>
                <a:latin typeface="Arial"/>
                <a:cs typeface="Arial"/>
              </a:rPr>
              <a:t>and</a:t>
            </a:r>
            <a:r>
              <a:rPr sz="1300" spc="-110" dirty="0">
                <a:solidFill>
                  <a:srgbClr val="404040"/>
                </a:solidFill>
                <a:latin typeface="Arial"/>
                <a:cs typeface="Arial"/>
              </a:rPr>
              <a:t> </a:t>
            </a:r>
            <a:r>
              <a:rPr sz="1300" spc="50" dirty="0">
                <a:solidFill>
                  <a:srgbClr val="404040"/>
                </a:solidFill>
                <a:latin typeface="Arial"/>
                <a:cs typeface="Arial"/>
              </a:rPr>
              <a:t>forward-thinking.</a:t>
            </a:r>
            <a:endParaRPr sz="1300">
              <a:latin typeface="Arial"/>
              <a:cs typeface="Arial"/>
            </a:endParaRPr>
          </a:p>
          <a:p>
            <a:pPr marL="238125" marR="604520">
              <a:lnSpc>
                <a:spcPct val="120200"/>
              </a:lnSpc>
            </a:pPr>
            <a:r>
              <a:rPr sz="1300" spc="40" dirty="0">
                <a:solidFill>
                  <a:srgbClr val="404040"/>
                </a:solidFill>
                <a:latin typeface="Arial"/>
                <a:cs typeface="Arial"/>
              </a:rPr>
              <a:t>We </a:t>
            </a:r>
            <a:r>
              <a:rPr sz="1300" spc="5" dirty="0">
                <a:solidFill>
                  <a:srgbClr val="404040"/>
                </a:solidFill>
                <a:latin typeface="Arial"/>
                <a:cs typeface="Arial"/>
              </a:rPr>
              <a:t>embrace </a:t>
            </a:r>
            <a:r>
              <a:rPr sz="1300" spc="50" dirty="0">
                <a:solidFill>
                  <a:srgbClr val="404040"/>
                </a:solidFill>
                <a:latin typeface="Arial"/>
                <a:cs typeface="Arial"/>
              </a:rPr>
              <a:t>diversity </a:t>
            </a:r>
            <a:r>
              <a:rPr sz="1300" dirty="0">
                <a:solidFill>
                  <a:srgbClr val="404040"/>
                </a:solidFill>
                <a:latin typeface="Arial"/>
                <a:cs typeface="Arial"/>
              </a:rPr>
              <a:t>and </a:t>
            </a:r>
            <a:r>
              <a:rPr sz="1300" spc="35" dirty="0">
                <a:solidFill>
                  <a:srgbClr val="404040"/>
                </a:solidFill>
                <a:latin typeface="Arial"/>
                <a:cs typeface="Arial"/>
              </a:rPr>
              <a:t>provide </a:t>
            </a:r>
            <a:r>
              <a:rPr sz="1300" spc="50" dirty="0">
                <a:solidFill>
                  <a:srgbClr val="404040"/>
                </a:solidFill>
                <a:latin typeface="Arial"/>
                <a:cs typeface="Arial"/>
              </a:rPr>
              <a:t>culturally </a:t>
            </a:r>
            <a:r>
              <a:rPr sz="1300" spc="10" dirty="0">
                <a:solidFill>
                  <a:srgbClr val="404040"/>
                </a:solidFill>
                <a:latin typeface="Arial"/>
                <a:cs typeface="Arial"/>
              </a:rPr>
              <a:t>responsive </a:t>
            </a:r>
            <a:r>
              <a:rPr sz="1300" spc="5" dirty="0">
                <a:solidFill>
                  <a:srgbClr val="404040"/>
                </a:solidFill>
                <a:latin typeface="Arial"/>
                <a:cs typeface="Arial"/>
              </a:rPr>
              <a:t>services  </a:t>
            </a:r>
            <a:r>
              <a:rPr sz="1300" spc="30" dirty="0">
                <a:solidFill>
                  <a:srgbClr val="404040"/>
                </a:solidFill>
                <a:latin typeface="Arial"/>
                <a:cs typeface="Arial"/>
              </a:rPr>
              <a:t>delivered </a:t>
            </a:r>
            <a:r>
              <a:rPr sz="1300" spc="75" dirty="0">
                <a:solidFill>
                  <a:srgbClr val="404040"/>
                </a:solidFill>
                <a:latin typeface="Arial"/>
                <a:cs typeface="Arial"/>
              </a:rPr>
              <a:t>with </a:t>
            </a:r>
            <a:r>
              <a:rPr sz="1300" spc="0" dirty="0">
                <a:solidFill>
                  <a:srgbClr val="404040"/>
                </a:solidFill>
                <a:latin typeface="Arial"/>
                <a:cs typeface="Arial"/>
              </a:rPr>
              <a:t>compassion </a:t>
            </a:r>
            <a:r>
              <a:rPr sz="1300" dirty="0">
                <a:solidFill>
                  <a:srgbClr val="404040"/>
                </a:solidFill>
                <a:latin typeface="Arial"/>
                <a:cs typeface="Arial"/>
              </a:rPr>
              <a:t>and</a:t>
            </a:r>
            <a:r>
              <a:rPr sz="1300" spc="-250" dirty="0">
                <a:solidFill>
                  <a:srgbClr val="404040"/>
                </a:solidFill>
                <a:latin typeface="Arial"/>
                <a:cs typeface="Arial"/>
              </a:rPr>
              <a:t> </a:t>
            </a:r>
            <a:r>
              <a:rPr sz="1300" spc="10" dirty="0">
                <a:solidFill>
                  <a:srgbClr val="404040"/>
                </a:solidFill>
                <a:latin typeface="Arial"/>
                <a:cs typeface="Arial"/>
              </a:rPr>
              <a:t>respect.</a:t>
            </a:r>
            <a:endParaRPr sz="1300">
              <a:latin typeface="Arial"/>
              <a:cs typeface="Arial"/>
            </a:endParaRPr>
          </a:p>
          <a:p>
            <a:pPr marL="238125" marR="817880">
              <a:lnSpc>
                <a:spcPct val="120200"/>
              </a:lnSpc>
            </a:pPr>
            <a:r>
              <a:rPr sz="1300" spc="40" dirty="0">
                <a:solidFill>
                  <a:srgbClr val="404040"/>
                </a:solidFill>
                <a:latin typeface="Arial"/>
                <a:cs typeface="Arial"/>
              </a:rPr>
              <a:t>We</a:t>
            </a:r>
            <a:r>
              <a:rPr sz="1300" spc="-10" dirty="0">
                <a:solidFill>
                  <a:srgbClr val="404040"/>
                </a:solidFill>
                <a:latin typeface="Arial"/>
                <a:cs typeface="Arial"/>
              </a:rPr>
              <a:t> </a:t>
            </a:r>
            <a:r>
              <a:rPr sz="1300" spc="50" dirty="0">
                <a:solidFill>
                  <a:srgbClr val="404040"/>
                </a:solidFill>
                <a:latin typeface="Arial"/>
                <a:cs typeface="Arial"/>
              </a:rPr>
              <a:t>foster</a:t>
            </a:r>
            <a:r>
              <a:rPr sz="1300" spc="-10" dirty="0">
                <a:solidFill>
                  <a:srgbClr val="404040"/>
                </a:solidFill>
                <a:latin typeface="Arial"/>
                <a:cs typeface="Arial"/>
              </a:rPr>
              <a:t> </a:t>
            </a:r>
            <a:r>
              <a:rPr sz="1300" spc="-60" dirty="0">
                <a:solidFill>
                  <a:srgbClr val="404040"/>
                </a:solidFill>
                <a:latin typeface="Arial"/>
                <a:cs typeface="Arial"/>
              </a:rPr>
              <a:t>a</a:t>
            </a:r>
            <a:r>
              <a:rPr sz="1300" spc="-10" dirty="0">
                <a:solidFill>
                  <a:srgbClr val="404040"/>
                </a:solidFill>
                <a:latin typeface="Arial"/>
                <a:cs typeface="Arial"/>
              </a:rPr>
              <a:t> </a:t>
            </a:r>
            <a:r>
              <a:rPr sz="1300" spc="35" dirty="0">
                <a:solidFill>
                  <a:srgbClr val="404040"/>
                </a:solidFill>
                <a:latin typeface="Arial"/>
                <a:cs typeface="Arial"/>
              </a:rPr>
              <a:t>coordinated</a:t>
            </a:r>
            <a:r>
              <a:rPr sz="1300" spc="-10" dirty="0">
                <a:solidFill>
                  <a:srgbClr val="404040"/>
                </a:solidFill>
                <a:latin typeface="Arial"/>
                <a:cs typeface="Arial"/>
              </a:rPr>
              <a:t> </a:t>
            </a:r>
            <a:r>
              <a:rPr sz="1300" spc="0" dirty="0">
                <a:solidFill>
                  <a:srgbClr val="404040"/>
                </a:solidFill>
                <a:latin typeface="Arial"/>
                <a:cs typeface="Arial"/>
              </a:rPr>
              <a:t>response</a:t>
            </a:r>
            <a:r>
              <a:rPr sz="1300" spc="-10" dirty="0">
                <a:solidFill>
                  <a:srgbClr val="404040"/>
                </a:solidFill>
                <a:latin typeface="Arial"/>
                <a:cs typeface="Arial"/>
              </a:rPr>
              <a:t> </a:t>
            </a:r>
            <a:r>
              <a:rPr sz="1300" spc="25" dirty="0">
                <a:solidFill>
                  <a:srgbClr val="404040"/>
                </a:solidFill>
                <a:latin typeface="Arial"/>
                <a:cs typeface="Arial"/>
              </a:rPr>
              <a:t>by</a:t>
            </a:r>
            <a:r>
              <a:rPr sz="1300" spc="-10" dirty="0">
                <a:solidFill>
                  <a:srgbClr val="404040"/>
                </a:solidFill>
                <a:latin typeface="Arial"/>
                <a:cs typeface="Arial"/>
              </a:rPr>
              <a:t> </a:t>
            </a:r>
            <a:r>
              <a:rPr sz="1300" spc="50" dirty="0">
                <a:solidFill>
                  <a:srgbClr val="404040"/>
                </a:solidFill>
                <a:latin typeface="Arial"/>
                <a:cs typeface="Arial"/>
              </a:rPr>
              <a:t>working</a:t>
            </a:r>
            <a:r>
              <a:rPr sz="1300" spc="-10" dirty="0">
                <a:solidFill>
                  <a:srgbClr val="404040"/>
                </a:solidFill>
                <a:latin typeface="Arial"/>
                <a:cs typeface="Arial"/>
              </a:rPr>
              <a:t> </a:t>
            </a:r>
            <a:r>
              <a:rPr sz="1300" spc="10" dirty="0">
                <a:solidFill>
                  <a:srgbClr val="404040"/>
                </a:solidFill>
                <a:latin typeface="Arial"/>
                <a:cs typeface="Arial"/>
              </a:rPr>
              <a:t>closely</a:t>
            </a:r>
            <a:r>
              <a:rPr sz="1300" spc="-10" dirty="0">
                <a:solidFill>
                  <a:srgbClr val="404040"/>
                </a:solidFill>
                <a:latin typeface="Arial"/>
                <a:cs typeface="Arial"/>
              </a:rPr>
              <a:t> </a:t>
            </a:r>
            <a:r>
              <a:rPr sz="1300" spc="75" dirty="0">
                <a:solidFill>
                  <a:srgbClr val="404040"/>
                </a:solidFill>
                <a:latin typeface="Arial"/>
                <a:cs typeface="Arial"/>
              </a:rPr>
              <a:t>with</a:t>
            </a:r>
            <a:r>
              <a:rPr sz="1300" spc="-10" dirty="0">
                <a:solidFill>
                  <a:srgbClr val="404040"/>
                </a:solidFill>
                <a:latin typeface="Arial"/>
                <a:cs typeface="Arial"/>
              </a:rPr>
              <a:t> </a:t>
            </a:r>
            <a:r>
              <a:rPr sz="1300" spc="50" dirty="0">
                <a:solidFill>
                  <a:srgbClr val="404040"/>
                </a:solidFill>
                <a:latin typeface="Arial"/>
                <a:cs typeface="Arial"/>
              </a:rPr>
              <a:t>the  </a:t>
            </a:r>
            <a:r>
              <a:rPr sz="1300" spc="35" dirty="0">
                <a:solidFill>
                  <a:srgbClr val="404040"/>
                </a:solidFill>
                <a:latin typeface="Arial"/>
                <a:cs typeface="Arial"/>
              </a:rPr>
              <a:t>community </a:t>
            </a:r>
            <a:r>
              <a:rPr sz="1300" dirty="0">
                <a:solidFill>
                  <a:srgbClr val="404040"/>
                </a:solidFill>
                <a:latin typeface="Arial"/>
                <a:cs typeface="Arial"/>
              </a:rPr>
              <a:t>and </a:t>
            </a:r>
            <a:r>
              <a:rPr sz="1300" spc="10" dirty="0">
                <a:solidFill>
                  <a:srgbClr val="404040"/>
                </a:solidFill>
                <a:latin typeface="Arial"/>
                <a:cs typeface="Arial"/>
              </a:rPr>
              <a:t>encouraging </a:t>
            </a:r>
            <a:r>
              <a:rPr sz="1300" spc="50" dirty="0">
                <a:solidFill>
                  <a:srgbClr val="404040"/>
                </a:solidFill>
                <a:latin typeface="Arial"/>
                <a:cs typeface="Arial"/>
              </a:rPr>
              <a:t>volunteer</a:t>
            </a:r>
            <a:r>
              <a:rPr sz="1300" spc="-160" dirty="0">
                <a:solidFill>
                  <a:srgbClr val="404040"/>
                </a:solidFill>
                <a:latin typeface="Arial"/>
                <a:cs typeface="Arial"/>
              </a:rPr>
              <a:t> </a:t>
            </a:r>
            <a:r>
              <a:rPr sz="1300" spc="30" dirty="0">
                <a:solidFill>
                  <a:srgbClr val="404040"/>
                </a:solidFill>
                <a:latin typeface="Arial"/>
                <a:cs typeface="Arial"/>
              </a:rPr>
              <a:t>involvement.</a:t>
            </a:r>
            <a:endParaRPr sz="1300">
              <a:latin typeface="Arial"/>
              <a:cs typeface="Arial"/>
            </a:endParaRPr>
          </a:p>
          <a:p>
            <a:pPr marL="238125" marR="5080">
              <a:lnSpc>
                <a:spcPct val="120200"/>
              </a:lnSpc>
            </a:pPr>
            <a:r>
              <a:rPr sz="1300" spc="40" dirty="0">
                <a:solidFill>
                  <a:srgbClr val="404040"/>
                </a:solidFill>
                <a:latin typeface="Arial"/>
                <a:cs typeface="Arial"/>
              </a:rPr>
              <a:t>We</a:t>
            </a:r>
            <a:r>
              <a:rPr sz="1300" spc="-10" dirty="0">
                <a:solidFill>
                  <a:srgbClr val="404040"/>
                </a:solidFill>
                <a:latin typeface="Arial"/>
                <a:cs typeface="Arial"/>
              </a:rPr>
              <a:t> </a:t>
            </a:r>
            <a:r>
              <a:rPr sz="1300" spc="10" dirty="0">
                <a:solidFill>
                  <a:srgbClr val="404040"/>
                </a:solidFill>
                <a:latin typeface="Arial"/>
                <a:cs typeface="Arial"/>
              </a:rPr>
              <a:t>are</a:t>
            </a:r>
            <a:r>
              <a:rPr sz="1300" spc="-10" dirty="0">
                <a:solidFill>
                  <a:srgbClr val="404040"/>
                </a:solidFill>
                <a:latin typeface="Arial"/>
                <a:cs typeface="Arial"/>
              </a:rPr>
              <a:t> </a:t>
            </a:r>
            <a:r>
              <a:rPr sz="1300" spc="50" dirty="0">
                <a:solidFill>
                  <a:srgbClr val="404040"/>
                </a:solidFill>
                <a:latin typeface="Arial"/>
                <a:cs typeface="Arial"/>
              </a:rPr>
              <a:t>committed</a:t>
            </a:r>
            <a:r>
              <a:rPr sz="1300" spc="-10" dirty="0">
                <a:solidFill>
                  <a:srgbClr val="404040"/>
                </a:solidFill>
                <a:latin typeface="Arial"/>
                <a:cs typeface="Arial"/>
              </a:rPr>
              <a:t> </a:t>
            </a:r>
            <a:r>
              <a:rPr sz="1300" spc="75" dirty="0">
                <a:solidFill>
                  <a:srgbClr val="404040"/>
                </a:solidFill>
                <a:latin typeface="Arial"/>
                <a:cs typeface="Arial"/>
              </a:rPr>
              <a:t>to</a:t>
            </a:r>
            <a:r>
              <a:rPr sz="1300" spc="-10" dirty="0">
                <a:solidFill>
                  <a:srgbClr val="404040"/>
                </a:solidFill>
                <a:latin typeface="Arial"/>
                <a:cs typeface="Arial"/>
              </a:rPr>
              <a:t> </a:t>
            </a:r>
            <a:r>
              <a:rPr sz="1300" spc="15" dirty="0">
                <a:solidFill>
                  <a:srgbClr val="404040"/>
                </a:solidFill>
                <a:latin typeface="Arial"/>
                <a:cs typeface="Arial"/>
              </a:rPr>
              <a:t>high</a:t>
            </a:r>
            <a:r>
              <a:rPr sz="1300" spc="-10" dirty="0">
                <a:solidFill>
                  <a:srgbClr val="404040"/>
                </a:solidFill>
                <a:latin typeface="Arial"/>
                <a:cs typeface="Arial"/>
              </a:rPr>
              <a:t> </a:t>
            </a:r>
            <a:r>
              <a:rPr sz="1300" spc="15" dirty="0">
                <a:solidFill>
                  <a:srgbClr val="404040"/>
                </a:solidFill>
                <a:latin typeface="Arial"/>
                <a:cs typeface="Arial"/>
              </a:rPr>
              <a:t>standards</a:t>
            </a:r>
            <a:r>
              <a:rPr sz="1300" spc="-10" dirty="0">
                <a:solidFill>
                  <a:srgbClr val="404040"/>
                </a:solidFill>
                <a:latin typeface="Arial"/>
                <a:cs typeface="Arial"/>
              </a:rPr>
              <a:t> </a:t>
            </a:r>
            <a:r>
              <a:rPr sz="1300" spc="50" dirty="0">
                <a:solidFill>
                  <a:srgbClr val="404040"/>
                </a:solidFill>
                <a:latin typeface="Arial"/>
                <a:cs typeface="Arial"/>
              </a:rPr>
              <a:t>of</a:t>
            </a:r>
            <a:r>
              <a:rPr sz="1300" spc="-10" dirty="0">
                <a:solidFill>
                  <a:srgbClr val="404040"/>
                </a:solidFill>
                <a:latin typeface="Arial"/>
                <a:cs typeface="Arial"/>
              </a:rPr>
              <a:t> </a:t>
            </a:r>
            <a:r>
              <a:rPr sz="1300" spc="15" dirty="0">
                <a:solidFill>
                  <a:srgbClr val="404040"/>
                </a:solidFill>
                <a:latin typeface="Arial"/>
                <a:cs typeface="Arial"/>
              </a:rPr>
              <a:t>honesty,</a:t>
            </a:r>
            <a:r>
              <a:rPr sz="1300" spc="-10" dirty="0">
                <a:solidFill>
                  <a:srgbClr val="404040"/>
                </a:solidFill>
                <a:latin typeface="Arial"/>
                <a:cs typeface="Arial"/>
              </a:rPr>
              <a:t> </a:t>
            </a:r>
            <a:r>
              <a:rPr sz="1300" spc="25" dirty="0">
                <a:solidFill>
                  <a:srgbClr val="404040"/>
                </a:solidFill>
                <a:latin typeface="Arial"/>
                <a:cs typeface="Arial"/>
              </a:rPr>
              <a:t>absolute</a:t>
            </a:r>
            <a:r>
              <a:rPr sz="1300" spc="-10" dirty="0">
                <a:solidFill>
                  <a:srgbClr val="404040"/>
                </a:solidFill>
                <a:latin typeface="Arial"/>
                <a:cs typeface="Arial"/>
              </a:rPr>
              <a:t> </a:t>
            </a:r>
            <a:r>
              <a:rPr sz="1300" spc="50" dirty="0">
                <a:solidFill>
                  <a:srgbClr val="404040"/>
                </a:solidFill>
                <a:latin typeface="Arial"/>
                <a:cs typeface="Arial"/>
              </a:rPr>
              <a:t>confidentiality  </a:t>
            </a:r>
            <a:r>
              <a:rPr sz="1300" dirty="0">
                <a:solidFill>
                  <a:srgbClr val="404040"/>
                </a:solidFill>
                <a:latin typeface="Arial"/>
                <a:cs typeface="Arial"/>
              </a:rPr>
              <a:t>and</a:t>
            </a:r>
            <a:r>
              <a:rPr sz="1300" spc="-35" dirty="0">
                <a:solidFill>
                  <a:srgbClr val="404040"/>
                </a:solidFill>
                <a:latin typeface="Arial"/>
                <a:cs typeface="Arial"/>
              </a:rPr>
              <a:t> </a:t>
            </a:r>
            <a:r>
              <a:rPr sz="1300" spc="35" dirty="0">
                <a:solidFill>
                  <a:srgbClr val="404040"/>
                </a:solidFill>
                <a:latin typeface="Arial"/>
                <a:cs typeface="Arial"/>
              </a:rPr>
              <a:t>accountability</a:t>
            </a:r>
            <a:r>
              <a:rPr sz="1300" spc="-35" dirty="0">
                <a:solidFill>
                  <a:srgbClr val="404040"/>
                </a:solidFill>
                <a:latin typeface="Arial"/>
                <a:cs typeface="Arial"/>
              </a:rPr>
              <a:t> </a:t>
            </a:r>
            <a:r>
              <a:rPr sz="1300" spc="75" dirty="0">
                <a:solidFill>
                  <a:srgbClr val="404040"/>
                </a:solidFill>
                <a:latin typeface="Arial"/>
                <a:cs typeface="Arial"/>
              </a:rPr>
              <a:t>for</a:t>
            </a:r>
            <a:r>
              <a:rPr sz="1300" spc="-35" dirty="0">
                <a:solidFill>
                  <a:srgbClr val="404040"/>
                </a:solidFill>
                <a:latin typeface="Arial"/>
                <a:cs typeface="Arial"/>
              </a:rPr>
              <a:t> </a:t>
            </a:r>
            <a:r>
              <a:rPr sz="1300" spc="50" dirty="0">
                <a:solidFill>
                  <a:srgbClr val="404040"/>
                </a:solidFill>
                <a:latin typeface="Arial"/>
                <a:cs typeface="Arial"/>
              </a:rPr>
              <a:t>our</a:t>
            </a:r>
            <a:r>
              <a:rPr sz="1300" spc="-35" dirty="0">
                <a:solidFill>
                  <a:srgbClr val="404040"/>
                </a:solidFill>
                <a:latin typeface="Arial"/>
                <a:cs typeface="Arial"/>
              </a:rPr>
              <a:t> </a:t>
            </a:r>
            <a:r>
              <a:rPr sz="1300" spc="25" dirty="0">
                <a:solidFill>
                  <a:srgbClr val="404040"/>
                </a:solidFill>
                <a:latin typeface="Arial"/>
                <a:cs typeface="Arial"/>
              </a:rPr>
              <a:t>actions</a:t>
            </a:r>
            <a:r>
              <a:rPr sz="1300" spc="-35" dirty="0">
                <a:solidFill>
                  <a:srgbClr val="404040"/>
                </a:solidFill>
                <a:latin typeface="Arial"/>
                <a:cs typeface="Arial"/>
              </a:rPr>
              <a:t> </a:t>
            </a:r>
            <a:r>
              <a:rPr sz="1300" dirty="0">
                <a:solidFill>
                  <a:srgbClr val="404040"/>
                </a:solidFill>
                <a:latin typeface="Arial"/>
                <a:cs typeface="Arial"/>
              </a:rPr>
              <a:t>and</a:t>
            </a:r>
            <a:r>
              <a:rPr sz="1300" spc="-35" dirty="0">
                <a:solidFill>
                  <a:srgbClr val="404040"/>
                </a:solidFill>
                <a:latin typeface="Arial"/>
                <a:cs typeface="Arial"/>
              </a:rPr>
              <a:t> </a:t>
            </a:r>
            <a:r>
              <a:rPr sz="1300" spc="25" dirty="0">
                <a:solidFill>
                  <a:srgbClr val="404040"/>
                </a:solidFill>
                <a:latin typeface="Arial"/>
                <a:cs typeface="Arial"/>
              </a:rPr>
              <a:t>words.</a:t>
            </a:r>
            <a:endParaRPr sz="1300">
              <a:latin typeface="Arial"/>
              <a:cs typeface="Arial"/>
            </a:endParaRPr>
          </a:p>
          <a:p>
            <a:pPr marL="238125" marR="193040" algn="just">
              <a:lnSpc>
                <a:spcPct val="120200"/>
              </a:lnSpc>
            </a:pPr>
            <a:r>
              <a:rPr sz="1300" spc="40" dirty="0">
                <a:solidFill>
                  <a:srgbClr val="404040"/>
                </a:solidFill>
                <a:latin typeface="Arial"/>
                <a:cs typeface="Arial"/>
              </a:rPr>
              <a:t>We </a:t>
            </a:r>
            <a:r>
              <a:rPr sz="1300" spc="10" dirty="0">
                <a:solidFill>
                  <a:srgbClr val="404040"/>
                </a:solidFill>
                <a:latin typeface="Arial"/>
                <a:cs typeface="Arial"/>
              </a:rPr>
              <a:t>value </a:t>
            </a:r>
            <a:r>
              <a:rPr sz="1300" spc="50" dirty="0">
                <a:solidFill>
                  <a:srgbClr val="404040"/>
                </a:solidFill>
                <a:latin typeface="Arial"/>
                <a:cs typeface="Arial"/>
              </a:rPr>
              <a:t>the history </a:t>
            </a:r>
            <a:r>
              <a:rPr sz="1300" dirty="0">
                <a:solidFill>
                  <a:srgbClr val="404040"/>
                </a:solidFill>
                <a:latin typeface="Arial"/>
                <a:cs typeface="Arial"/>
              </a:rPr>
              <a:t>and </a:t>
            </a:r>
            <a:r>
              <a:rPr sz="1300" spc="40" dirty="0">
                <a:solidFill>
                  <a:srgbClr val="404040"/>
                </a:solidFill>
                <a:latin typeface="Arial"/>
                <a:cs typeface="Arial"/>
              </a:rPr>
              <a:t>longevity </a:t>
            </a:r>
            <a:r>
              <a:rPr sz="1300" spc="50" dirty="0">
                <a:solidFill>
                  <a:srgbClr val="404040"/>
                </a:solidFill>
                <a:latin typeface="Arial"/>
                <a:cs typeface="Arial"/>
              </a:rPr>
              <a:t>of our </a:t>
            </a:r>
            <a:r>
              <a:rPr sz="1300" spc="30" dirty="0">
                <a:solidFill>
                  <a:srgbClr val="404040"/>
                </a:solidFill>
                <a:latin typeface="Arial"/>
                <a:cs typeface="Arial"/>
              </a:rPr>
              <a:t>organization </a:t>
            </a:r>
            <a:r>
              <a:rPr sz="1300" dirty="0">
                <a:solidFill>
                  <a:srgbClr val="404040"/>
                </a:solidFill>
                <a:latin typeface="Arial"/>
                <a:cs typeface="Arial"/>
              </a:rPr>
              <a:t>and </a:t>
            </a:r>
            <a:r>
              <a:rPr sz="1300" spc="35" dirty="0">
                <a:solidFill>
                  <a:srgbClr val="404040"/>
                </a:solidFill>
                <a:latin typeface="Arial"/>
                <a:cs typeface="Arial"/>
              </a:rPr>
              <a:t>commit </a:t>
            </a:r>
            <a:r>
              <a:rPr sz="1300" spc="75" dirty="0">
                <a:solidFill>
                  <a:srgbClr val="404040"/>
                </a:solidFill>
                <a:latin typeface="Arial"/>
                <a:cs typeface="Arial"/>
              </a:rPr>
              <a:t>to  </a:t>
            </a:r>
            <a:r>
              <a:rPr sz="1300" spc="50" dirty="0">
                <a:solidFill>
                  <a:srgbClr val="404040"/>
                </a:solidFill>
                <a:latin typeface="Arial"/>
                <a:cs typeface="Arial"/>
              </a:rPr>
              <a:t>our </a:t>
            </a:r>
            <a:r>
              <a:rPr sz="1300" spc="35" dirty="0">
                <a:solidFill>
                  <a:srgbClr val="404040"/>
                </a:solidFill>
                <a:latin typeface="Arial"/>
                <a:cs typeface="Arial"/>
              </a:rPr>
              <a:t>sustainability </a:t>
            </a:r>
            <a:r>
              <a:rPr sz="1300" dirty="0">
                <a:solidFill>
                  <a:srgbClr val="404040"/>
                </a:solidFill>
                <a:latin typeface="Arial"/>
                <a:cs typeface="Arial"/>
              </a:rPr>
              <a:t>and </a:t>
            </a:r>
            <a:r>
              <a:rPr sz="1300" spc="55" dirty="0">
                <a:solidFill>
                  <a:srgbClr val="404040"/>
                </a:solidFill>
                <a:latin typeface="Arial"/>
                <a:cs typeface="Arial"/>
              </a:rPr>
              <a:t>growth </a:t>
            </a:r>
            <a:r>
              <a:rPr sz="1300" spc="50" dirty="0">
                <a:solidFill>
                  <a:srgbClr val="404040"/>
                </a:solidFill>
                <a:latin typeface="Arial"/>
                <a:cs typeface="Arial"/>
              </a:rPr>
              <a:t>through </a:t>
            </a:r>
            <a:r>
              <a:rPr sz="1300" spc="25" dirty="0">
                <a:solidFill>
                  <a:srgbClr val="404040"/>
                </a:solidFill>
                <a:latin typeface="Arial"/>
                <a:cs typeface="Arial"/>
              </a:rPr>
              <a:t>fiscally </a:t>
            </a:r>
            <a:r>
              <a:rPr sz="1300" spc="15" dirty="0">
                <a:solidFill>
                  <a:srgbClr val="404040"/>
                </a:solidFill>
                <a:latin typeface="Arial"/>
                <a:cs typeface="Arial"/>
              </a:rPr>
              <a:t>responsible policies </a:t>
            </a:r>
            <a:r>
              <a:rPr sz="1300" dirty="0">
                <a:solidFill>
                  <a:srgbClr val="404040"/>
                </a:solidFill>
                <a:latin typeface="Arial"/>
                <a:cs typeface="Arial"/>
              </a:rPr>
              <a:t>and  </a:t>
            </a:r>
            <a:r>
              <a:rPr sz="1300" spc="35" dirty="0">
                <a:solidFill>
                  <a:srgbClr val="404040"/>
                </a:solidFill>
                <a:latin typeface="Arial"/>
                <a:cs typeface="Arial"/>
              </a:rPr>
              <a:t>community</a:t>
            </a:r>
            <a:r>
              <a:rPr sz="1300" spc="-35" dirty="0">
                <a:solidFill>
                  <a:srgbClr val="404040"/>
                </a:solidFill>
                <a:latin typeface="Arial"/>
                <a:cs typeface="Arial"/>
              </a:rPr>
              <a:t> </a:t>
            </a:r>
            <a:r>
              <a:rPr sz="1300" spc="15" dirty="0">
                <a:solidFill>
                  <a:srgbClr val="404040"/>
                </a:solidFill>
                <a:latin typeface="Arial"/>
                <a:cs typeface="Arial"/>
              </a:rPr>
              <a:t>education.</a:t>
            </a:r>
            <a:endParaRPr sz="1300">
              <a:latin typeface="Arial"/>
              <a:cs typeface="Arial"/>
            </a:endParaRPr>
          </a:p>
          <a:p>
            <a:pPr marL="238125" marR="315595">
              <a:lnSpc>
                <a:spcPct val="120200"/>
              </a:lnSpc>
            </a:pPr>
            <a:r>
              <a:rPr sz="1300" spc="-15" dirty="0">
                <a:solidFill>
                  <a:srgbClr val="404040"/>
                </a:solidFill>
                <a:latin typeface="Arial"/>
                <a:cs typeface="Arial"/>
              </a:rPr>
              <a:t>Because </a:t>
            </a:r>
            <a:r>
              <a:rPr sz="1300" spc="5" dirty="0">
                <a:solidFill>
                  <a:srgbClr val="404040"/>
                </a:solidFill>
                <a:latin typeface="Arial"/>
                <a:cs typeface="Arial"/>
              </a:rPr>
              <a:t>system</a:t>
            </a:r>
            <a:r>
              <a:rPr sz="1300" spc="-15" dirty="0">
                <a:solidFill>
                  <a:srgbClr val="404040"/>
                </a:solidFill>
                <a:latin typeface="Arial"/>
                <a:cs typeface="Arial"/>
              </a:rPr>
              <a:t> </a:t>
            </a:r>
            <a:r>
              <a:rPr sz="1300" spc="-10" dirty="0">
                <a:solidFill>
                  <a:srgbClr val="404040"/>
                </a:solidFill>
                <a:latin typeface="Arial"/>
                <a:cs typeface="Arial"/>
              </a:rPr>
              <a:t>change</a:t>
            </a:r>
            <a:r>
              <a:rPr sz="1300" spc="-15" dirty="0">
                <a:solidFill>
                  <a:srgbClr val="404040"/>
                </a:solidFill>
                <a:latin typeface="Arial"/>
                <a:cs typeface="Arial"/>
              </a:rPr>
              <a:t> </a:t>
            </a:r>
            <a:r>
              <a:rPr sz="1300" spc="-5" dirty="0">
                <a:solidFill>
                  <a:srgbClr val="404040"/>
                </a:solidFill>
                <a:latin typeface="Arial"/>
                <a:cs typeface="Arial"/>
              </a:rPr>
              <a:t>is</a:t>
            </a:r>
            <a:r>
              <a:rPr sz="1300" spc="-15" dirty="0">
                <a:solidFill>
                  <a:srgbClr val="404040"/>
                </a:solidFill>
                <a:latin typeface="Arial"/>
                <a:cs typeface="Arial"/>
              </a:rPr>
              <a:t> </a:t>
            </a:r>
            <a:r>
              <a:rPr sz="1300" spc="40" dirty="0">
                <a:solidFill>
                  <a:srgbClr val="404040"/>
                </a:solidFill>
                <a:latin typeface="Arial"/>
                <a:cs typeface="Arial"/>
              </a:rPr>
              <a:t>integral</a:t>
            </a:r>
            <a:r>
              <a:rPr sz="1300" spc="-15" dirty="0">
                <a:solidFill>
                  <a:srgbClr val="404040"/>
                </a:solidFill>
                <a:latin typeface="Arial"/>
                <a:cs typeface="Arial"/>
              </a:rPr>
              <a:t> </a:t>
            </a:r>
            <a:r>
              <a:rPr sz="1300" spc="75" dirty="0">
                <a:solidFill>
                  <a:srgbClr val="404040"/>
                </a:solidFill>
                <a:latin typeface="Arial"/>
                <a:cs typeface="Arial"/>
              </a:rPr>
              <a:t>to</a:t>
            </a:r>
            <a:r>
              <a:rPr sz="1300" spc="-15" dirty="0">
                <a:solidFill>
                  <a:srgbClr val="404040"/>
                </a:solidFill>
                <a:latin typeface="Arial"/>
                <a:cs typeface="Arial"/>
              </a:rPr>
              <a:t> </a:t>
            </a:r>
            <a:r>
              <a:rPr sz="1300" spc="40" dirty="0">
                <a:solidFill>
                  <a:srgbClr val="404040"/>
                </a:solidFill>
                <a:latin typeface="Arial"/>
                <a:cs typeface="Arial"/>
              </a:rPr>
              <a:t>client</a:t>
            </a:r>
            <a:r>
              <a:rPr sz="1300" spc="-15" dirty="0">
                <a:solidFill>
                  <a:srgbClr val="404040"/>
                </a:solidFill>
                <a:latin typeface="Arial"/>
                <a:cs typeface="Arial"/>
              </a:rPr>
              <a:t> </a:t>
            </a:r>
            <a:r>
              <a:rPr sz="1300" spc="15" dirty="0">
                <a:solidFill>
                  <a:srgbClr val="404040"/>
                </a:solidFill>
                <a:latin typeface="Arial"/>
                <a:cs typeface="Arial"/>
              </a:rPr>
              <a:t>safety,</a:t>
            </a:r>
            <a:r>
              <a:rPr sz="1300" spc="-15" dirty="0">
                <a:solidFill>
                  <a:srgbClr val="404040"/>
                </a:solidFill>
                <a:latin typeface="Arial"/>
                <a:cs typeface="Arial"/>
              </a:rPr>
              <a:t> </a:t>
            </a:r>
            <a:r>
              <a:rPr sz="1300" spc="25" dirty="0">
                <a:solidFill>
                  <a:srgbClr val="404040"/>
                </a:solidFill>
                <a:latin typeface="Arial"/>
                <a:cs typeface="Arial"/>
              </a:rPr>
              <a:t>we</a:t>
            </a:r>
            <a:r>
              <a:rPr sz="1300" spc="-15" dirty="0">
                <a:solidFill>
                  <a:srgbClr val="404040"/>
                </a:solidFill>
                <a:latin typeface="Arial"/>
                <a:cs typeface="Arial"/>
              </a:rPr>
              <a:t> </a:t>
            </a:r>
            <a:r>
              <a:rPr sz="1300" spc="65" dirty="0">
                <a:solidFill>
                  <a:srgbClr val="404040"/>
                </a:solidFill>
                <a:latin typeface="Arial"/>
                <a:cs typeface="Arial"/>
              </a:rPr>
              <a:t>work</a:t>
            </a:r>
            <a:r>
              <a:rPr sz="1300" spc="-15" dirty="0">
                <a:solidFill>
                  <a:srgbClr val="404040"/>
                </a:solidFill>
                <a:latin typeface="Arial"/>
                <a:cs typeface="Arial"/>
              </a:rPr>
              <a:t> </a:t>
            </a:r>
            <a:r>
              <a:rPr sz="1300" spc="55" dirty="0">
                <a:solidFill>
                  <a:srgbClr val="404040"/>
                </a:solidFill>
                <a:latin typeface="Arial"/>
                <a:cs typeface="Arial"/>
              </a:rPr>
              <a:t>toward</a:t>
            </a:r>
            <a:r>
              <a:rPr sz="1300" spc="-15" dirty="0">
                <a:solidFill>
                  <a:srgbClr val="404040"/>
                </a:solidFill>
                <a:latin typeface="Arial"/>
                <a:cs typeface="Arial"/>
              </a:rPr>
              <a:t> </a:t>
            </a:r>
            <a:r>
              <a:rPr sz="1300" spc="-60" dirty="0">
                <a:solidFill>
                  <a:srgbClr val="404040"/>
                </a:solidFill>
                <a:latin typeface="Arial"/>
                <a:cs typeface="Arial"/>
              </a:rPr>
              <a:t>a  </a:t>
            </a:r>
            <a:r>
              <a:rPr sz="1300" spc="15" dirty="0">
                <a:solidFill>
                  <a:srgbClr val="404040"/>
                </a:solidFill>
                <a:latin typeface="Arial"/>
                <a:cs typeface="Arial"/>
              </a:rPr>
              <a:t>global</a:t>
            </a:r>
            <a:r>
              <a:rPr sz="1300" spc="-35" dirty="0">
                <a:solidFill>
                  <a:srgbClr val="404040"/>
                </a:solidFill>
                <a:latin typeface="Arial"/>
                <a:cs typeface="Arial"/>
              </a:rPr>
              <a:t> </a:t>
            </a:r>
            <a:r>
              <a:rPr sz="1300" spc="15" dirty="0">
                <a:solidFill>
                  <a:srgbClr val="404040"/>
                </a:solidFill>
                <a:latin typeface="Arial"/>
                <a:cs typeface="Arial"/>
              </a:rPr>
              <a:t>paradigm</a:t>
            </a:r>
            <a:r>
              <a:rPr sz="1300" spc="-35" dirty="0">
                <a:solidFill>
                  <a:srgbClr val="404040"/>
                </a:solidFill>
                <a:latin typeface="Arial"/>
                <a:cs typeface="Arial"/>
              </a:rPr>
              <a:t> </a:t>
            </a:r>
            <a:r>
              <a:rPr sz="1300" spc="50" dirty="0">
                <a:solidFill>
                  <a:srgbClr val="404040"/>
                </a:solidFill>
                <a:latin typeface="Arial"/>
                <a:cs typeface="Arial"/>
              </a:rPr>
              <a:t>shift</a:t>
            </a:r>
            <a:r>
              <a:rPr sz="1300" spc="-35" dirty="0">
                <a:solidFill>
                  <a:srgbClr val="404040"/>
                </a:solidFill>
                <a:latin typeface="Arial"/>
                <a:cs typeface="Arial"/>
              </a:rPr>
              <a:t> </a:t>
            </a:r>
            <a:r>
              <a:rPr sz="1300" spc="65" dirty="0">
                <a:solidFill>
                  <a:srgbClr val="404040"/>
                </a:solidFill>
                <a:latin typeface="Arial"/>
                <a:cs typeface="Arial"/>
              </a:rPr>
              <a:t>that</a:t>
            </a:r>
            <a:r>
              <a:rPr sz="1300" spc="-35" dirty="0">
                <a:solidFill>
                  <a:srgbClr val="404040"/>
                </a:solidFill>
                <a:latin typeface="Arial"/>
                <a:cs typeface="Arial"/>
              </a:rPr>
              <a:t> </a:t>
            </a:r>
            <a:r>
              <a:rPr sz="1300" spc="-25" dirty="0">
                <a:solidFill>
                  <a:srgbClr val="404040"/>
                </a:solidFill>
                <a:latin typeface="Arial"/>
                <a:cs typeface="Arial"/>
              </a:rPr>
              <a:t>assumes</a:t>
            </a:r>
            <a:r>
              <a:rPr sz="1300" spc="-35" dirty="0">
                <a:solidFill>
                  <a:srgbClr val="404040"/>
                </a:solidFill>
                <a:latin typeface="Arial"/>
                <a:cs typeface="Arial"/>
              </a:rPr>
              <a:t> </a:t>
            </a:r>
            <a:r>
              <a:rPr sz="1300" spc="40" dirty="0">
                <a:solidFill>
                  <a:srgbClr val="404040"/>
                </a:solidFill>
                <a:latin typeface="Arial"/>
                <a:cs typeface="Arial"/>
              </a:rPr>
              <a:t>equality</a:t>
            </a:r>
            <a:r>
              <a:rPr sz="1300" spc="-35" dirty="0">
                <a:solidFill>
                  <a:srgbClr val="404040"/>
                </a:solidFill>
                <a:latin typeface="Arial"/>
                <a:cs typeface="Arial"/>
              </a:rPr>
              <a:t> </a:t>
            </a:r>
            <a:r>
              <a:rPr sz="1300" spc="75" dirty="0">
                <a:solidFill>
                  <a:srgbClr val="404040"/>
                </a:solidFill>
                <a:latin typeface="Arial"/>
                <a:cs typeface="Arial"/>
              </a:rPr>
              <a:t>for</a:t>
            </a:r>
            <a:r>
              <a:rPr sz="1300" spc="-35" dirty="0">
                <a:solidFill>
                  <a:srgbClr val="404040"/>
                </a:solidFill>
                <a:latin typeface="Arial"/>
                <a:cs typeface="Arial"/>
              </a:rPr>
              <a:t> </a:t>
            </a:r>
            <a:r>
              <a:rPr sz="1300" spc="0" dirty="0">
                <a:solidFill>
                  <a:srgbClr val="404040"/>
                </a:solidFill>
                <a:latin typeface="Arial"/>
                <a:cs typeface="Arial"/>
              </a:rPr>
              <a:t>all.</a:t>
            </a:r>
            <a:endParaRPr sz="1300">
              <a:latin typeface="Arial"/>
              <a:cs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877050"/>
            <a:ext cx="9753600" cy="438150"/>
          </a:xfrm>
          <a:custGeom>
            <a:avLst/>
            <a:gdLst/>
            <a:ahLst/>
            <a:cxnLst/>
            <a:rect l="l" t="t" r="r" b="b"/>
            <a:pathLst>
              <a:path w="9753600" h="438150">
                <a:moveTo>
                  <a:pt x="0" y="438149"/>
                </a:moveTo>
                <a:lnTo>
                  <a:pt x="9753600" y="438149"/>
                </a:lnTo>
                <a:lnTo>
                  <a:pt x="9753600" y="0"/>
                </a:lnTo>
                <a:lnTo>
                  <a:pt x="0" y="0"/>
                </a:lnTo>
                <a:lnTo>
                  <a:pt x="0" y="438149"/>
                </a:lnTo>
                <a:close/>
              </a:path>
            </a:pathLst>
          </a:custGeom>
          <a:solidFill>
            <a:srgbClr val="712982"/>
          </a:solidFill>
        </p:spPr>
        <p:txBody>
          <a:bodyPr wrap="square" lIns="0" tIns="0" rIns="0" bIns="0" rtlCol="0"/>
          <a:lstStyle/>
          <a:p>
            <a:endParaRPr/>
          </a:p>
        </p:txBody>
      </p:sp>
      <p:sp>
        <p:nvSpPr>
          <p:cNvPr id="3" name="object 3"/>
          <p:cNvSpPr txBox="1"/>
          <p:nvPr/>
        </p:nvSpPr>
        <p:spPr>
          <a:xfrm>
            <a:off x="530225" y="6987222"/>
            <a:ext cx="1888489" cy="209550"/>
          </a:xfrm>
          <a:prstGeom prst="rect">
            <a:avLst/>
          </a:prstGeom>
        </p:spPr>
        <p:txBody>
          <a:bodyPr vert="horz" wrap="square" lIns="0" tIns="13335" rIns="0" bIns="0" rtlCol="0">
            <a:spAutoFit/>
          </a:bodyPr>
          <a:lstStyle/>
          <a:p>
            <a:pPr marL="12700">
              <a:lnSpc>
                <a:spcPct val="100000"/>
              </a:lnSpc>
              <a:spcBef>
                <a:spcPts val="105"/>
              </a:spcBef>
            </a:pPr>
            <a:r>
              <a:rPr sz="1200" spc="40" dirty="0">
                <a:solidFill>
                  <a:srgbClr val="FFFFFF"/>
                </a:solidFill>
                <a:latin typeface="Arial"/>
                <a:cs typeface="Arial"/>
              </a:rPr>
              <a:t>H </a:t>
            </a:r>
            <a:r>
              <a:rPr sz="1200" spc="-100" dirty="0">
                <a:solidFill>
                  <a:srgbClr val="FFFFFF"/>
                </a:solidFill>
                <a:latin typeface="Arial"/>
                <a:cs typeface="Arial"/>
              </a:rPr>
              <a:t>E </a:t>
            </a:r>
            <a:r>
              <a:rPr sz="1200" spc="-50" dirty="0">
                <a:solidFill>
                  <a:srgbClr val="FFFFFF"/>
                </a:solidFill>
                <a:latin typeface="Arial"/>
                <a:cs typeface="Arial"/>
              </a:rPr>
              <a:t>L </a:t>
            </a:r>
            <a:r>
              <a:rPr sz="1200" spc="-65" dirty="0">
                <a:solidFill>
                  <a:srgbClr val="FFFFFF"/>
                </a:solidFill>
                <a:latin typeface="Arial"/>
                <a:cs typeface="Arial"/>
              </a:rPr>
              <a:t>P </a:t>
            </a:r>
            <a:r>
              <a:rPr sz="1200" spc="-80" dirty="0">
                <a:solidFill>
                  <a:srgbClr val="FFFFFF"/>
                </a:solidFill>
                <a:latin typeface="Arial"/>
                <a:cs typeface="Arial"/>
              </a:rPr>
              <a:t>, </a:t>
            </a:r>
            <a:r>
              <a:rPr sz="1200" spc="40" dirty="0">
                <a:solidFill>
                  <a:srgbClr val="FFFFFF"/>
                </a:solidFill>
                <a:latin typeface="Arial"/>
                <a:cs typeface="Arial"/>
              </a:rPr>
              <a:t>H </a:t>
            </a:r>
            <a:r>
              <a:rPr sz="1200" spc="25" dirty="0">
                <a:solidFill>
                  <a:srgbClr val="FFFFFF"/>
                </a:solidFill>
                <a:latin typeface="Arial"/>
                <a:cs typeface="Arial"/>
              </a:rPr>
              <a:t>O </a:t>
            </a:r>
            <a:r>
              <a:rPr sz="1200" spc="-65" dirty="0">
                <a:solidFill>
                  <a:srgbClr val="FFFFFF"/>
                </a:solidFill>
                <a:latin typeface="Arial"/>
                <a:cs typeface="Arial"/>
              </a:rPr>
              <a:t>P </a:t>
            </a:r>
            <a:r>
              <a:rPr sz="1200" spc="-100" dirty="0">
                <a:solidFill>
                  <a:srgbClr val="FFFFFF"/>
                </a:solidFill>
                <a:latin typeface="Arial"/>
                <a:cs typeface="Arial"/>
              </a:rPr>
              <a:t>E </a:t>
            </a:r>
            <a:r>
              <a:rPr sz="1200" spc="-80" dirty="0">
                <a:solidFill>
                  <a:srgbClr val="FFFFFF"/>
                </a:solidFill>
                <a:latin typeface="Arial"/>
                <a:cs typeface="Arial"/>
              </a:rPr>
              <a:t>, </a:t>
            </a:r>
            <a:r>
              <a:rPr sz="1200" spc="40" dirty="0">
                <a:solidFill>
                  <a:srgbClr val="FFFFFF"/>
                </a:solidFill>
                <a:latin typeface="Arial"/>
                <a:cs typeface="Arial"/>
              </a:rPr>
              <a:t>H </a:t>
            </a:r>
            <a:r>
              <a:rPr sz="1200" spc="-100" dirty="0">
                <a:solidFill>
                  <a:srgbClr val="FFFFFF"/>
                </a:solidFill>
                <a:latin typeface="Arial"/>
                <a:cs typeface="Arial"/>
              </a:rPr>
              <a:t>E </a:t>
            </a:r>
            <a:r>
              <a:rPr sz="1200" spc="15" dirty="0">
                <a:solidFill>
                  <a:srgbClr val="FFFFFF"/>
                </a:solidFill>
                <a:latin typeface="Arial"/>
                <a:cs typeface="Arial"/>
              </a:rPr>
              <a:t>A</a:t>
            </a:r>
            <a:r>
              <a:rPr sz="1200" spc="-150" dirty="0">
                <a:solidFill>
                  <a:srgbClr val="FFFFFF"/>
                </a:solidFill>
                <a:latin typeface="Arial"/>
                <a:cs typeface="Arial"/>
              </a:rPr>
              <a:t> </a:t>
            </a:r>
            <a:r>
              <a:rPr sz="1200" spc="-50" dirty="0">
                <a:solidFill>
                  <a:srgbClr val="FFFFFF"/>
                </a:solidFill>
                <a:latin typeface="Arial"/>
                <a:cs typeface="Arial"/>
              </a:rPr>
              <a:t>L</a:t>
            </a:r>
            <a:endParaRPr sz="1200">
              <a:latin typeface="Arial"/>
              <a:cs typeface="Arial"/>
            </a:endParaRPr>
          </a:p>
        </p:txBody>
      </p:sp>
      <p:sp>
        <p:nvSpPr>
          <p:cNvPr id="4" name="object 4"/>
          <p:cNvSpPr txBox="1">
            <a:spLocks noGrp="1"/>
          </p:cNvSpPr>
          <p:nvPr>
            <p:ph type="title"/>
          </p:nvPr>
        </p:nvSpPr>
        <p:spPr>
          <a:xfrm>
            <a:off x="368300" y="775493"/>
            <a:ext cx="7108190" cy="485775"/>
          </a:xfrm>
          <a:prstGeom prst="rect">
            <a:avLst/>
          </a:prstGeom>
        </p:spPr>
        <p:txBody>
          <a:bodyPr vert="horz" wrap="square" lIns="0" tIns="14604" rIns="0" bIns="0" rtlCol="0">
            <a:spAutoFit/>
          </a:bodyPr>
          <a:lstStyle/>
          <a:p>
            <a:pPr marL="12700">
              <a:lnSpc>
                <a:spcPct val="100000"/>
              </a:lnSpc>
              <a:spcBef>
                <a:spcPts val="114"/>
              </a:spcBef>
            </a:pPr>
            <a:r>
              <a:rPr sz="3000" spc="-125" dirty="0"/>
              <a:t>F</a:t>
            </a:r>
            <a:r>
              <a:rPr sz="3000" spc="-565" dirty="0"/>
              <a:t> </a:t>
            </a:r>
            <a:r>
              <a:rPr sz="3000" spc="-185" dirty="0"/>
              <a:t>R</a:t>
            </a:r>
            <a:r>
              <a:rPr sz="3000" spc="-565" dirty="0"/>
              <a:t> </a:t>
            </a:r>
            <a:r>
              <a:rPr sz="3000" spc="385" dirty="0"/>
              <a:t>OM</a:t>
            </a:r>
            <a:r>
              <a:rPr sz="3000" spc="400" dirty="0"/>
              <a:t> </a:t>
            </a:r>
            <a:r>
              <a:rPr sz="3000" spc="0" dirty="0"/>
              <a:t>T</a:t>
            </a:r>
            <a:r>
              <a:rPr sz="3000" spc="-565" dirty="0"/>
              <a:t> </a:t>
            </a:r>
            <a:r>
              <a:rPr sz="3000" spc="80" dirty="0"/>
              <a:t>HE</a:t>
            </a:r>
            <a:r>
              <a:rPr sz="3000" spc="400" dirty="0"/>
              <a:t> </a:t>
            </a:r>
            <a:r>
              <a:rPr sz="3000" spc="-275" dirty="0"/>
              <a:t>E</a:t>
            </a:r>
            <a:r>
              <a:rPr sz="3000" spc="-565" dirty="0"/>
              <a:t> </a:t>
            </a:r>
            <a:r>
              <a:rPr sz="3000" spc="30" dirty="0"/>
              <a:t>XE</a:t>
            </a:r>
            <a:r>
              <a:rPr sz="3000" spc="-565" dirty="0"/>
              <a:t> </a:t>
            </a:r>
            <a:r>
              <a:rPr sz="3000" spc="-190" dirty="0"/>
              <a:t>C</a:t>
            </a:r>
            <a:r>
              <a:rPr sz="3000" spc="-565" dirty="0"/>
              <a:t> </a:t>
            </a:r>
            <a:r>
              <a:rPr sz="3000" spc="175" dirty="0"/>
              <a:t>UT</a:t>
            </a:r>
            <a:r>
              <a:rPr sz="3000" spc="-565" dirty="0"/>
              <a:t> </a:t>
            </a:r>
            <a:r>
              <a:rPr sz="3000" spc="160" dirty="0"/>
              <a:t>IVE</a:t>
            </a:r>
            <a:r>
              <a:rPr sz="3000" spc="400" dirty="0"/>
              <a:t> </a:t>
            </a:r>
            <a:r>
              <a:rPr sz="3000" spc="185" dirty="0"/>
              <a:t>DIR</a:t>
            </a:r>
            <a:r>
              <a:rPr sz="3000" spc="-565" dirty="0"/>
              <a:t> </a:t>
            </a:r>
            <a:r>
              <a:rPr sz="3000" spc="-275" dirty="0"/>
              <a:t>E</a:t>
            </a:r>
            <a:r>
              <a:rPr sz="3000" spc="-565" dirty="0"/>
              <a:t> </a:t>
            </a:r>
            <a:r>
              <a:rPr sz="3000" spc="-190" dirty="0"/>
              <a:t>C</a:t>
            </a:r>
            <a:r>
              <a:rPr sz="3000" spc="-565" dirty="0"/>
              <a:t> </a:t>
            </a:r>
            <a:r>
              <a:rPr sz="3000" spc="0" dirty="0"/>
              <a:t>T</a:t>
            </a:r>
            <a:r>
              <a:rPr sz="3000" spc="-565" dirty="0"/>
              <a:t> </a:t>
            </a:r>
            <a:r>
              <a:rPr sz="3000" spc="100" dirty="0"/>
              <a:t>OR</a:t>
            </a:r>
            <a:endParaRPr sz="3000"/>
          </a:p>
        </p:txBody>
      </p:sp>
      <p:sp>
        <p:nvSpPr>
          <p:cNvPr id="5" name="object 5"/>
          <p:cNvSpPr txBox="1">
            <a:spLocks noGrp="1"/>
          </p:cNvSpPr>
          <p:nvPr>
            <p:ph type="body" idx="1"/>
          </p:nvPr>
        </p:nvSpPr>
        <p:spPr>
          <a:prstGeom prst="rect">
            <a:avLst/>
          </a:prstGeom>
        </p:spPr>
        <p:txBody>
          <a:bodyPr vert="horz" wrap="square" lIns="0" tIns="13335" rIns="0" bIns="0" rtlCol="0">
            <a:spAutoFit/>
          </a:bodyPr>
          <a:lstStyle/>
          <a:p>
            <a:pPr marL="2955925">
              <a:lnSpc>
                <a:spcPct val="100000"/>
              </a:lnSpc>
              <a:spcBef>
                <a:spcPts val="105"/>
              </a:spcBef>
            </a:pPr>
            <a:r>
              <a:rPr spc="25" dirty="0"/>
              <a:t>Dear </a:t>
            </a:r>
            <a:r>
              <a:rPr spc="15" dirty="0"/>
              <a:t>Friends </a:t>
            </a:r>
            <a:r>
              <a:rPr dirty="0"/>
              <a:t>and </a:t>
            </a:r>
            <a:r>
              <a:rPr spc="25" dirty="0"/>
              <a:t>Supporters </a:t>
            </a:r>
            <a:r>
              <a:rPr spc="50" dirty="0"/>
              <a:t>of</a:t>
            </a:r>
            <a:r>
              <a:rPr spc="-245" dirty="0"/>
              <a:t> </a:t>
            </a:r>
            <a:r>
              <a:rPr spc="-20" dirty="0"/>
              <a:t>CFVC,</a:t>
            </a:r>
          </a:p>
          <a:p>
            <a:pPr marL="2943225">
              <a:lnSpc>
                <a:spcPct val="100000"/>
              </a:lnSpc>
              <a:spcBef>
                <a:spcPts val="10"/>
              </a:spcBef>
            </a:pPr>
            <a:endParaRPr sz="1250">
              <a:latin typeface="Times New Roman"/>
              <a:cs typeface="Times New Roman"/>
            </a:endParaRPr>
          </a:p>
          <a:p>
            <a:pPr marL="2955925" marR="74295">
              <a:lnSpc>
                <a:spcPts val="1430"/>
              </a:lnSpc>
            </a:pPr>
            <a:r>
              <a:rPr spc="30" dirty="0"/>
              <a:t>In 2017, </a:t>
            </a:r>
            <a:r>
              <a:rPr spc="25" dirty="0"/>
              <a:t>we </a:t>
            </a:r>
            <a:r>
              <a:rPr spc="5" dirty="0"/>
              <a:t>accomplished many </a:t>
            </a:r>
            <a:r>
              <a:rPr spc="15" dirty="0"/>
              <a:t>things. </a:t>
            </a:r>
            <a:r>
              <a:rPr spc="40" dirty="0"/>
              <a:t>We </a:t>
            </a:r>
            <a:r>
              <a:rPr spc="5" dirty="0"/>
              <a:t>secured </a:t>
            </a:r>
            <a:r>
              <a:rPr spc="30" dirty="0"/>
              <a:t>more </a:t>
            </a:r>
            <a:r>
              <a:rPr spc="35" dirty="0"/>
              <a:t>than </a:t>
            </a:r>
            <a:r>
              <a:rPr spc="40" dirty="0"/>
              <a:t>$450,000 </a:t>
            </a:r>
            <a:r>
              <a:rPr spc="35" dirty="0"/>
              <a:t>in </a:t>
            </a:r>
            <a:r>
              <a:rPr spc="25" dirty="0"/>
              <a:t>new  </a:t>
            </a:r>
            <a:r>
              <a:rPr spc="30" dirty="0"/>
              <a:t>funding </a:t>
            </a:r>
            <a:r>
              <a:rPr spc="75" dirty="0"/>
              <a:t>to </a:t>
            </a:r>
            <a:r>
              <a:rPr spc="5" dirty="0"/>
              <a:t>enable </a:t>
            </a:r>
            <a:r>
              <a:rPr spc="-10" dirty="0"/>
              <a:t>CFVC </a:t>
            </a:r>
            <a:r>
              <a:rPr spc="75" dirty="0"/>
              <a:t>to </a:t>
            </a:r>
            <a:r>
              <a:rPr spc="65" dirty="0"/>
              <a:t>better </a:t>
            </a:r>
            <a:r>
              <a:rPr spc="40" dirty="0"/>
              <a:t>deliver </a:t>
            </a:r>
            <a:r>
              <a:rPr spc="5" dirty="0"/>
              <a:t>services </a:t>
            </a:r>
            <a:r>
              <a:rPr spc="35" dirty="0"/>
              <a:t>in </a:t>
            </a:r>
            <a:r>
              <a:rPr spc="-60" dirty="0"/>
              <a:t>a </a:t>
            </a:r>
            <a:r>
              <a:rPr spc="30" dirty="0"/>
              <a:t>more </a:t>
            </a:r>
            <a:r>
              <a:rPr spc="40" dirty="0"/>
              <a:t>trauma-informed  </a:t>
            </a:r>
            <a:r>
              <a:rPr spc="5" dirty="0"/>
              <a:t>manner. </a:t>
            </a:r>
            <a:r>
              <a:rPr spc="40" dirty="0"/>
              <a:t>We </a:t>
            </a:r>
            <a:r>
              <a:rPr spc="25" dirty="0"/>
              <a:t>created </a:t>
            </a:r>
            <a:r>
              <a:rPr spc="-60" dirty="0"/>
              <a:t>a </a:t>
            </a:r>
            <a:r>
              <a:rPr spc="35" dirty="0"/>
              <a:t>Community </a:t>
            </a:r>
            <a:r>
              <a:rPr spc="30" dirty="0"/>
              <a:t>Office, </a:t>
            </a:r>
            <a:r>
              <a:rPr spc="35" dirty="0"/>
              <a:t>where </a:t>
            </a:r>
            <a:r>
              <a:rPr spc="25" dirty="0"/>
              <a:t>we </a:t>
            </a:r>
            <a:r>
              <a:rPr spc="-15" dirty="0"/>
              <a:t>can </a:t>
            </a:r>
            <a:r>
              <a:rPr spc="35" dirty="0"/>
              <a:t>provide </a:t>
            </a:r>
            <a:r>
              <a:rPr spc="25" dirty="0"/>
              <a:t>extended </a:t>
            </a:r>
            <a:r>
              <a:rPr spc="5" dirty="0"/>
              <a:t>services  </a:t>
            </a:r>
            <a:r>
              <a:rPr spc="75" dirty="0"/>
              <a:t>to </a:t>
            </a:r>
            <a:r>
              <a:rPr spc="25" dirty="0"/>
              <a:t>domestic violence </a:t>
            </a:r>
            <a:r>
              <a:rPr spc="35" dirty="0"/>
              <a:t>victims who live in </a:t>
            </a:r>
            <a:r>
              <a:rPr spc="50" dirty="0"/>
              <a:t>our </a:t>
            </a:r>
            <a:r>
              <a:rPr spc="35" dirty="0"/>
              <a:t>community </a:t>
            </a:r>
            <a:r>
              <a:rPr dirty="0"/>
              <a:t>and </a:t>
            </a:r>
            <a:r>
              <a:rPr spc="30" dirty="0"/>
              <a:t>outside </a:t>
            </a:r>
            <a:r>
              <a:rPr spc="50" dirty="0"/>
              <a:t>of our </a:t>
            </a:r>
            <a:r>
              <a:rPr spc="10" dirty="0"/>
              <a:t>housing  </a:t>
            </a:r>
            <a:r>
              <a:rPr spc="30" dirty="0"/>
              <a:t>program </a:t>
            </a:r>
            <a:r>
              <a:rPr dirty="0"/>
              <a:t>and </a:t>
            </a:r>
            <a:r>
              <a:rPr spc="50" dirty="0"/>
              <a:t>our </a:t>
            </a:r>
            <a:r>
              <a:rPr spc="10" dirty="0"/>
              <a:t>emergency </a:t>
            </a:r>
            <a:r>
              <a:rPr spc="25" dirty="0"/>
              <a:t>shelter. </a:t>
            </a:r>
            <a:r>
              <a:rPr spc="40" dirty="0"/>
              <a:t>We </a:t>
            </a:r>
            <a:r>
              <a:rPr spc="30" dirty="0"/>
              <a:t>obtained funding </a:t>
            </a:r>
            <a:r>
              <a:rPr spc="75" dirty="0"/>
              <a:t>for </a:t>
            </a:r>
            <a:r>
              <a:rPr spc="-60" dirty="0"/>
              <a:t>a </a:t>
            </a:r>
            <a:r>
              <a:rPr spc="5" dirty="0"/>
              <a:t>15-passenger </a:t>
            </a:r>
            <a:r>
              <a:rPr spc="-10" dirty="0"/>
              <a:t>van.  </a:t>
            </a:r>
            <a:r>
              <a:rPr spc="5" dirty="0"/>
              <a:t>Purchasing </a:t>
            </a:r>
            <a:r>
              <a:rPr spc="-60" dirty="0"/>
              <a:t>a </a:t>
            </a:r>
            <a:r>
              <a:rPr spc="25" dirty="0"/>
              <a:t>vehicle </a:t>
            </a:r>
            <a:r>
              <a:rPr spc="50" dirty="0"/>
              <a:t>of </a:t>
            </a:r>
            <a:r>
              <a:rPr spc="40" dirty="0"/>
              <a:t>this </a:t>
            </a:r>
            <a:r>
              <a:rPr spc="-10" dirty="0"/>
              <a:t>size </a:t>
            </a:r>
            <a:r>
              <a:rPr spc="65" dirty="0"/>
              <a:t>will </a:t>
            </a:r>
            <a:r>
              <a:rPr spc="25" dirty="0"/>
              <a:t>help meet </a:t>
            </a:r>
            <a:r>
              <a:rPr spc="50" dirty="0"/>
              <a:t>the transportation </a:t>
            </a:r>
            <a:r>
              <a:rPr spc="-10" dirty="0"/>
              <a:t>needs </a:t>
            </a:r>
            <a:r>
              <a:rPr spc="50" dirty="0"/>
              <a:t>of the  </a:t>
            </a:r>
            <a:r>
              <a:rPr spc="25" dirty="0"/>
              <a:t>women </a:t>
            </a:r>
            <a:r>
              <a:rPr dirty="0"/>
              <a:t>and </a:t>
            </a:r>
            <a:r>
              <a:rPr spc="35" dirty="0"/>
              <a:t>children in </a:t>
            </a:r>
            <a:r>
              <a:rPr spc="50" dirty="0"/>
              <a:t>our </a:t>
            </a:r>
            <a:r>
              <a:rPr spc="10" dirty="0"/>
              <a:t>programs.</a:t>
            </a:r>
            <a:r>
              <a:rPr spc="50" dirty="0"/>
              <a:t> </a:t>
            </a:r>
            <a:r>
              <a:rPr spc="5" dirty="0"/>
              <a:t>And, </a:t>
            </a:r>
            <a:r>
              <a:rPr spc="25" dirty="0"/>
              <a:t>we </a:t>
            </a:r>
            <a:r>
              <a:rPr spc="50" dirty="0"/>
              <a:t>started the groundwork </a:t>
            </a:r>
            <a:r>
              <a:rPr spc="75" dirty="0"/>
              <a:t>to </a:t>
            </a:r>
            <a:r>
              <a:rPr spc="40" dirty="0"/>
              <a:t>reinforce  </a:t>
            </a:r>
            <a:r>
              <a:rPr spc="50" dirty="0"/>
              <a:t>our </a:t>
            </a:r>
            <a:r>
              <a:rPr spc="55" dirty="0"/>
              <a:t>infrastructure </a:t>
            </a:r>
            <a:r>
              <a:rPr spc="75" dirty="0"/>
              <a:t>for </a:t>
            </a:r>
            <a:r>
              <a:rPr spc="50" dirty="0"/>
              <a:t>our </a:t>
            </a:r>
            <a:r>
              <a:rPr spc="35" dirty="0"/>
              <a:t>ever-growing Children </a:t>
            </a:r>
            <a:r>
              <a:rPr dirty="0"/>
              <a:t>and </a:t>
            </a:r>
            <a:r>
              <a:rPr spc="-15" dirty="0"/>
              <a:t>Teens </a:t>
            </a:r>
            <a:r>
              <a:rPr spc="50" dirty="0"/>
              <a:t>Department </a:t>
            </a:r>
            <a:r>
              <a:rPr spc="25" dirty="0"/>
              <a:t>by moving  </a:t>
            </a:r>
            <a:r>
              <a:rPr spc="-60" dirty="0"/>
              <a:t>a </a:t>
            </a:r>
            <a:r>
              <a:rPr spc="-10" dirty="0"/>
              <a:t>seasoned </a:t>
            </a:r>
            <a:r>
              <a:rPr spc="50" dirty="0"/>
              <a:t>staff </a:t>
            </a:r>
            <a:r>
              <a:rPr spc="25" dirty="0"/>
              <a:t>member </a:t>
            </a:r>
            <a:r>
              <a:rPr spc="35" dirty="0"/>
              <a:t>over </a:t>
            </a:r>
            <a:r>
              <a:rPr spc="75" dirty="0"/>
              <a:t>to </a:t>
            </a:r>
            <a:r>
              <a:rPr spc="35" dirty="0"/>
              <a:t>provide </a:t>
            </a:r>
            <a:r>
              <a:rPr spc="25" dirty="0"/>
              <a:t>leadership </a:t>
            </a:r>
            <a:r>
              <a:rPr dirty="0"/>
              <a:t>and </a:t>
            </a:r>
            <a:r>
              <a:rPr spc="5" dirty="0"/>
              <a:t>guidance </a:t>
            </a:r>
            <a:r>
              <a:rPr spc="75" dirty="0"/>
              <a:t>to </a:t>
            </a:r>
            <a:r>
              <a:rPr spc="50" dirty="0"/>
              <a:t>staff </a:t>
            </a:r>
            <a:r>
              <a:rPr spc="35" dirty="0"/>
              <a:t>who  provide </a:t>
            </a:r>
            <a:r>
              <a:rPr spc="5" dirty="0"/>
              <a:t>services </a:t>
            </a:r>
            <a:r>
              <a:rPr spc="75" dirty="0"/>
              <a:t>for </a:t>
            </a:r>
            <a:r>
              <a:rPr spc="50" dirty="0"/>
              <a:t>our</a:t>
            </a:r>
            <a:r>
              <a:rPr spc="-265" dirty="0"/>
              <a:t> </a:t>
            </a:r>
            <a:r>
              <a:rPr spc="25" dirty="0"/>
              <a:t>children.</a:t>
            </a:r>
          </a:p>
          <a:p>
            <a:pPr marL="2943225">
              <a:lnSpc>
                <a:spcPct val="100000"/>
              </a:lnSpc>
              <a:spcBef>
                <a:spcPts val="50"/>
              </a:spcBef>
            </a:pPr>
            <a:endParaRPr sz="1150">
              <a:latin typeface="Times New Roman"/>
              <a:cs typeface="Times New Roman"/>
            </a:endParaRPr>
          </a:p>
          <a:p>
            <a:pPr marL="2955925" marR="5080">
              <a:lnSpc>
                <a:spcPts val="1430"/>
              </a:lnSpc>
              <a:spcBef>
                <a:spcPts val="5"/>
              </a:spcBef>
            </a:pPr>
            <a:r>
              <a:rPr spc="15" dirty="0"/>
              <a:t>Every </a:t>
            </a:r>
            <a:r>
              <a:rPr spc="5" dirty="0"/>
              <a:t>year, </a:t>
            </a:r>
            <a:r>
              <a:rPr spc="25" dirty="0"/>
              <a:t>we </a:t>
            </a:r>
            <a:r>
              <a:rPr spc="50" dirty="0"/>
              <a:t>strive </a:t>
            </a:r>
            <a:r>
              <a:rPr spc="75" dirty="0"/>
              <a:t>to </a:t>
            </a:r>
            <a:r>
              <a:rPr spc="35" dirty="0"/>
              <a:t>improve </a:t>
            </a:r>
            <a:r>
              <a:rPr spc="50" dirty="0"/>
              <a:t>the </a:t>
            </a:r>
            <a:r>
              <a:rPr spc="5" dirty="0"/>
              <a:t>services </a:t>
            </a:r>
            <a:r>
              <a:rPr spc="25" dirty="0"/>
              <a:t>we </a:t>
            </a:r>
            <a:r>
              <a:rPr spc="35" dirty="0"/>
              <a:t>provide </a:t>
            </a:r>
            <a:r>
              <a:rPr spc="50" dirty="0"/>
              <a:t>our </a:t>
            </a:r>
            <a:r>
              <a:rPr spc="25" dirty="0"/>
              <a:t>clients </a:t>
            </a:r>
            <a:r>
              <a:rPr dirty="0"/>
              <a:t>and </a:t>
            </a:r>
            <a:r>
              <a:rPr spc="60" dirty="0"/>
              <a:t>offer  </a:t>
            </a:r>
            <a:r>
              <a:rPr spc="15" dirty="0"/>
              <a:t>programs</a:t>
            </a:r>
            <a:r>
              <a:rPr spc="-10" dirty="0"/>
              <a:t> </a:t>
            </a:r>
            <a:r>
              <a:rPr spc="65" dirty="0"/>
              <a:t>that</a:t>
            </a:r>
            <a:r>
              <a:rPr spc="-10" dirty="0"/>
              <a:t> </a:t>
            </a:r>
            <a:r>
              <a:rPr spc="30" dirty="0"/>
              <a:t>enrich</a:t>
            </a:r>
            <a:r>
              <a:rPr spc="-10" dirty="0"/>
              <a:t> </a:t>
            </a:r>
            <a:r>
              <a:rPr spc="65" dirty="0"/>
              <a:t>their</a:t>
            </a:r>
            <a:r>
              <a:rPr spc="-10" dirty="0"/>
              <a:t> </a:t>
            </a:r>
            <a:r>
              <a:rPr spc="15" dirty="0"/>
              <a:t>lives</a:t>
            </a:r>
            <a:r>
              <a:rPr spc="-10" dirty="0"/>
              <a:t> </a:t>
            </a:r>
            <a:r>
              <a:rPr dirty="0"/>
              <a:t>and</a:t>
            </a:r>
            <a:r>
              <a:rPr spc="-10" dirty="0"/>
              <a:t> </a:t>
            </a:r>
            <a:r>
              <a:rPr spc="35" dirty="0"/>
              <a:t>provide</a:t>
            </a:r>
            <a:r>
              <a:rPr spc="-10" dirty="0"/>
              <a:t> </a:t>
            </a:r>
            <a:r>
              <a:rPr spc="10" dirty="0"/>
              <a:t>healing</a:t>
            </a:r>
            <a:r>
              <a:rPr spc="-10" dirty="0"/>
              <a:t> </a:t>
            </a:r>
            <a:r>
              <a:rPr spc="55" dirty="0"/>
              <a:t>from</a:t>
            </a:r>
            <a:r>
              <a:rPr spc="-10" dirty="0"/>
              <a:t> </a:t>
            </a:r>
            <a:r>
              <a:rPr spc="50" dirty="0"/>
              <a:t>the</a:t>
            </a:r>
            <a:r>
              <a:rPr spc="-10" dirty="0"/>
              <a:t> </a:t>
            </a:r>
            <a:r>
              <a:rPr spc="35" dirty="0"/>
              <a:t>trauma</a:t>
            </a:r>
            <a:r>
              <a:rPr spc="-10" dirty="0"/>
              <a:t> </a:t>
            </a:r>
            <a:r>
              <a:rPr spc="50" dirty="0"/>
              <a:t>they</a:t>
            </a:r>
            <a:r>
              <a:rPr spc="-10" dirty="0"/>
              <a:t> </a:t>
            </a:r>
            <a:r>
              <a:rPr dirty="0"/>
              <a:t>have</a:t>
            </a:r>
            <a:r>
              <a:rPr spc="-10" dirty="0"/>
              <a:t> </a:t>
            </a:r>
            <a:r>
              <a:rPr spc="0" dirty="0"/>
              <a:t>been  </a:t>
            </a:r>
            <a:r>
              <a:rPr spc="25" dirty="0"/>
              <a:t>subjected </a:t>
            </a:r>
            <a:r>
              <a:rPr spc="30" dirty="0"/>
              <a:t>to. </a:t>
            </a:r>
            <a:r>
              <a:rPr spc="-15" dirty="0"/>
              <a:t>As </a:t>
            </a:r>
            <a:r>
              <a:rPr spc="30" dirty="0"/>
              <a:t>more </a:t>
            </a:r>
            <a:r>
              <a:rPr spc="35" dirty="0"/>
              <a:t>children </a:t>
            </a:r>
            <a:r>
              <a:rPr dirty="0"/>
              <a:t>and </a:t>
            </a:r>
            <a:r>
              <a:rPr spc="10" dirty="0"/>
              <a:t>teens are </a:t>
            </a:r>
            <a:r>
              <a:rPr spc="40" dirty="0"/>
              <a:t>participating </a:t>
            </a:r>
            <a:r>
              <a:rPr spc="35" dirty="0"/>
              <a:t>in </a:t>
            </a:r>
            <a:r>
              <a:rPr spc="50" dirty="0"/>
              <a:t>our </a:t>
            </a:r>
            <a:r>
              <a:rPr spc="10" dirty="0"/>
              <a:t>programs, </a:t>
            </a:r>
            <a:r>
              <a:rPr spc="15" dirty="0"/>
              <a:t>we’ve  </a:t>
            </a:r>
            <a:r>
              <a:rPr spc="25" dirty="0"/>
              <a:t>realized </a:t>
            </a:r>
            <a:r>
              <a:rPr spc="-10" dirty="0"/>
              <a:t>CFVC </a:t>
            </a:r>
            <a:r>
              <a:rPr spc="-5" dirty="0"/>
              <a:t>is </a:t>
            </a:r>
            <a:r>
              <a:rPr spc="35" dirty="0"/>
              <a:t>running </a:t>
            </a:r>
            <a:r>
              <a:rPr spc="60" dirty="0"/>
              <a:t>out </a:t>
            </a:r>
            <a:r>
              <a:rPr spc="50" dirty="0"/>
              <a:t>of </a:t>
            </a:r>
            <a:r>
              <a:rPr spc="55" dirty="0"/>
              <a:t>room! </a:t>
            </a:r>
            <a:r>
              <a:rPr spc="30" dirty="0"/>
              <a:t>In </a:t>
            </a:r>
            <a:r>
              <a:rPr spc="50" dirty="0"/>
              <a:t>2018 </a:t>
            </a:r>
            <a:r>
              <a:rPr spc="25" dirty="0"/>
              <a:t>we </a:t>
            </a:r>
            <a:r>
              <a:rPr spc="5" dirty="0"/>
              <a:t>hope </a:t>
            </a:r>
            <a:r>
              <a:rPr spc="75" dirty="0"/>
              <a:t>to </a:t>
            </a:r>
            <a:r>
              <a:rPr spc="5" dirty="0"/>
              <a:t>expand </a:t>
            </a:r>
            <a:r>
              <a:rPr spc="50" dirty="0"/>
              <a:t>the </a:t>
            </a:r>
            <a:r>
              <a:rPr spc="55" dirty="0"/>
              <a:t>activity </a:t>
            </a:r>
            <a:r>
              <a:rPr spc="0" dirty="0"/>
              <a:t>area  </a:t>
            </a:r>
            <a:r>
              <a:rPr spc="10" dirty="0"/>
              <a:t>designated </a:t>
            </a:r>
            <a:r>
              <a:rPr spc="75" dirty="0"/>
              <a:t>to </a:t>
            </a:r>
            <a:r>
              <a:rPr spc="50" dirty="0"/>
              <a:t>our </a:t>
            </a:r>
            <a:r>
              <a:rPr spc="0" dirty="0"/>
              <a:t>teens. </a:t>
            </a:r>
            <a:r>
              <a:rPr spc="40" dirty="0"/>
              <a:t>We </a:t>
            </a:r>
            <a:r>
              <a:rPr spc="0" dirty="0"/>
              <a:t>need </a:t>
            </a:r>
            <a:r>
              <a:rPr spc="75" dirty="0"/>
              <a:t>to </a:t>
            </a:r>
            <a:r>
              <a:rPr dirty="0"/>
              <a:t>have </a:t>
            </a:r>
            <a:r>
              <a:rPr spc="5" dirty="0"/>
              <a:t>enough </a:t>
            </a:r>
            <a:r>
              <a:rPr spc="-20" dirty="0"/>
              <a:t>space </a:t>
            </a:r>
            <a:r>
              <a:rPr spc="75" dirty="0"/>
              <a:t>to </a:t>
            </a:r>
            <a:r>
              <a:rPr spc="35" dirty="0"/>
              <a:t>provide </a:t>
            </a:r>
            <a:r>
              <a:rPr spc="50" dirty="0"/>
              <a:t>extra </a:t>
            </a:r>
            <a:r>
              <a:rPr spc="5" dirty="0"/>
              <a:t>services  </a:t>
            </a:r>
            <a:r>
              <a:rPr spc="35" dirty="0"/>
              <a:t>like</a:t>
            </a:r>
            <a:r>
              <a:rPr spc="-35" dirty="0"/>
              <a:t> </a:t>
            </a:r>
            <a:r>
              <a:rPr spc="0" dirty="0"/>
              <a:t>drama,</a:t>
            </a:r>
            <a:r>
              <a:rPr spc="-35" dirty="0"/>
              <a:t> </a:t>
            </a:r>
            <a:r>
              <a:rPr spc="65" dirty="0"/>
              <a:t>art</a:t>
            </a:r>
            <a:r>
              <a:rPr spc="-35" dirty="0"/>
              <a:t> </a:t>
            </a:r>
            <a:r>
              <a:rPr spc="25" dirty="0"/>
              <a:t>therapy,</a:t>
            </a:r>
            <a:r>
              <a:rPr spc="-35" dirty="0"/>
              <a:t> </a:t>
            </a:r>
            <a:r>
              <a:rPr dirty="0"/>
              <a:t>and</a:t>
            </a:r>
            <a:r>
              <a:rPr spc="-35" dirty="0"/>
              <a:t> </a:t>
            </a:r>
            <a:r>
              <a:rPr spc="-60" dirty="0"/>
              <a:t>a</a:t>
            </a:r>
            <a:r>
              <a:rPr spc="-35" dirty="0"/>
              <a:t> </a:t>
            </a:r>
            <a:r>
              <a:rPr spc="35" dirty="0"/>
              <a:t>computer</a:t>
            </a:r>
            <a:r>
              <a:rPr spc="-35" dirty="0"/>
              <a:t> </a:t>
            </a:r>
            <a:r>
              <a:rPr dirty="0"/>
              <a:t>lab.</a:t>
            </a:r>
          </a:p>
          <a:p>
            <a:pPr marL="2943225">
              <a:lnSpc>
                <a:spcPct val="100000"/>
              </a:lnSpc>
              <a:spcBef>
                <a:spcPts val="10"/>
              </a:spcBef>
            </a:pPr>
            <a:endParaRPr sz="1200">
              <a:latin typeface="Times New Roman"/>
              <a:cs typeface="Times New Roman"/>
            </a:endParaRPr>
          </a:p>
          <a:p>
            <a:pPr marL="2955925" marR="117475">
              <a:lnSpc>
                <a:spcPts val="1430"/>
              </a:lnSpc>
              <a:spcBef>
                <a:spcPts val="5"/>
              </a:spcBef>
            </a:pPr>
            <a:r>
              <a:rPr spc="40" dirty="0"/>
              <a:t>We </a:t>
            </a:r>
            <a:r>
              <a:rPr spc="10" dirty="0"/>
              <a:t>are </a:t>
            </a:r>
            <a:r>
              <a:rPr spc="50" dirty="0"/>
              <a:t>grateful </a:t>
            </a:r>
            <a:r>
              <a:rPr spc="75" dirty="0"/>
              <a:t>to </a:t>
            </a:r>
            <a:r>
              <a:rPr spc="25" dirty="0"/>
              <a:t>all </a:t>
            </a:r>
            <a:r>
              <a:rPr spc="35" dirty="0"/>
              <a:t>who continue </a:t>
            </a:r>
            <a:r>
              <a:rPr spc="75" dirty="0"/>
              <a:t>to </a:t>
            </a:r>
            <a:r>
              <a:rPr spc="30" dirty="0"/>
              <a:t>invest </a:t>
            </a:r>
            <a:r>
              <a:rPr spc="35" dirty="0"/>
              <a:t>in </a:t>
            </a:r>
            <a:r>
              <a:rPr spc="-15" dirty="0"/>
              <a:t>CFVC’s </a:t>
            </a:r>
            <a:r>
              <a:rPr spc="10" dirty="0"/>
              <a:t>mission </a:t>
            </a:r>
            <a:r>
              <a:rPr spc="50" dirty="0"/>
              <a:t>of </a:t>
            </a:r>
            <a:r>
              <a:rPr spc="0" dirty="0"/>
              <a:t>help, </a:t>
            </a:r>
            <a:r>
              <a:rPr spc="5" dirty="0"/>
              <a:t>hope </a:t>
            </a:r>
            <a:r>
              <a:rPr dirty="0"/>
              <a:t>and  </a:t>
            </a:r>
            <a:r>
              <a:rPr spc="0" dirty="0"/>
              <a:t>healing. </a:t>
            </a:r>
            <a:r>
              <a:rPr spc="55" dirty="0"/>
              <a:t>Our </a:t>
            </a:r>
            <a:r>
              <a:rPr spc="35" dirty="0"/>
              <a:t>community </a:t>
            </a:r>
            <a:r>
              <a:rPr spc="25" dirty="0"/>
              <a:t>partners, </a:t>
            </a:r>
            <a:r>
              <a:rPr spc="35" dirty="0"/>
              <a:t>individual </a:t>
            </a:r>
            <a:r>
              <a:rPr spc="25" dirty="0"/>
              <a:t>donors </a:t>
            </a:r>
            <a:r>
              <a:rPr dirty="0"/>
              <a:t>and </a:t>
            </a:r>
            <a:r>
              <a:rPr spc="40" dirty="0"/>
              <a:t>grant </a:t>
            </a:r>
            <a:r>
              <a:rPr spc="0" dirty="0"/>
              <a:t>sponsors </a:t>
            </a:r>
            <a:r>
              <a:rPr spc="35" dirty="0"/>
              <a:t>allow </a:t>
            </a:r>
            <a:r>
              <a:rPr spc="-25" dirty="0"/>
              <a:t>us </a:t>
            </a:r>
            <a:r>
              <a:rPr spc="75" dirty="0"/>
              <a:t>to  </a:t>
            </a:r>
            <a:r>
              <a:rPr dirty="0"/>
              <a:t>make</a:t>
            </a:r>
            <a:r>
              <a:rPr spc="-20" dirty="0"/>
              <a:t> </a:t>
            </a:r>
            <a:r>
              <a:rPr spc="-60" dirty="0"/>
              <a:t>a</a:t>
            </a:r>
            <a:r>
              <a:rPr spc="-20" dirty="0"/>
              <a:t> </a:t>
            </a:r>
            <a:r>
              <a:rPr spc="35" dirty="0"/>
              <a:t>difference</a:t>
            </a:r>
            <a:r>
              <a:rPr spc="-20" dirty="0"/>
              <a:t> </a:t>
            </a:r>
            <a:r>
              <a:rPr spc="35" dirty="0"/>
              <a:t>in</a:t>
            </a:r>
            <a:r>
              <a:rPr spc="-20" dirty="0"/>
              <a:t> </a:t>
            </a:r>
            <a:r>
              <a:rPr spc="50" dirty="0"/>
              <a:t>the</a:t>
            </a:r>
            <a:r>
              <a:rPr spc="-20" dirty="0"/>
              <a:t> </a:t>
            </a:r>
            <a:r>
              <a:rPr spc="15" dirty="0"/>
              <a:t>lives</a:t>
            </a:r>
            <a:r>
              <a:rPr spc="-20" dirty="0"/>
              <a:t> </a:t>
            </a:r>
            <a:r>
              <a:rPr spc="50" dirty="0"/>
              <a:t>of</a:t>
            </a:r>
            <a:r>
              <a:rPr spc="-20" dirty="0"/>
              <a:t> </a:t>
            </a:r>
            <a:r>
              <a:rPr spc="-25" dirty="0"/>
              <a:t>so</a:t>
            </a:r>
            <a:r>
              <a:rPr spc="-20" dirty="0"/>
              <a:t> </a:t>
            </a:r>
            <a:r>
              <a:rPr spc="5" dirty="0"/>
              <a:t>many</a:t>
            </a:r>
            <a:r>
              <a:rPr spc="-20" dirty="0"/>
              <a:t> </a:t>
            </a:r>
            <a:r>
              <a:rPr spc="25" dirty="0"/>
              <a:t>women</a:t>
            </a:r>
            <a:r>
              <a:rPr spc="-20" dirty="0"/>
              <a:t> </a:t>
            </a:r>
            <a:r>
              <a:rPr dirty="0"/>
              <a:t>and</a:t>
            </a:r>
            <a:r>
              <a:rPr spc="-20" dirty="0"/>
              <a:t> </a:t>
            </a:r>
            <a:r>
              <a:rPr spc="35" dirty="0"/>
              <a:t>children</a:t>
            </a:r>
            <a:r>
              <a:rPr spc="-20" dirty="0"/>
              <a:t> </a:t>
            </a:r>
            <a:r>
              <a:rPr spc="-15" dirty="0"/>
              <a:t>each</a:t>
            </a:r>
            <a:r>
              <a:rPr spc="-20" dirty="0"/>
              <a:t> </a:t>
            </a:r>
            <a:r>
              <a:rPr spc="5" dirty="0"/>
              <a:t>year.</a:t>
            </a:r>
            <a:r>
              <a:rPr spc="-20" dirty="0"/>
              <a:t> </a:t>
            </a:r>
            <a:r>
              <a:rPr spc="10" dirty="0"/>
              <a:t>Thank</a:t>
            </a:r>
            <a:r>
              <a:rPr spc="-20" dirty="0"/>
              <a:t> </a:t>
            </a:r>
            <a:r>
              <a:rPr spc="25" dirty="0"/>
              <a:t>you  </a:t>
            </a:r>
            <a:r>
              <a:rPr spc="75" dirty="0"/>
              <a:t>for </a:t>
            </a:r>
            <a:r>
              <a:rPr spc="50" dirty="0"/>
              <a:t>your </a:t>
            </a:r>
            <a:r>
              <a:rPr spc="35" dirty="0"/>
              <a:t>continued</a:t>
            </a:r>
            <a:r>
              <a:rPr spc="-229" dirty="0"/>
              <a:t> </a:t>
            </a:r>
            <a:r>
              <a:rPr spc="25" dirty="0"/>
              <a:t>support.</a:t>
            </a:r>
          </a:p>
          <a:p>
            <a:pPr marL="2943225">
              <a:lnSpc>
                <a:spcPct val="100000"/>
              </a:lnSpc>
              <a:spcBef>
                <a:spcPts val="20"/>
              </a:spcBef>
            </a:pPr>
            <a:endParaRPr sz="1200">
              <a:latin typeface="Times New Roman"/>
              <a:cs typeface="Times New Roman"/>
            </a:endParaRPr>
          </a:p>
          <a:p>
            <a:pPr marL="2955925" marR="5020945">
              <a:lnSpc>
                <a:spcPts val="1430"/>
              </a:lnSpc>
              <a:spcBef>
                <a:spcPts val="5"/>
              </a:spcBef>
            </a:pPr>
            <a:r>
              <a:rPr spc="25" dirty="0"/>
              <a:t>Meg </a:t>
            </a:r>
            <a:r>
              <a:rPr spc="-5" dirty="0"/>
              <a:t>Rogers  </a:t>
            </a:r>
            <a:r>
              <a:rPr spc="15" dirty="0"/>
              <a:t>Executive</a:t>
            </a:r>
            <a:r>
              <a:rPr spc="-5" dirty="0"/>
              <a:t> </a:t>
            </a:r>
            <a:r>
              <a:rPr spc="60" dirty="0"/>
              <a:t>Director</a:t>
            </a:r>
          </a:p>
        </p:txBody>
      </p:sp>
      <p:sp>
        <p:nvSpPr>
          <p:cNvPr id="6" name="object 6"/>
          <p:cNvSpPr/>
          <p:nvPr/>
        </p:nvSpPr>
        <p:spPr>
          <a:xfrm>
            <a:off x="666750" y="4076700"/>
            <a:ext cx="1924050" cy="192405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933678" y="4762"/>
            <a:ext cx="6820534" cy="0"/>
          </a:xfrm>
          <a:custGeom>
            <a:avLst/>
            <a:gdLst/>
            <a:ahLst/>
            <a:cxnLst/>
            <a:rect l="l" t="t" r="r" b="b"/>
            <a:pathLst>
              <a:path w="6820534">
                <a:moveTo>
                  <a:pt x="0" y="0"/>
                </a:moveTo>
                <a:lnTo>
                  <a:pt x="6819921" y="0"/>
                </a:lnTo>
              </a:path>
            </a:pathLst>
          </a:custGeom>
          <a:ln w="9524">
            <a:solidFill>
              <a:srgbClr val="712982"/>
            </a:solidFill>
          </a:ln>
        </p:spPr>
        <p:txBody>
          <a:bodyPr wrap="square" lIns="0" tIns="0" rIns="0" bIns="0" rtlCol="0"/>
          <a:lstStyle/>
          <a:p>
            <a:endParaRPr/>
          </a:p>
        </p:txBody>
      </p:sp>
      <p:sp>
        <p:nvSpPr>
          <p:cNvPr id="3" name="object 3"/>
          <p:cNvSpPr txBox="1">
            <a:spLocks noGrp="1"/>
          </p:cNvSpPr>
          <p:nvPr>
            <p:ph type="title"/>
          </p:nvPr>
        </p:nvSpPr>
        <p:spPr>
          <a:xfrm>
            <a:off x="5111750" y="1014380"/>
            <a:ext cx="4432300" cy="347980"/>
          </a:xfrm>
          <a:prstGeom prst="rect">
            <a:avLst/>
          </a:prstGeom>
        </p:spPr>
        <p:txBody>
          <a:bodyPr vert="horz" wrap="square" lIns="0" tIns="13970" rIns="0" bIns="0" rtlCol="0">
            <a:spAutoFit/>
          </a:bodyPr>
          <a:lstStyle/>
          <a:p>
            <a:pPr marL="12700">
              <a:lnSpc>
                <a:spcPct val="100000"/>
              </a:lnSpc>
              <a:spcBef>
                <a:spcPts val="110"/>
              </a:spcBef>
            </a:pPr>
            <a:r>
              <a:rPr sz="2100" spc="110" dirty="0">
                <a:latin typeface="Trebuchet MS"/>
                <a:cs typeface="Trebuchet MS"/>
              </a:rPr>
              <a:t>CFVC'S </a:t>
            </a:r>
            <a:r>
              <a:rPr sz="2100" spc="60" dirty="0">
                <a:latin typeface="Trebuchet MS"/>
                <a:cs typeface="Trebuchet MS"/>
              </a:rPr>
              <a:t>FREE </a:t>
            </a:r>
            <a:r>
              <a:rPr sz="2100" spc="125" dirty="0">
                <a:latin typeface="Trebuchet MS"/>
                <a:cs typeface="Trebuchet MS"/>
              </a:rPr>
              <a:t>SERVICES</a:t>
            </a:r>
            <a:r>
              <a:rPr sz="2100" spc="-140" dirty="0">
                <a:latin typeface="Trebuchet MS"/>
                <a:cs typeface="Trebuchet MS"/>
              </a:rPr>
              <a:t> </a:t>
            </a:r>
            <a:r>
              <a:rPr sz="2100" spc="110" dirty="0">
                <a:latin typeface="Trebuchet MS"/>
                <a:cs typeface="Trebuchet MS"/>
              </a:rPr>
              <a:t>INCLUDE:</a:t>
            </a:r>
            <a:endParaRPr sz="2100">
              <a:latin typeface="Trebuchet MS"/>
              <a:cs typeface="Trebuchet MS"/>
            </a:endParaRPr>
          </a:p>
        </p:txBody>
      </p:sp>
      <p:sp>
        <p:nvSpPr>
          <p:cNvPr id="4" name="object 4"/>
          <p:cNvSpPr/>
          <p:nvPr/>
        </p:nvSpPr>
        <p:spPr>
          <a:xfrm>
            <a:off x="20" y="0"/>
            <a:ext cx="2933700" cy="7315200"/>
          </a:xfrm>
          <a:custGeom>
            <a:avLst/>
            <a:gdLst/>
            <a:ahLst/>
            <a:cxnLst/>
            <a:rect l="l" t="t" r="r" b="b"/>
            <a:pathLst>
              <a:path w="2933700" h="7315200">
                <a:moveTo>
                  <a:pt x="0" y="0"/>
                </a:moveTo>
                <a:lnTo>
                  <a:pt x="2933657" y="0"/>
                </a:lnTo>
                <a:lnTo>
                  <a:pt x="2933657" y="7315199"/>
                </a:lnTo>
                <a:lnTo>
                  <a:pt x="0" y="7315199"/>
                </a:lnTo>
                <a:lnTo>
                  <a:pt x="0" y="0"/>
                </a:lnTo>
                <a:close/>
              </a:path>
            </a:pathLst>
          </a:custGeom>
          <a:solidFill>
            <a:srgbClr val="712982"/>
          </a:solidFill>
        </p:spPr>
        <p:txBody>
          <a:bodyPr wrap="square" lIns="0" tIns="0" rIns="0" bIns="0" rtlCol="0"/>
          <a:lstStyle/>
          <a:p>
            <a:endParaRPr/>
          </a:p>
        </p:txBody>
      </p:sp>
      <p:sp>
        <p:nvSpPr>
          <p:cNvPr id="5" name="object 5"/>
          <p:cNvSpPr/>
          <p:nvPr/>
        </p:nvSpPr>
        <p:spPr>
          <a:xfrm>
            <a:off x="828675" y="1019175"/>
            <a:ext cx="3924300" cy="527685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5200650" y="1695450"/>
            <a:ext cx="76200" cy="7620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5200650" y="2286000"/>
            <a:ext cx="76200" cy="76200"/>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5200650" y="2581275"/>
            <a:ext cx="76200" cy="76200"/>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5200650" y="3171825"/>
            <a:ext cx="76200" cy="76200"/>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200650" y="4057650"/>
            <a:ext cx="76200" cy="76200"/>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5200650" y="4648200"/>
            <a:ext cx="76200" cy="76200"/>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5200650" y="5238750"/>
            <a:ext cx="76200" cy="76200"/>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5200650" y="5829300"/>
            <a:ext cx="76200" cy="76200"/>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5200650" y="6715125"/>
            <a:ext cx="76200" cy="76200"/>
          </a:xfrm>
          <a:prstGeom prst="rect">
            <a:avLst/>
          </a:prstGeom>
          <a:blipFill>
            <a:blip r:embed="rId3" cstate="print"/>
            <a:stretch>
              <a:fillRect/>
            </a:stretch>
          </a:blipFill>
        </p:spPr>
        <p:txBody>
          <a:bodyPr wrap="square" lIns="0" tIns="0" rIns="0" bIns="0" rtlCol="0"/>
          <a:lstStyle/>
          <a:p>
            <a:endParaRPr/>
          </a:p>
        </p:txBody>
      </p:sp>
      <p:sp>
        <p:nvSpPr>
          <p:cNvPr id="15" name="object 15"/>
          <p:cNvSpPr txBox="1"/>
          <p:nvPr/>
        </p:nvSpPr>
        <p:spPr>
          <a:xfrm>
            <a:off x="5394076" y="1535683"/>
            <a:ext cx="3883660" cy="5340350"/>
          </a:xfrm>
          <a:prstGeom prst="rect">
            <a:avLst/>
          </a:prstGeom>
        </p:spPr>
        <p:txBody>
          <a:bodyPr vert="horz" wrap="square" lIns="0" tIns="12065" rIns="0" bIns="0" rtlCol="0">
            <a:spAutoFit/>
          </a:bodyPr>
          <a:lstStyle/>
          <a:p>
            <a:pPr marL="12700" marR="5080">
              <a:lnSpc>
                <a:spcPct val="113999"/>
              </a:lnSpc>
              <a:spcBef>
                <a:spcPts val="95"/>
              </a:spcBef>
            </a:pPr>
            <a:r>
              <a:rPr sz="1700" spc="-70" dirty="0">
                <a:solidFill>
                  <a:srgbClr val="212121"/>
                </a:solidFill>
                <a:latin typeface="Arial"/>
                <a:cs typeface="Arial"/>
              </a:rPr>
              <a:t>Safe</a:t>
            </a:r>
            <a:r>
              <a:rPr sz="1700" spc="-155" dirty="0">
                <a:solidFill>
                  <a:srgbClr val="212121"/>
                </a:solidFill>
                <a:latin typeface="Arial"/>
                <a:cs typeface="Arial"/>
              </a:rPr>
              <a:t> </a:t>
            </a:r>
            <a:r>
              <a:rPr sz="1700" spc="-25" dirty="0">
                <a:solidFill>
                  <a:srgbClr val="212121"/>
                </a:solidFill>
                <a:latin typeface="Arial"/>
                <a:cs typeface="Arial"/>
              </a:rPr>
              <a:t>and</a:t>
            </a:r>
            <a:r>
              <a:rPr sz="1700" spc="-155" dirty="0">
                <a:solidFill>
                  <a:srgbClr val="212121"/>
                </a:solidFill>
                <a:latin typeface="Arial"/>
                <a:cs typeface="Arial"/>
              </a:rPr>
              <a:t> </a:t>
            </a:r>
            <a:r>
              <a:rPr sz="1700" spc="-30" dirty="0">
                <a:solidFill>
                  <a:srgbClr val="212121"/>
                </a:solidFill>
                <a:latin typeface="Arial"/>
                <a:cs typeface="Arial"/>
              </a:rPr>
              <a:t>secure</a:t>
            </a:r>
            <a:r>
              <a:rPr sz="1700" spc="-155" dirty="0">
                <a:solidFill>
                  <a:srgbClr val="212121"/>
                </a:solidFill>
                <a:latin typeface="Arial"/>
                <a:cs typeface="Arial"/>
              </a:rPr>
              <a:t> </a:t>
            </a:r>
            <a:r>
              <a:rPr sz="1700" spc="-20" dirty="0">
                <a:solidFill>
                  <a:srgbClr val="212121"/>
                </a:solidFill>
                <a:latin typeface="Arial"/>
                <a:cs typeface="Arial"/>
              </a:rPr>
              <a:t>emergency</a:t>
            </a:r>
            <a:r>
              <a:rPr sz="1700" spc="-155" dirty="0">
                <a:solidFill>
                  <a:srgbClr val="212121"/>
                </a:solidFill>
                <a:latin typeface="Arial"/>
                <a:cs typeface="Arial"/>
              </a:rPr>
              <a:t> </a:t>
            </a:r>
            <a:r>
              <a:rPr sz="1700" dirty="0">
                <a:solidFill>
                  <a:srgbClr val="212121"/>
                </a:solidFill>
                <a:latin typeface="Arial"/>
                <a:cs typeface="Arial"/>
              </a:rPr>
              <a:t>shelter,</a:t>
            </a:r>
            <a:r>
              <a:rPr sz="1700" spc="-155" dirty="0">
                <a:solidFill>
                  <a:srgbClr val="212121"/>
                </a:solidFill>
                <a:latin typeface="Arial"/>
                <a:cs typeface="Arial"/>
              </a:rPr>
              <a:t> </a:t>
            </a:r>
            <a:r>
              <a:rPr sz="1700" spc="-10" dirty="0">
                <a:solidFill>
                  <a:srgbClr val="212121"/>
                </a:solidFill>
                <a:latin typeface="Arial"/>
                <a:cs typeface="Arial"/>
              </a:rPr>
              <a:t>crisis  </a:t>
            </a:r>
            <a:r>
              <a:rPr sz="1700" spc="5" dirty="0">
                <a:solidFill>
                  <a:srgbClr val="212121"/>
                </a:solidFill>
                <a:latin typeface="Arial"/>
                <a:cs typeface="Arial"/>
              </a:rPr>
              <a:t>hotlines </a:t>
            </a:r>
            <a:r>
              <a:rPr sz="1700" spc="-25" dirty="0">
                <a:solidFill>
                  <a:srgbClr val="212121"/>
                </a:solidFill>
                <a:latin typeface="Arial"/>
                <a:cs typeface="Arial"/>
              </a:rPr>
              <a:t>and </a:t>
            </a:r>
            <a:r>
              <a:rPr sz="1700" dirty="0">
                <a:solidFill>
                  <a:srgbClr val="212121"/>
                </a:solidFill>
                <a:latin typeface="Arial"/>
                <a:cs typeface="Arial"/>
              </a:rPr>
              <a:t>in-person </a:t>
            </a:r>
            <a:r>
              <a:rPr sz="1700" spc="-10" dirty="0">
                <a:solidFill>
                  <a:srgbClr val="212121"/>
                </a:solidFill>
                <a:latin typeface="Arial"/>
                <a:cs typeface="Arial"/>
              </a:rPr>
              <a:t>crisis </a:t>
            </a:r>
            <a:r>
              <a:rPr sz="1700" spc="-20" dirty="0">
                <a:solidFill>
                  <a:srgbClr val="212121"/>
                </a:solidFill>
                <a:latin typeface="Arial"/>
                <a:cs typeface="Arial"/>
              </a:rPr>
              <a:t>counseling  </a:t>
            </a:r>
            <a:r>
              <a:rPr sz="1700" spc="0" dirty="0">
                <a:solidFill>
                  <a:srgbClr val="212121"/>
                </a:solidFill>
                <a:latin typeface="Arial"/>
                <a:cs typeface="Arial"/>
              </a:rPr>
              <a:t>Support </a:t>
            </a:r>
            <a:r>
              <a:rPr sz="1700" spc="-15" dirty="0">
                <a:solidFill>
                  <a:srgbClr val="212121"/>
                </a:solidFill>
                <a:latin typeface="Arial"/>
                <a:cs typeface="Arial"/>
              </a:rPr>
              <a:t>groups </a:t>
            </a:r>
            <a:r>
              <a:rPr sz="1700" spc="65" dirty="0">
                <a:solidFill>
                  <a:srgbClr val="212121"/>
                </a:solidFill>
                <a:latin typeface="Arial"/>
                <a:cs typeface="Arial"/>
              </a:rPr>
              <a:t>for </a:t>
            </a:r>
            <a:r>
              <a:rPr sz="1700" spc="0" dirty="0">
                <a:solidFill>
                  <a:srgbClr val="212121"/>
                </a:solidFill>
                <a:latin typeface="Arial"/>
                <a:cs typeface="Arial"/>
              </a:rPr>
              <a:t>adults </a:t>
            </a:r>
            <a:r>
              <a:rPr sz="1700" spc="-25" dirty="0">
                <a:solidFill>
                  <a:srgbClr val="212121"/>
                </a:solidFill>
                <a:latin typeface="Arial"/>
                <a:cs typeface="Arial"/>
              </a:rPr>
              <a:t>and </a:t>
            </a:r>
            <a:r>
              <a:rPr sz="1700" spc="10" dirty="0">
                <a:solidFill>
                  <a:srgbClr val="212121"/>
                </a:solidFill>
                <a:latin typeface="Arial"/>
                <a:cs typeface="Arial"/>
              </a:rPr>
              <a:t>children  </a:t>
            </a:r>
            <a:r>
              <a:rPr sz="1700" spc="-50" dirty="0">
                <a:solidFill>
                  <a:srgbClr val="212121"/>
                </a:solidFill>
                <a:latin typeface="Arial"/>
                <a:cs typeface="Arial"/>
              </a:rPr>
              <a:t>Legal </a:t>
            </a:r>
            <a:r>
              <a:rPr sz="1700" spc="-35" dirty="0">
                <a:solidFill>
                  <a:srgbClr val="212121"/>
                </a:solidFill>
                <a:latin typeface="Arial"/>
                <a:cs typeface="Arial"/>
              </a:rPr>
              <a:t>services, </a:t>
            </a:r>
            <a:r>
              <a:rPr sz="1700" spc="-20" dirty="0">
                <a:solidFill>
                  <a:srgbClr val="212121"/>
                </a:solidFill>
                <a:latin typeface="Arial"/>
                <a:cs typeface="Arial"/>
              </a:rPr>
              <a:t>emergency </a:t>
            </a:r>
            <a:r>
              <a:rPr sz="1700" spc="25" dirty="0">
                <a:solidFill>
                  <a:srgbClr val="212121"/>
                </a:solidFill>
                <a:latin typeface="Arial"/>
                <a:cs typeface="Arial"/>
              </a:rPr>
              <a:t>protective  </a:t>
            </a:r>
            <a:r>
              <a:rPr sz="1700" spc="5" dirty="0">
                <a:solidFill>
                  <a:srgbClr val="212121"/>
                </a:solidFill>
                <a:latin typeface="Arial"/>
                <a:cs typeface="Arial"/>
              </a:rPr>
              <a:t>orders </a:t>
            </a:r>
            <a:r>
              <a:rPr sz="1700" spc="-25" dirty="0">
                <a:solidFill>
                  <a:srgbClr val="212121"/>
                </a:solidFill>
                <a:latin typeface="Arial"/>
                <a:cs typeface="Arial"/>
              </a:rPr>
              <a:t>and </a:t>
            </a:r>
            <a:r>
              <a:rPr sz="1700" spc="40" dirty="0">
                <a:solidFill>
                  <a:srgbClr val="212121"/>
                </a:solidFill>
                <a:latin typeface="Arial"/>
                <a:cs typeface="Arial"/>
              </a:rPr>
              <a:t>court </a:t>
            </a:r>
            <a:r>
              <a:rPr sz="1700" spc="-15" dirty="0">
                <a:solidFill>
                  <a:srgbClr val="212121"/>
                </a:solidFill>
                <a:latin typeface="Arial"/>
                <a:cs typeface="Arial"/>
              </a:rPr>
              <a:t>accompaniment  </a:t>
            </a:r>
            <a:r>
              <a:rPr sz="1700" dirty="0">
                <a:solidFill>
                  <a:srgbClr val="212121"/>
                </a:solidFill>
                <a:latin typeface="Arial"/>
                <a:cs typeface="Arial"/>
              </a:rPr>
              <a:t>Linguistically </a:t>
            </a:r>
            <a:r>
              <a:rPr sz="1700" spc="10" dirty="0">
                <a:solidFill>
                  <a:srgbClr val="212121"/>
                </a:solidFill>
                <a:latin typeface="Arial"/>
                <a:cs typeface="Arial"/>
              </a:rPr>
              <a:t>competent </a:t>
            </a:r>
            <a:r>
              <a:rPr sz="1700" spc="-25" dirty="0">
                <a:solidFill>
                  <a:srgbClr val="212121"/>
                </a:solidFill>
                <a:latin typeface="Arial"/>
                <a:cs typeface="Arial"/>
              </a:rPr>
              <a:t>services </a:t>
            </a:r>
            <a:r>
              <a:rPr sz="1700" spc="65" dirty="0">
                <a:solidFill>
                  <a:srgbClr val="212121"/>
                </a:solidFill>
                <a:latin typeface="Arial"/>
                <a:cs typeface="Arial"/>
              </a:rPr>
              <a:t>for  </a:t>
            </a:r>
            <a:r>
              <a:rPr sz="1700" spc="15" dirty="0">
                <a:solidFill>
                  <a:srgbClr val="212121"/>
                </a:solidFill>
                <a:latin typeface="Arial"/>
                <a:cs typeface="Arial"/>
              </a:rPr>
              <a:t>immigrant </a:t>
            </a:r>
            <a:r>
              <a:rPr sz="1700" spc="10" dirty="0">
                <a:solidFill>
                  <a:srgbClr val="212121"/>
                </a:solidFill>
                <a:latin typeface="Arial"/>
                <a:cs typeface="Arial"/>
              </a:rPr>
              <a:t>victims </a:t>
            </a:r>
            <a:r>
              <a:rPr sz="1700" spc="50" dirty="0">
                <a:solidFill>
                  <a:srgbClr val="212121"/>
                </a:solidFill>
                <a:latin typeface="Arial"/>
                <a:cs typeface="Arial"/>
              </a:rPr>
              <a:t>of </a:t>
            </a:r>
            <a:r>
              <a:rPr sz="1700" spc="-5" dirty="0">
                <a:solidFill>
                  <a:srgbClr val="212121"/>
                </a:solidFill>
                <a:latin typeface="Arial"/>
                <a:cs typeface="Arial"/>
              </a:rPr>
              <a:t>domestic violence  </a:t>
            </a:r>
            <a:r>
              <a:rPr sz="1700" spc="10" dirty="0">
                <a:solidFill>
                  <a:srgbClr val="212121"/>
                </a:solidFill>
                <a:latin typeface="Arial"/>
                <a:cs typeface="Arial"/>
              </a:rPr>
              <a:t>provided</a:t>
            </a:r>
            <a:r>
              <a:rPr sz="1700" spc="-150" dirty="0">
                <a:solidFill>
                  <a:srgbClr val="212121"/>
                </a:solidFill>
                <a:latin typeface="Arial"/>
                <a:cs typeface="Arial"/>
              </a:rPr>
              <a:t> </a:t>
            </a:r>
            <a:r>
              <a:rPr sz="1700" spc="65" dirty="0">
                <a:solidFill>
                  <a:srgbClr val="212121"/>
                </a:solidFill>
                <a:latin typeface="Arial"/>
                <a:cs typeface="Arial"/>
              </a:rPr>
              <a:t>with</a:t>
            </a:r>
            <a:r>
              <a:rPr sz="1700" spc="-150" dirty="0">
                <a:solidFill>
                  <a:srgbClr val="212121"/>
                </a:solidFill>
                <a:latin typeface="Arial"/>
                <a:cs typeface="Arial"/>
              </a:rPr>
              <a:t> </a:t>
            </a:r>
            <a:r>
              <a:rPr sz="1700" spc="25" dirty="0">
                <a:solidFill>
                  <a:srgbClr val="212121"/>
                </a:solidFill>
                <a:latin typeface="Arial"/>
                <a:cs typeface="Arial"/>
              </a:rPr>
              <a:t>cultural</a:t>
            </a:r>
            <a:r>
              <a:rPr sz="1700" spc="-150" dirty="0">
                <a:solidFill>
                  <a:srgbClr val="212121"/>
                </a:solidFill>
                <a:latin typeface="Arial"/>
                <a:cs typeface="Arial"/>
              </a:rPr>
              <a:t> </a:t>
            </a:r>
            <a:r>
              <a:rPr sz="1700" spc="35" dirty="0">
                <a:solidFill>
                  <a:srgbClr val="212121"/>
                </a:solidFill>
                <a:latin typeface="Arial"/>
                <a:cs typeface="Arial"/>
              </a:rPr>
              <a:t>humility</a:t>
            </a:r>
            <a:endParaRPr sz="1700">
              <a:latin typeface="Arial"/>
              <a:cs typeface="Arial"/>
            </a:endParaRPr>
          </a:p>
          <a:p>
            <a:pPr marL="12700" marR="278765">
              <a:lnSpc>
                <a:spcPct val="113999"/>
              </a:lnSpc>
            </a:pPr>
            <a:r>
              <a:rPr sz="1700" spc="-25" dirty="0">
                <a:solidFill>
                  <a:srgbClr val="212121"/>
                </a:solidFill>
                <a:latin typeface="Arial"/>
                <a:cs typeface="Arial"/>
              </a:rPr>
              <a:t>Income-based</a:t>
            </a:r>
            <a:r>
              <a:rPr sz="1700" spc="-160" dirty="0">
                <a:solidFill>
                  <a:srgbClr val="212121"/>
                </a:solidFill>
                <a:latin typeface="Arial"/>
                <a:cs typeface="Arial"/>
              </a:rPr>
              <a:t> </a:t>
            </a:r>
            <a:r>
              <a:rPr sz="1700" spc="10" dirty="0">
                <a:solidFill>
                  <a:srgbClr val="212121"/>
                </a:solidFill>
                <a:latin typeface="Arial"/>
                <a:cs typeface="Arial"/>
              </a:rPr>
              <a:t>supportive</a:t>
            </a:r>
            <a:r>
              <a:rPr sz="1700" spc="-160" dirty="0">
                <a:solidFill>
                  <a:srgbClr val="212121"/>
                </a:solidFill>
                <a:latin typeface="Arial"/>
                <a:cs typeface="Arial"/>
              </a:rPr>
              <a:t> </a:t>
            </a:r>
            <a:r>
              <a:rPr sz="1700" spc="-20" dirty="0">
                <a:solidFill>
                  <a:srgbClr val="212121"/>
                </a:solidFill>
                <a:latin typeface="Arial"/>
                <a:cs typeface="Arial"/>
              </a:rPr>
              <a:t>housing</a:t>
            </a:r>
            <a:r>
              <a:rPr sz="1700" spc="-160" dirty="0">
                <a:solidFill>
                  <a:srgbClr val="212121"/>
                </a:solidFill>
                <a:latin typeface="Arial"/>
                <a:cs typeface="Arial"/>
              </a:rPr>
              <a:t> </a:t>
            </a:r>
            <a:r>
              <a:rPr sz="1700" spc="-25" dirty="0">
                <a:solidFill>
                  <a:srgbClr val="212121"/>
                </a:solidFill>
                <a:latin typeface="Arial"/>
                <a:cs typeface="Arial"/>
              </a:rPr>
              <a:t>and  </a:t>
            </a:r>
            <a:r>
              <a:rPr sz="1700" spc="-15" dirty="0">
                <a:solidFill>
                  <a:srgbClr val="212121"/>
                </a:solidFill>
                <a:latin typeface="Arial"/>
                <a:cs typeface="Arial"/>
              </a:rPr>
              <a:t>household </a:t>
            </a:r>
            <a:r>
              <a:rPr sz="1700" dirty="0">
                <a:solidFill>
                  <a:srgbClr val="212121"/>
                </a:solidFill>
                <a:latin typeface="Arial"/>
                <a:cs typeface="Arial"/>
              </a:rPr>
              <a:t>establishment </a:t>
            </a:r>
            <a:r>
              <a:rPr sz="1700" spc="-40" dirty="0">
                <a:solidFill>
                  <a:srgbClr val="212121"/>
                </a:solidFill>
                <a:latin typeface="Arial"/>
                <a:cs typeface="Arial"/>
              </a:rPr>
              <a:t>assistance  </a:t>
            </a:r>
            <a:r>
              <a:rPr sz="1700" spc="-30" dirty="0">
                <a:solidFill>
                  <a:srgbClr val="212121"/>
                </a:solidFill>
                <a:latin typeface="Arial"/>
                <a:cs typeface="Arial"/>
              </a:rPr>
              <a:t>Emergency </a:t>
            </a:r>
            <a:r>
              <a:rPr sz="1700" spc="0" dirty="0">
                <a:solidFill>
                  <a:srgbClr val="212121"/>
                </a:solidFill>
                <a:latin typeface="Arial"/>
                <a:cs typeface="Arial"/>
              </a:rPr>
              <a:t>financial </a:t>
            </a:r>
            <a:r>
              <a:rPr sz="1700" spc="-40" dirty="0">
                <a:solidFill>
                  <a:srgbClr val="212121"/>
                </a:solidFill>
                <a:latin typeface="Arial"/>
                <a:cs typeface="Arial"/>
              </a:rPr>
              <a:t>assistance </a:t>
            </a:r>
            <a:r>
              <a:rPr sz="1700" spc="-25" dirty="0">
                <a:solidFill>
                  <a:srgbClr val="212121"/>
                </a:solidFill>
                <a:latin typeface="Arial"/>
                <a:cs typeface="Arial"/>
              </a:rPr>
              <a:t>and  </a:t>
            </a:r>
            <a:r>
              <a:rPr sz="1700" spc="0" dirty="0">
                <a:solidFill>
                  <a:srgbClr val="212121"/>
                </a:solidFill>
                <a:latin typeface="Arial"/>
                <a:cs typeface="Arial"/>
              </a:rPr>
              <a:t>public </a:t>
            </a:r>
            <a:r>
              <a:rPr sz="1700" spc="5" dirty="0">
                <a:solidFill>
                  <a:srgbClr val="212121"/>
                </a:solidFill>
                <a:latin typeface="Arial"/>
                <a:cs typeface="Arial"/>
              </a:rPr>
              <a:t>benefits</a:t>
            </a:r>
            <a:r>
              <a:rPr sz="1700" spc="-300" dirty="0">
                <a:solidFill>
                  <a:srgbClr val="212121"/>
                </a:solidFill>
                <a:latin typeface="Arial"/>
                <a:cs typeface="Arial"/>
              </a:rPr>
              <a:t> </a:t>
            </a:r>
            <a:r>
              <a:rPr sz="1700" spc="-40" dirty="0">
                <a:solidFill>
                  <a:srgbClr val="212121"/>
                </a:solidFill>
                <a:latin typeface="Arial"/>
                <a:cs typeface="Arial"/>
              </a:rPr>
              <a:t>assistance</a:t>
            </a:r>
            <a:endParaRPr sz="1700">
              <a:latin typeface="Arial"/>
              <a:cs typeface="Arial"/>
            </a:endParaRPr>
          </a:p>
          <a:p>
            <a:pPr marL="12700" marR="131445">
              <a:lnSpc>
                <a:spcPct val="113999"/>
              </a:lnSpc>
            </a:pPr>
            <a:r>
              <a:rPr sz="1700" spc="-20" dirty="0">
                <a:solidFill>
                  <a:srgbClr val="212121"/>
                </a:solidFill>
                <a:latin typeface="Arial"/>
                <a:cs typeface="Arial"/>
              </a:rPr>
              <a:t>Free emergency </a:t>
            </a:r>
            <a:r>
              <a:rPr sz="1700" spc="35" dirty="0">
                <a:solidFill>
                  <a:srgbClr val="212121"/>
                </a:solidFill>
                <a:latin typeface="Arial"/>
                <a:cs typeface="Arial"/>
              </a:rPr>
              <a:t>911 </a:t>
            </a:r>
            <a:r>
              <a:rPr sz="1700" dirty="0">
                <a:solidFill>
                  <a:srgbClr val="212121"/>
                </a:solidFill>
                <a:latin typeface="Arial"/>
                <a:cs typeface="Arial"/>
              </a:rPr>
              <a:t>cell </a:t>
            </a:r>
            <a:r>
              <a:rPr sz="1700" spc="-30" dirty="0">
                <a:solidFill>
                  <a:srgbClr val="212121"/>
                </a:solidFill>
                <a:latin typeface="Arial"/>
                <a:cs typeface="Arial"/>
              </a:rPr>
              <a:t>phones </a:t>
            </a:r>
            <a:r>
              <a:rPr sz="1700" spc="-25" dirty="0">
                <a:solidFill>
                  <a:srgbClr val="212121"/>
                </a:solidFill>
                <a:latin typeface="Arial"/>
                <a:cs typeface="Arial"/>
              </a:rPr>
              <a:t>and  </a:t>
            </a:r>
            <a:r>
              <a:rPr sz="1700" spc="0" dirty="0">
                <a:solidFill>
                  <a:srgbClr val="212121"/>
                </a:solidFill>
                <a:latin typeface="Arial"/>
                <a:cs typeface="Arial"/>
              </a:rPr>
              <a:t>individualized safety </a:t>
            </a:r>
            <a:r>
              <a:rPr sz="1700" spc="-10" dirty="0">
                <a:solidFill>
                  <a:srgbClr val="212121"/>
                </a:solidFill>
                <a:latin typeface="Arial"/>
                <a:cs typeface="Arial"/>
              </a:rPr>
              <a:t>planning  Education programs </a:t>
            </a:r>
            <a:r>
              <a:rPr sz="1700" dirty="0">
                <a:solidFill>
                  <a:srgbClr val="212121"/>
                </a:solidFill>
                <a:latin typeface="Arial"/>
                <a:cs typeface="Arial"/>
              </a:rPr>
              <a:t>on </a:t>
            </a:r>
            <a:r>
              <a:rPr sz="1700" spc="-5" dirty="0">
                <a:solidFill>
                  <a:srgbClr val="212121"/>
                </a:solidFill>
                <a:latin typeface="Arial"/>
                <a:cs typeface="Arial"/>
              </a:rPr>
              <a:t>domestic  </a:t>
            </a:r>
            <a:r>
              <a:rPr sz="1700" spc="-20" dirty="0">
                <a:solidFill>
                  <a:srgbClr val="212121"/>
                </a:solidFill>
                <a:latin typeface="Arial"/>
                <a:cs typeface="Arial"/>
              </a:rPr>
              <a:t>violence,</a:t>
            </a:r>
            <a:r>
              <a:rPr sz="1700" spc="-145" dirty="0">
                <a:solidFill>
                  <a:srgbClr val="212121"/>
                </a:solidFill>
                <a:latin typeface="Arial"/>
                <a:cs typeface="Arial"/>
              </a:rPr>
              <a:t> </a:t>
            </a:r>
            <a:r>
              <a:rPr sz="1700" spc="-15" dirty="0">
                <a:solidFill>
                  <a:srgbClr val="212121"/>
                </a:solidFill>
                <a:latin typeface="Arial"/>
                <a:cs typeface="Arial"/>
              </a:rPr>
              <a:t>mindfullness,</a:t>
            </a:r>
            <a:r>
              <a:rPr sz="1700" spc="-145" dirty="0">
                <a:solidFill>
                  <a:srgbClr val="212121"/>
                </a:solidFill>
                <a:latin typeface="Arial"/>
                <a:cs typeface="Arial"/>
              </a:rPr>
              <a:t> </a:t>
            </a:r>
            <a:r>
              <a:rPr sz="1700" spc="30" dirty="0">
                <a:solidFill>
                  <a:srgbClr val="212121"/>
                </a:solidFill>
                <a:latin typeface="Arial"/>
                <a:cs typeface="Arial"/>
              </a:rPr>
              <a:t>intimate</a:t>
            </a:r>
            <a:r>
              <a:rPr sz="1700" spc="-145" dirty="0">
                <a:solidFill>
                  <a:srgbClr val="212121"/>
                </a:solidFill>
                <a:latin typeface="Arial"/>
                <a:cs typeface="Arial"/>
              </a:rPr>
              <a:t> </a:t>
            </a:r>
            <a:r>
              <a:rPr sz="1700" spc="30" dirty="0">
                <a:solidFill>
                  <a:srgbClr val="212121"/>
                </a:solidFill>
                <a:latin typeface="Arial"/>
                <a:cs typeface="Arial"/>
              </a:rPr>
              <a:t>partner  </a:t>
            </a:r>
            <a:r>
              <a:rPr sz="1700" spc="-20" dirty="0">
                <a:solidFill>
                  <a:srgbClr val="212121"/>
                </a:solidFill>
                <a:latin typeface="Arial"/>
                <a:cs typeface="Arial"/>
              </a:rPr>
              <a:t>violence, </a:t>
            </a:r>
            <a:r>
              <a:rPr sz="1700" spc="-25" dirty="0">
                <a:solidFill>
                  <a:srgbClr val="212121"/>
                </a:solidFill>
                <a:latin typeface="Arial"/>
                <a:cs typeface="Arial"/>
              </a:rPr>
              <a:t>and </a:t>
            </a:r>
            <a:r>
              <a:rPr sz="1700" spc="0" dirty="0">
                <a:solidFill>
                  <a:srgbClr val="212121"/>
                </a:solidFill>
                <a:latin typeface="Arial"/>
                <a:cs typeface="Arial"/>
              </a:rPr>
              <a:t>financial </a:t>
            </a:r>
            <a:r>
              <a:rPr sz="1700" spc="25" dirty="0">
                <a:solidFill>
                  <a:srgbClr val="212121"/>
                </a:solidFill>
                <a:latin typeface="Arial"/>
                <a:cs typeface="Arial"/>
              </a:rPr>
              <a:t>literacy  </a:t>
            </a:r>
            <a:r>
              <a:rPr sz="1700" spc="-20" dirty="0">
                <a:solidFill>
                  <a:srgbClr val="212121"/>
                </a:solidFill>
                <a:latin typeface="Arial"/>
                <a:cs typeface="Arial"/>
              </a:rPr>
              <a:t>Advocacy</a:t>
            </a:r>
            <a:r>
              <a:rPr sz="1700" spc="-150" dirty="0">
                <a:solidFill>
                  <a:srgbClr val="212121"/>
                </a:solidFill>
                <a:latin typeface="Arial"/>
                <a:cs typeface="Arial"/>
              </a:rPr>
              <a:t> </a:t>
            </a:r>
            <a:r>
              <a:rPr sz="1700" spc="65" dirty="0">
                <a:solidFill>
                  <a:srgbClr val="212121"/>
                </a:solidFill>
                <a:latin typeface="Arial"/>
                <a:cs typeface="Arial"/>
              </a:rPr>
              <a:t>with</a:t>
            </a:r>
            <a:r>
              <a:rPr sz="1700" spc="-150" dirty="0">
                <a:solidFill>
                  <a:srgbClr val="212121"/>
                </a:solidFill>
                <a:latin typeface="Arial"/>
                <a:cs typeface="Arial"/>
              </a:rPr>
              <a:t> </a:t>
            </a:r>
            <a:r>
              <a:rPr sz="1700" spc="40" dirty="0">
                <a:solidFill>
                  <a:srgbClr val="212121"/>
                </a:solidFill>
                <a:latin typeface="Arial"/>
                <a:cs typeface="Arial"/>
              </a:rPr>
              <a:t>other</a:t>
            </a:r>
            <a:r>
              <a:rPr sz="1700" spc="-150" dirty="0">
                <a:solidFill>
                  <a:srgbClr val="212121"/>
                </a:solidFill>
                <a:latin typeface="Arial"/>
                <a:cs typeface="Arial"/>
              </a:rPr>
              <a:t> </a:t>
            </a:r>
            <a:r>
              <a:rPr sz="1700" spc="-50" dirty="0">
                <a:solidFill>
                  <a:srgbClr val="212121"/>
                </a:solidFill>
                <a:latin typeface="Arial"/>
                <a:cs typeface="Arial"/>
              </a:rPr>
              <a:t>agencies</a:t>
            </a:r>
            <a:endParaRPr sz="1700">
              <a:latin typeface="Arial"/>
              <a:cs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4133850" cy="7315200"/>
          </a:xfrm>
          <a:custGeom>
            <a:avLst/>
            <a:gdLst/>
            <a:ahLst/>
            <a:cxnLst/>
            <a:rect l="l" t="t" r="r" b="b"/>
            <a:pathLst>
              <a:path w="4133850" h="7315200">
                <a:moveTo>
                  <a:pt x="0" y="7315199"/>
                </a:moveTo>
                <a:lnTo>
                  <a:pt x="0" y="0"/>
                </a:lnTo>
                <a:lnTo>
                  <a:pt x="4133821" y="0"/>
                </a:lnTo>
                <a:lnTo>
                  <a:pt x="4133821" y="7315199"/>
                </a:lnTo>
                <a:lnTo>
                  <a:pt x="0" y="7315199"/>
                </a:lnTo>
                <a:close/>
              </a:path>
            </a:pathLst>
          </a:custGeom>
          <a:solidFill>
            <a:srgbClr val="712982"/>
          </a:solidFill>
        </p:spPr>
        <p:txBody>
          <a:bodyPr wrap="square" lIns="0" tIns="0" rIns="0" bIns="0" rtlCol="0"/>
          <a:lstStyle/>
          <a:p>
            <a:endParaRPr/>
          </a:p>
        </p:txBody>
      </p:sp>
      <p:sp>
        <p:nvSpPr>
          <p:cNvPr id="3" name="object 3"/>
          <p:cNvSpPr txBox="1"/>
          <p:nvPr/>
        </p:nvSpPr>
        <p:spPr>
          <a:xfrm>
            <a:off x="473075" y="3279597"/>
            <a:ext cx="3341370" cy="3273425"/>
          </a:xfrm>
          <a:prstGeom prst="rect">
            <a:avLst/>
          </a:prstGeom>
        </p:spPr>
        <p:txBody>
          <a:bodyPr vert="horz" wrap="square" lIns="0" tIns="12065" rIns="0" bIns="0" rtlCol="0">
            <a:spAutoFit/>
          </a:bodyPr>
          <a:lstStyle/>
          <a:p>
            <a:pPr marL="12700" marR="5080">
              <a:lnSpc>
                <a:spcPct val="121100"/>
              </a:lnSpc>
              <a:spcBef>
                <a:spcPts val="95"/>
              </a:spcBef>
            </a:pPr>
            <a:r>
              <a:rPr sz="1600" spc="-10" dirty="0">
                <a:solidFill>
                  <a:srgbClr val="FFFFFF"/>
                </a:solidFill>
                <a:latin typeface="Arial"/>
                <a:cs typeface="Arial"/>
              </a:rPr>
              <a:t>CFVC </a:t>
            </a:r>
            <a:r>
              <a:rPr sz="1600" spc="0" dirty="0">
                <a:solidFill>
                  <a:srgbClr val="FFFFFF"/>
                </a:solidFill>
                <a:latin typeface="Arial"/>
                <a:cs typeface="Arial"/>
              </a:rPr>
              <a:t>serves </a:t>
            </a:r>
            <a:r>
              <a:rPr sz="1600" spc="50" dirty="0">
                <a:solidFill>
                  <a:srgbClr val="FFFFFF"/>
                </a:solidFill>
                <a:latin typeface="Arial"/>
                <a:cs typeface="Arial"/>
              </a:rPr>
              <a:t>victims </a:t>
            </a:r>
            <a:r>
              <a:rPr sz="1600" spc="65" dirty="0">
                <a:solidFill>
                  <a:srgbClr val="FFFFFF"/>
                </a:solidFill>
                <a:latin typeface="Arial"/>
                <a:cs typeface="Arial"/>
              </a:rPr>
              <a:t>of </a:t>
            </a:r>
            <a:r>
              <a:rPr sz="1600" spc="30" dirty="0">
                <a:solidFill>
                  <a:srgbClr val="FFFFFF"/>
                </a:solidFill>
                <a:latin typeface="Arial"/>
                <a:cs typeface="Arial"/>
              </a:rPr>
              <a:t>domestic  violence </a:t>
            </a:r>
            <a:r>
              <a:rPr sz="1600" spc="0" dirty="0">
                <a:solidFill>
                  <a:srgbClr val="FFFFFF"/>
                </a:solidFill>
                <a:latin typeface="Arial"/>
                <a:cs typeface="Arial"/>
              </a:rPr>
              <a:t>and </a:t>
            </a:r>
            <a:r>
              <a:rPr sz="1600" spc="80" dirty="0">
                <a:solidFill>
                  <a:srgbClr val="FFFFFF"/>
                </a:solidFill>
                <a:latin typeface="Arial"/>
                <a:cs typeface="Arial"/>
              </a:rPr>
              <a:t>their </a:t>
            </a:r>
            <a:r>
              <a:rPr sz="1600" spc="35" dirty="0">
                <a:solidFill>
                  <a:srgbClr val="FFFFFF"/>
                </a:solidFill>
                <a:latin typeface="Arial"/>
                <a:cs typeface="Arial"/>
              </a:rPr>
              <a:t>children. </a:t>
            </a:r>
            <a:r>
              <a:rPr sz="1600" spc="55" dirty="0">
                <a:solidFill>
                  <a:srgbClr val="FFFFFF"/>
                </a:solidFill>
                <a:latin typeface="Arial"/>
                <a:cs typeface="Arial"/>
              </a:rPr>
              <a:t>We  </a:t>
            </a:r>
            <a:r>
              <a:rPr sz="1600" spc="0" dirty="0">
                <a:solidFill>
                  <a:srgbClr val="FFFFFF"/>
                </a:solidFill>
                <a:latin typeface="Arial"/>
                <a:cs typeface="Arial"/>
              </a:rPr>
              <a:t>have </a:t>
            </a:r>
            <a:r>
              <a:rPr sz="1600" spc="55" dirty="0">
                <a:solidFill>
                  <a:srgbClr val="FFFFFF"/>
                </a:solidFill>
                <a:latin typeface="Arial"/>
                <a:cs typeface="Arial"/>
              </a:rPr>
              <a:t>the </a:t>
            </a:r>
            <a:r>
              <a:rPr sz="1600" spc="30" dirty="0">
                <a:solidFill>
                  <a:srgbClr val="FFFFFF"/>
                </a:solidFill>
                <a:latin typeface="Arial"/>
                <a:cs typeface="Arial"/>
              </a:rPr>
              <a:t>largest </a:t>
            </a:r>
            <a:r>
              <a:rPr sz="1600" spc="60" dirty="0">
                <a:solidFill>
                  <a:srgbClr val="FFFFFF"/>
                </a:solidFill>
                <a:latin typeface="Arial"/>
                <a:cs typeface="Arial"/>
              </a:rPr>
              <a:t>transitional  </a:t>
            </a:r>
            <a:r>
              <a:rPr sz="1600" spc="15" dirty="0">
                <a:solidFill>
                  <a:srgbClr val="FFFFFF"/>
                </a:solidFill>
                <a:latin typeface="Arial"/>
                <a:cs typeface="Arial"/>
              </a:rPr>
              <a:t>housing </a:t>
            </a:r>
            <a:r>
              <a:rPr sz="1600" spc="40" dirty="0">
                <a:solidFill>
                  <a:srgbClr val="FFFFFF"/>
                </a:solidFill>
                <a:latin typeface="Arial"/>
                <a:cs typeface="Arial"/>
              </a:rPr>
              <a:t>development </a:t>
            </a:r>
            <a:r>
              <a:rPr sz="1600" spc="50" dirty="0">
                <a:solidFill>
                  <a:srgbClr val="FFFFFF"/>
                </a:solidFill>
                <a:latin typeface="Arial"/>
                <a:cs typeface="Arial"/>
              </a:rPr>
              <a:t>in </a:t>
            </a:r>
            <a:r>
              <a:rPr sz="1600" spc="55" dirty="0">
                <a:solidFill>
                  <a:srgbClr val="FFFFFF"/>
                </a:solidFill>
                <a:latin typeface="Arial"/>
                <a:cs typeface="Arial"/>
              </a:rPr>
              <a:t>the</a:t>
            </a:r>
            <a:r>
              <a:rPr sz="1600" spc="-215" dirty="0">
                <a:solidFill>
                  <a:srgbClr val="FFFFFF"/>
                </a:solidFill>
                <a:latin typeface="Arial"/>
                <a:cs typeface="Arial"/>
              </a:rPr>
              <a:t> </a:t>
            </a:r>
            <a:r>
              <a:rPr sz="1600" spc="35" dirty="0">
                <a:solidFill>
                  <a:srgbClr val="FFFFFF"/>
                </a:solidFill>
                <a:latin typeface="Arial"/>
                <a:cs typeface="Arial"/>
              </a:rPr>
              <a:t>nation.  </a:t>
            </a:r>
            <a:r>
              <a:rPr sz="1600" spc="75" dirty="0">
                <a:solidFill>
                  <a:srgbClr val="FFFFFF"/>
                </a:solidFill>
                <a:latin typeface="Arial"/>
                <a:cs typeface="Arial"/>
              </a:rPr>
              <a:t>Our </a:t>
            </a:r>
            <a:r>
              <a:rPr sz="1600" spc="15" dirty="0">
                <a:solidFill>
                  <a:srgbClr val="FFFFFF"/>
                </a:solidFill>
                <a:latin typeface="Arial"/>
                <a:cs typeface="Arial"/>
              </a:rPr>
              <a:t>emergency </a:t>
            </a:r>
            <a:r>
              <a:rPr sz="1600" spc="50" dirty="0">
                <a:solidFill>
                  <a:srgbClr val="FFFFFF"/>
                </a:solidFill>
                <a:latin typeface="Arial"/>
                <a:cs typeface="Arial"/>
              </a:rPr>
              <a:t>shelter </a:t>
            </a:r>
            <a:r>
              <a:rPr sz="1600" spc="-5" dirty="0">
                <a:solidFill>
                  <a:srgbClr val="FFFFFF"/>
                </a:solidFill>
                <a:latin typeface="Arial"/>
                <a:cs typeface="Arial"/>
              </a:rPr>
              <a:t>is </a:t>
            </a:r>
            <a:r>
              <a:rPr sz="1600" spc="55" dirty="0">
                <a:solidFill>
                  <a:srgbClr val="FFFFFF"/>
                </a:solidFill>
                <a:latin typeface="Arial"/>
                <a:cs typeface="Arial"/>
              </a:rPr>
              <a:t>the </a:t>
            </a:r>
            <a:r>
              <a:rPr sz="1600" spc="25" dirty="0">
                <a:solidFill>
                  <a:srgbClr val="FFFFFF"/>
                </a:solidFill>
                <a:latin typeface="Arial"/>
                <a:cs typeface="Arial"/>
              </a:rPr>
              <a:t>hub  </a:t>
            </a:r>
            <a:r>
              <a:rPr sz="1600" spc="90" dirty="0">
                <a:solidFill>
                  <a:srgbClr val="FFFFFF"/>
                </a:solidFill>
                <a:latin typeface="Arial"/>
                <a:cs typeface="Arial"/>
              </a:rPr>
              <a:t>for </a:t>
            </a:r>
            <a:r>
              <a:rPr sz="1600" spc="55" dirty="0">
                <a:solidFill>
                  <a:srgbClr val="FFFFFF"/>
                </a:solidFill>
                <a:latin typeface="Arial"/>
                <a:cs typeface="Arial"/>
              </a:rPr>
              <a:t>the </a:t>
            </a:r>
            <a:r>
              <a:rPr sz="1600" spc="35" dirty="0">
                <a:solidFill>
                  <a:srgbClr val="FFFFFF"/>
                </a:solidFill>
                <a:latin typeface="Arial"/>
                <a:cs typeface="Arial"/>
              </a:rPr>
              <a:t>Statewide </a:t>
            </a:r>
            <a:r>
              <a:rPr sz="1600" spc="-15" dirty="0">
                <a:solidFill>
                  <a:srgbClr val="FFFFFF"/>
                </a:solidFill>
                <a:latin typeface="Arial"/>
                <a:cs typeface="Arial"/>
              </a:rPr>
              <a:t>Spanish </a:t>
            </a:r>
            <a:r>
              <a:rPr sz="1600" spc="75" dirty="0">
                <a:solidFill>
                  <a:srgbClr val="FFFFFF"/>
                </a:solidFill>
                <a:latin typeface="Arial"/>
                <a:cs typeface="Arial"/>
              </a:rPr>
              <a:t>Hotline  </a:t>
            </a:r>
            <a:r>
              <a:rPr sz="1600" spc="90" dirty="0">
                <a:solidFill>
                  <a:srgbClr val="FFFFFF"/>
                </a:solidFill>
                <a:latin typeface="Arial"/>
                <a:cs typeface="Arial"/>
              </a:rPr>
              <a:t>for </a:t>
            </a:r>
            <a:r>
              <a:rPr sz="1600" spc="30" dirty="0">
                <a:solidFill>
                  <a:srgbClr val="FFFFFF"/>
                </a:solidFill>
                <a:latin typeface="Arial"/>
                <a:cs typeface="Arial"/>
              </a:rPr>
              <a:t>domestic </a:t>
            </a:r>
            <a:r>
              <a:rPr sz="1600" spc="15" dirty="0">
                <a:solidFill>
                  <a:srgbClr val="FFFFFF"/>
                </a:solidFill>
                <a:latin typeface="Arial"/>
                <a:cs typeface="Arial"/>
              </a:rPr>
              <a:t>violence. </a:t>
            </a:r>
            <a:r>
              <a:rPr sz="1600" spc="5" dirty="0">
                <a:solidFill>
                  <a:srgbClr val="FFFFFF"/>
                </a:solidFill>
                <a:latin typeface="Arial"/>
                <a:cs typeface="Arial"/>
              </a:rPr>
              <a:t>And, </a:t>
            </a:r>
            <a:r>
              <a:rPr sz="1600" spc="30" dirty="0">
                <a:solidFill>
                  <a:srgbClr val="FFFFFF"/>
                </a:solidFill>
                <a:latin typeface="Arial"/>
                <a:cs typeface="Arial"/>
              </a:rPr>
              <a:t>we  </a:t>
            </a:r>
            <a:r>
              <a:rPr sz="1600" spc="0" dirty="0">
                <a:solidFill>
                  <a:srgbClr val="FFFFFF"/>
                </a:solidFill>
                <a:latin typeface="Arial"/>
                <a:cs typeface="Arial"/>
              </a:rPr>
              <a:t>have </a:t>
            </a:r>
            <a:r>
              <a:rPr sz="1600" spc="-75" dirty="0">
                <a:solidFill>
                  <a:srgbClr val="FFFFFF"/>
                </a:solidFill>
                <a:latin typeface="Arial"/>
                <a:cs typeface="Arial"/>
              </a:rPr>
              <a:t>a </a:t>
            </a:r>
            <a:r>
              <a:rPr sz="1600" spc="25" dirty="0">
                <a:solidFill>
                  <a:srgbClr val="FFFFFF"/>
                </a:solidFill>
                <a:latin typeface="Arial"/>
                <a:cs typeface="Arial"/>
              </a:rPr>
              <a:t>long </a:t>
            </a:r>
            <a:r>
              <a:rPr sz="1600" spc="65" dirty="0">
                <a:solidFill>
                  <a:srgbClr val="FFFFFF"/>
                </a:solidFill>
                <a:latin typeface="Arial"/>
                <a:cs typeface="Arial"/>
              </a:rPr>
              <a:t>history of </a:t>
            </a:r>
            <a:r>
              <a:rPr sz="1600" spc="30" dirty="0">
                <a:solidFill>
                  <a:srgbClr val="FFFFFF"/>
                </a:solidFill>
                <a:latin typeface="Arial"/>
                <a:cs typeface="Arial"/>
              </a:rPr>
              <a:t>helping  </a:t>
            </a:r>
            <a:r>
              <a:rPr sz="1600" spc="35" dirty="0">
                <a:solidFill>
                  <a:srgbClr val="FFFFFF"/>
                </a:solidFill>
                <a:latin typeface="Arial"/>
                <a:cs typeface="Arial"/>
              </a:rPr>
              <a:t>under-served </a:t>
            </a:r>
            <a:r>
              <a:rPr sz="1600" spc="40" dirty="0">
                <a:solidFill>
                  <a:srgbClr val="FFFFFF"/>
                </a:solidFill>
                <a:latin typeface="Arial"/>
                <a:cs typeface="Arial"/>
              </a:rPr>
              <a:t>populations </a:t>
            </a:r>
            <a:r>
              <a:rPr sz="1600" spc="-5" dirty="0">
                <a:solidFill>
                  <a:srgbClr val="FFFFFF"/>
                </a:solidFill>
                <a:latin typeface="Arial"/>
                <a:cs typeface="Arial"/>
              </a:rPr>
              <a:t>such </a:t>
            </a:r>
            <a:r>
              <a:rPr sz="1600" spc="-70" dirty="0">
                <a:solidFill>
                  <a:srgbClr val="FFFFFF"/>
                </a:solidFill>
                <a:latin typeface="Arial"/>
                <a:cs typeface="Arial"/>
              </a:rPr>
              <a:t>as  </a:t>
            </a:r>
            <a:r>
              <a:rPr sz="1600" spc="55" dirty="0">
                <a:solidFill>
                  <a:srgbClr val="FFFFFF"/>
                </a:solidFill>
                <a:latin typeface="Arial"/>
                <a:cs typeface="Arial"/>
              </a:rPr>
              <a:t>the immigrant </a:t>
            </a:r>
            <a:r>
              <a:rPr sz="1600" spc="50" dirty="0">
                <a:solidFill>
                  <a:srgbClr val="FFFFFF"/>
                </a:solidFill>
                <a:latin typeface="Arial"/>
                <a:cs typeface="Arial"/>
              </a:rPr>
              <a:t>victims </a:t>
            </a:r>
            <a:r>
              <a:rPr sz="1600" spc="65" dirty="0">
                <a:solidFill>
                  <a:srgbClr val="FFFFFF"/>
                </a:solidFill>
                <a:latin typeface="Arial"/>
                <a:cs typeface="Arial"/>
              </a:rPr>
              <a:t>of </a:t>
            </a:r>
            <a:r>
              <a:rPr sz="1600" spc="30" dirty="0">
                <a:solidFill>
                  <a:srgbClr val="FFFFFF"/>
                </a:solidFill>
                <a:latin typeface="Arial"/>
                <a:cs typeface="Arial"/>
              </a:rPr>
              <a:t>domestic  </a:t>
            </a:r>
            <a:r>
              <a:rPr sz="1600" spc="15" dirty="0">
                <a:solidFill>
                  <a:srgbClr val="FFFFFF"/>
                </a:solidFill>
                <a:latin typeface="Arial"/>
                <a:cs typeface="Arial"/>
              </a:rPr>
              <a:t>violence.</a:t>
            </a:r>
            <a:endParaRPr sz="1600">
              <a:latin typeface="Arial"/>
              <a:cs typeface="Arial"/>
            </a:endParaRPr>
          </a:p>
        </p:txBody>
      </p:sp>
      <p:sp>
        <p:nvSpPr>
          <p:cNvPr id="4" name="object 4"/>
          <p:cNvSpPr txBox="1"/>
          <p:nvPr/>
        </p:nvSpPr>
        <p:spPr>
          <a:xfrm>
            <a:off x="587375" y="2311400"/>
            <a:ext cx="2428240" cy="436880"/>
          </a:xfrm>
          <a:prstGeom prst="rect">
            <a:avLst/>
          </a:prstGeom>
        </p:spPr>
        <p:txBody>
          <a:bodyPr vert="horz" wrap="square" lIns="0" tIns="12700" rIns="0" bIns="0" rtlCol="0">
            <a:spAutoFit/>
          </a:bodyPr>
          <a:lstStyle/>
          <a:p>
            <a:pPr marL="12700">
              <a:lnSpc>
                <a:spcPct val="100000"/>
              </a:lnSpc>
              <a:spcBef>
                <a:spcPts val="100"/>
              </a:spcBef>
              <a:tabLst>
                <a:tab pos="1203325" algn="l"/>
              </a:tabLst>
            </a:pPr>
            <a:r>
              <a:rPr sz="2700" b="1" spc="125" dirty="0">
                <a:solidFill>
                  <a:srgbClr val="FFFFFF"/>
                </a:solidFill>
                <a:latin typeface="Trebuchet MS"/>
                <a:cs typeface="Trebuchet MS"/>
              </a:rPr>
              <a:t>C</a:t>
            </a:r>
            <a:r>
              <a:rPr sz="2700" b="1" spc="-465" dirty="0">
                <a:solidFill>
                  <a:srgbClr val="FFFFFF"/>
                </a:solidFill>
                <a:latin typeface="Trebuchet MS"/>
                <a:cs typeface="Trebuchet MS"/>
              </a:rPr>
              <a:t> </a:t>
            </a:r>
            <a:r>
              <a:rPr sz="2700" b="1" spc="-50" dirty="0">
                <a:solidFill>
                  <a:srgbClr val="FFFFFF"/>
                </a:solidFill>
                <a:latin typeface="Trebuchet MS"/>
                <a:cs typeface="Trebuchet MS"/>
              </a:rPr>
              <a:t>F</a:t>
            </a:r>
            <a:r>
              <a:rPr sz="2700" b="1" spc="-465" dirty="0">
                <a:solidFill>
                  <a:srgbClr val="FFFFFF"/>
                </a:solidFill>
                <a:latin typeface="Trebuchet MS"/>
                <a:cs typeface="Trebuchet MS"/>
              </a:rPr>
              <a:t> </a:t>
            </a:r>
            <a:r>
              <a:rPr sz="2700" b="1" spc="210" dirty="0">
                <a:solidFill>
                  <a:srgbClr val="FFFFFF"/>
                </a:solidFill>
                <a:latin typeface="Trebuchet MS"/>
                <a:cs typeface="Trebuchet MS"/>
              </a:rPr>
              <a:t>V</a:t>
            </a:r>
            <a:r>
              <a:rPr sz="2700" b="1" spc="-465" dirty="0">
                <a:solidFill>
                  <a:srgbClr val="FFFFFF"/>
                </a:solidFill>
                <a:latin typeface="Trebuchet MS"/>
                <a:cs typeface="Trebuchet MS"/>
              </a:rPr>
              <a:t> </a:t>
            </a:r>
            <a:r>
              <a:rPr sz="2700" b="1" spc="125" dirty="0">
                <a:solidFill>
                  <a:srgbClr val="FFFFFF"/>
                </a:solidFill>
                <a:latin typeface="Trebuchet MS"/>
                <a:cs typeface="Trebuchet MS"/>
              </a:rPr>
              <a:t>C	</a:t>
            </a:r>
            <a:r>
              <a:rPr sz="2700" b="1" spc="100" dirty="0">
                <a:solidFill>
                  <a:srgbClr val="FFFFFF"/>
                </a:solidFill>
                <a:latin typeface="Trebuchet MS"/>
                <a:cs typeface="Trebuchet MS"/>
              </a:rPr>
              <a:t>S</a:t>
            </a:r>
            <a:r>
              <a:rPr sz="2700" b="1" spc="-484" dirty="0">
                <a:solidFill>
                  <a:srgbClr val="FFFFFF"/>
                </a:solidFill>
                <a:latin typeface="Trebuchet MS"/>
                <a:cs typeface="Trebuchet MS"/>
              </a:rPr>
              <a:t> </a:t>
            </a:r>
            <a:r>
              <a:rPr sz="2700" b="1" spc="-25" dirty="0">
                <a:solidFill>
                  <a:srgbClr val="FFFFFF"/>
                </a:solidFill>
                <a:latin typeface="Trebuchet MS"/>
                <a:cs typeface="Trebuchet MS"/>
              </a:rPr>
              <a:t>T</a:t>
            </a:r>
            <a:r>
              <a:rPr sz="2700" b="1" spc="-484" dirty="0">
                <a:solidFill>
                  <a:srgbClr val="FFFFFF"/>
                </a:solidFill>
                <a:latin typeface="Trebuchet MS"/>
                <a:cs typeface="Trebuchet MS"/>
              </a:rPr>
              <a:t> </a:t>
            </a:r>
            <a:r>
              <a:rPr sz="2700" b="1" spc="180" dirty="0">
                <a:solidFill>
                  <a:srgbClr val="FFFFFF"/>
                </a:solidFill>
                <a:latin typeface="Trebuchet MS"/>
                <a:cs typeface="Trebuchet MS"/>
              </a:rPr>
              <a:t>A</a:t>
            </a:r>
            <a:r>
              <a:rPr sz="2700" b="1" spc="-484" dirty="0">
                <a:solidFill>
                  <a:srgbClr val="FFFFFF"/>
                </a:solidFill>
                <a:latin typeface="Trebuchet MS"/>
                <a:cs typeface="Trebuchet MS"/>
              </a:rPr>
              <a:t> </a:t>
            </a:r>
            <a:r>
              <a:rPr sz="2700" b="1" spc="-25" dirty="0">
                <a:solidFill>
                  <a:srgbClr val="FFFFFF"/>
                </a:solidFill>
                <a:latin typeface="Trebuchet MS"/>
                <a:cs typeface="Trebuchet MS"/>
              </a:rPr>
              <a:t>T</a:t>
            </a:r>
            <a:r>
              <a:rPr sz="2700" b="1" spc="-484" dirty="0">
                <a:solidFill>
                  <a:srgbClr val="FFFFFF"/>
                </a:solidFill>
                <a:latin typeface="Trebuchet MS"/>
                <a:cs typeface="Trebuchet MS"/>
              </a:rPr>
              <a:t> </a:t>
            </a:r>
            <a:r>
              <a:rPr sz="2700" b="1" spc="100" dirty="0">
                <a:solidFill>
                  <a:srgbClr val="FFFFFF"/>
                </a:solidFill>
                <a:latin typeface="Trebuchet MS"/>
                <a:cs typeface="Trebuchet MS"/>
              </a:rPr>
              <a:t>S</a:t>
            </a:r>
            <a:endParaRPr sz="2700">
              <a:latin typeface="Trebuchet MS"/>
              <a:cs typeface="Trebuchet MS"/>
            </a:endParaRPr>
          </a:p>
        </p:txBody>
      </p:sp>
      <p:sp>
        <p:nvSpPr>
          <p:cNvPr id="5" name="object 5"/>
          <p:cNvSpPr txBox="1">
            <a:spLocks noGrp="1"/>
          </p:cNvSpPr>
          <p:nvPr>
            <p:ph type="title"/>
          </p:nvPr>
        </p:nvSpPr>
        <p:spPr>
          <a:xfrm>
            <a:off x="587375" y="1394142"/>
            <a:ext cx="2280920" cy="577850"/>
          </a:xfrm>
          <a:prstGeom prst="rect">
            <a:avLst/>
          </a:prstGeom>
        </p:spPr>
        <p:txBody>
          <a:bodyPr vert="horz" wrap="square" lIns="0" tIns="15240" rIns="0" bIns="0" rtlCol="0">
            <a:spAutoFit/>
          </a:bodyPr>
          <a:lstStyle/>
          <a:p>
            <a:pPr marL="12700">
              <a:lnSpc>
                <a:spcPct val="100000"/>
              </a:lnSpc>
              <a:spcBef>
                <a:spcPts val="120"/>
              </a:spcBef>
            </a:pPr>
            <a:r>
              <a:rPr sz="3600" b="0" i="1" spc="-320" dirty="0">
                <a:solidFill>
                  <a:srgbClr val="FFFFFF"/>
                </a:solidFill>
                <a:latin typeface="Times New Roman"/>
                <a:cs typeface="Times New Roman"/>
              </a:rPr>
              <a:t>by </a:t>
            </a:r>
            <a:r>
              <a:rPr sz="3600" b="0" i="1" spc="-355" dirty="0">
                <a:solidFill>
                  <a:srgbClr val="FFFFFF"/>
                </a:solidFill>
                <a:latin typeface="Times New Roman"/>
                <a:cs typeface="Times New Roman"/>
              </a:rPr>
              <a:t>the</a:t>
            </a:r>
            <a:r>
              <a:rPr sz="3600" b="0" i="1" spc="-40" dirty="0">
                <a:solidFill>
                  <a:srgbClr val="FFFFFF"/>
                </a:solidFill>
                <a:latin typeface="Times New Roman"/>
                <a:cs typeface="Times New Roman"/>
              </a:rPr>
              <a:t> </a:t>
            </a:r>
            <a:r>
              <a:rPr sz="3600" b="0" i="1" spc="-330" dirty="0">
                <a:solidFill>
                  <a:srgbClr val="FFFFFF"/>
                </a:solidFill>
                <a:latin typeface="Times New Roman"/>
                <a:cs typeface="Times New Roman"/>
              </a:rPr>
              <a:t>numbers</a:t>
            </a:r>
            <a:endParaRPr sz="3600">
              <a:latin typeface="Times New Roman"/>
              <a:cs typeface="Times New Roman"/>
            </a:endParaRPr>
          </a:p>
        </p:txBody>
      </p:sp>
      <p:sp>
        <p:nvSpPr>
          <p:cNvPr id="6" name="object 6"/>
          <p:cNvSpPr/>
          <p:nvPr/>
        </p:nvSpPr>
        <p:spPr>
          <a:xfrm>
            <a:off x="4407553" y="328774"/>
            <a:ext cx="5036343" cy="676229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230461" y="2824511"/>
            <a:ext cx="2766060" cy="884555"/>
          </a:xfrm>
          <a:prstGeom prst="rect">
            <a:avLst/>
          </a:prstGeom>
        </p:spPr>
        <p:txBody>
          <a:bodyPr vert="horz" wrap="square" lIns="0" tIns="17145" rIns="0" bIns="0" rtlCol="0">
            <a:spAutoFit/>
          </a:bodyPr>
          <a:lstStyle/>
          <a:p>
            <a:pPr marL="12700">
              <a:lnSpc>
                <a:spcPct val="100000"/>
              </a:lnSpc>
              <a:spcBef>
                <a:spcPts val="135"/>
              </a:spcBef>
            </a:pPr>
            <a:r>
              <a:rPr sz="5600" b="1" spc="-155" dirty="0">
                <a:solidFill>
                  <a:srgbClr val="B10FAE"/>
                </a:solidFill>
                <a:latin typeface="Arial"/>
                <a:cs typeface="Arial"/>
              </a:rPr>
              <a:t>$1.4</a:t>
            </a:r>
            <a:r>
              <a:rPr sz="5600" b="1" spc="-890" dirty="0">
                <a:solidFill>
                  <a:srgbClr val="B10FAE"/>
                </a:solidFill>
                <a:latin typeface="Arial"/>
                <a:cs typeface="Arial"/>
              </a:rPr>
              <a:t> </a:t>
            </a:r>
            <a:r>
              <a:rPr sz="5600" b="1" spc="600" dirty="0">
                <a:solidFill>
                  <a:srgbClr val="B10FAE"/>
                </a:solidFill>
                <a:latin typeface="Arial"/>
                <a:cs typeface="Arial"/>
              </a:rPr>
              <a:t>MM</a:t>
            </a:r>
            <a:endParaRPr sz="5600">
              <a:latin typeface="Arial"/>
              <a:cs typeface="Arial"/>
            </a:endParaRPr>
          </a:p>
        </p:txBody>
      </p:sp>
      <p:sp>
        <p:nvSpPr>
          <p:cNvPr id="3" name="object 3"/>
          <p:cNvSpPr/>
          <p:nvPr/>
        </p:nvSpPr>
        <p:spPr>
          <a:xfrm>
            <a:off x="6515581" y="5388552"/>
            <a:ext cx="2037714" cy="0"/>
          </a:xfrm>
          <a:custGeom>
            <a:avLst/>
            <a:gdLst/>
            <a:ahLst/>
            <a:cxnLst/>
            <a:rect l="l" t="t" r="r" b="b"/>
            <a:pathLst>
              <a:path w="2037715">
                <a:moveTo>
                  <a:pt x="0" y="0"/>
                </a:moveTo>
                <a:lnTo>
                  <a:pt x="2037386" y="0"/>
                </a:lnTo>
              </a:path>
            </a:pathLst>
          </a:custGeom>
          <a:ln w="68275">
            <a:solidFill>
              <a:srgbClr val="B10FAE"/>
            </a:solidFill>
          </a:ln>
        </p:spPr>
        <p:txBody>
          <a:bodyPr wrap="square" lIns="0" tIns="0" rIns="0" bIns="0" rtlCol="0"/>
          <a:lstStyle/>
          <a:p>
            <a:endParaRPr/>
          </a:p>
        </p:txBody>
      </p:sp>
      <p:sp>
        <p:nvSpPr>
          <p:cNvPr id="4" name="object 4"/>
          <p:cNvSpPr/>
          <p:nvPr/>
        </p:nvSpPr>
        <p:spPr>
          <a:xfrm>
            <a:off x="6506056" y="2131002"/>
            <a:ext cx="2037714" cy="0"/>
          </a:xfrm>
          <a:custGeom>
            <a:avLst/>
            <a:gdLst/>
            <a:ahLst/>
            <a:cxnLst/>
            <a:rect l="l" t="t" r="r" b="b"/>
            <a:pathLst>
              <a:path w="2037715">
                <a:moveTo>
                  <a:pt x="0" y="0"/>
                </a:moveTo>
                <a:lnTo>
                  <a:pt x="2037386" y="0"/>
                </a:lnTo>
              </a:path>
            </a:pathLst>
          </a:custGeom>
          <a:ln w="68275">
            <a:solidFill>
              <a:srgbClr val="B10FAE"/>
            </a:solidFill>
          </a:ln>
        </p:spPr>
        <p:txBody>
          <a:bodyPr wrap="square" lIns="0" tIns="0" rIns="0" bIns="0" rtlCol="0"/>
          <a:lstStyle/>
          <a:p>
            <a:endParaRPr/>
          </a:p>
        </p:txBody>
      </p:sp>
      <p:sp>
        <p:nvSpPr>
          <p:cNvPr id="5" name="object 5"/>
          <p:cNvSpPr txBox="1"/>
          <p:nvPr/>
        </p:nvSpPr>
        <p:spPr>
          <a:xfrm>
            <a:off x="6471890" y="59568"/>
            <a:ext cx="2143760" cy="1911985"/>
          </a:xfrm>
          <a:prstGeom prst="rect">
            <a:avLst/>
          </a:prstGeom>
        </p:spPr>
        <p:txBody>
          <a:bodyPr vert="horz" wrap="square" lIns="0" tIns="295910" rIns="0" bIns="0" rtlCol="0">
            <a:spAutoFit/>
          </a:bodyPr>
          <a:lstStyle/>
          <a:p>
            <a:pPr marL="429895">
              <a:lnSpc>
                <a:spcPct val="100000"/>
              </a:lnSpc>
              <a:spcBef>
                <a:spcPts val="2330"/>
              </a:spcBef>
            </a:pPr>
            <a:r>
              <a:rPr sz="5600" b="1" spc="150" dirty="0">
                <a:solidFill>
                  <a:srgbClr val="B10FAE"/>
                </a:solidFill>
                <a:latin typeface="Arial"/>
                <a:cs typeface="Arial"/>
              </a:rPr>
              <a:t>$93</a:t>
            </a:r>
            <a:endParaRPr sz="5600">
              <a:latin typeface="Arial"/>
              <a:cs typeface="Arial"/>
            </a:endParaRPr>
          </a:p>
          <a:p>
            <a:pPr marL="12700" marR="5080" indent="-635" algn="ctr">
              <a:lnSpc>
                <a:spcPct val="115700"/>
              </a:lnSpc>
              <a:spcBef>
                <a:spcPts val="275"/>
              </a:spcBef>
            </a:pPr>
            <a:r>
              <a:rPr sz="1350" spc="30" dirty="0">
                <a:solidFill>
                  <a:srgbClr val="212121"/>
                </a:solidFill>
                <a:latin typeface="Arial"/>
                <a:cs typeface="Arial"/>
              </a:rPr>
              <a:t>out of </a:t>
            </a:r>
            <a:r>
              <a:rPr sz="1350" dirty="0">
                <a:solidFill>
                  <a:srgbClr val="212121"/>
                </a:solidFill>
                <a:latin typeface="Arial"/>
                <a:cs typeface="Arial"/>
              </a:rPr>
              <a:t>every </a:t>
            </a:r>
            <a:r>
              <a:rPr sz="1350" spc="25" dirty="0">
                <a:solidFill>
                  <a:srgbClr val="212121"/>
                </a:solidFill>
                <a:latin typeface="Arial"/>
                <a:cs typeface="Arial"/>
              </a:rPr>
              <a:t>$100 </a:t>
            </a:r>
            <a:r>
              <a:rPr sz="1350" spc="35" dirty="0">
                <a:solidFill>
                  <a:srgbClr val="212121"/>
                </a:solidFill>
                <a:latin typeface="Arial"/>
                <a:cs typeface="Arial"/>
              </a:rPr>
              <a:t>that  </a:t>
            </a:r>
            <a:r>
              <a:rPr sz="1350" spc="-45" dirty="0">
                <a:solidFill>
                  <a:srgbClr val="212121"/>
                </a:solidFill>
                <a:latin typeface="Arial"/>
                <a:cs typeface="Arial"/>
              </a:rPr>
              <a:t>comes </a:t>
            </a:r>
            <a:r>
              <a:rPr sz="1350" spc="30" dirty="0">
                <a:solidFill>
                  <a:srgbClr val="212121"/>
                </a:solidFill>
                <a:latin typeface="Arial"/>
                <a:cs typeface="Arial"/>
              </a:rPr>
              <a:t>into </a:t>
            </a:r>
            <a:r>
              <a:rPr sz="1350" spc="-45" dirty="0">
                <a:solidFill>
                  <a:srgbClr val="212121"/>
                </a:solidFill>
                <a:latin typeface="Arial"/>
                <a:cs typeface="Arial"/>
              </a:rPr>
              <a:t>CFVC </a:t>
            </a:r>
            <a:r>
              <a:rPr sz="1350" spc="-55" dirty="0">
                <a:solidFill>
                  <a:srgbClr val="212121"/>
                </a:solidFill>
                <a:latin typeface="Arial"/>
                <a:cs typeface="Arial"/>
              </a:rPr>
              <a:t>goes  </a:t>
            </a:r>
            <a:r>
              <a:rPr sz="1350" spc="25" dirty="0">
                <a:solidFill>
                  <a:srgbClr val="212121"/>
                </a:solidFill>
                <a:latin typeface="Arial"/>
                <a:cs typeface="Arial"/>
              </a:rPr>
              <a:t>directly</a:t>
            </a:r>
            <a:r>
              <a:rPr sz="1350" spc="-145" dirty="0">
                <a:solidFill>
                  <a:srgbClr val="212121"/>
                </a:solidFill>
                <a:latin typeface="Arial"/>
                <a:cs typeface="Arial"/>
              </a:rPr>
              <a:t> </a:t>
            </a:r>
            <a:r>
              <a:rPr sz="1350" spc="55" dirty="0">
                <a:solidFill>
                  <a:srgbClr val="212121"/>
                </a:solidFill>
                <a:latin typeface="Arial"/>
                <a:cs typeface="Arial"/>
              </a:rPr>
              <a:t>to</a:t>
            </a:r>
            <a:r>
              <a:rPr sz="1350" spc="-145" dirty="0">
                <a:solidFill>
                  <a:srgbClr val="212121"/>
                </a:solidFill>
                <a:latin typeface="Arial"/>
                <a:cs typeface="Arial"/>
              </a:rPr>
              <a:t> </a:t>
            </a:r>
            <a:r>
              <a:rPr sz="1350" dirty="0">
                <a:solidFill>
                  <a:srgbClr val="212121"/>
                </a:solidFill>
                <a:latin typeface="Arial"/>
                <a:cs typeface="Arial"/>
              </a:rPr>
              <a:t>program</a:t>
            </a:r>
            <a:r>
              <a:rPr sz="1350" spc="-145" dirty="0">
                <a:solidFill>
                  <a:srgbClr val="212121"/>
                </a:solidFill>
                <a:latin typeface="Arial"/>
                <a:cs typeface="Arial"/>
              </a:rPr>
              <a:t> </a:t>
            </a:r>
            <a:r>
              <a:rPr sz="1350" spc="-35" dirty="0">
                <a:solidFill>
                  <a:srgbClr val="212121"/>
                </a:solidFill>
                <a:latin typeface="Arial"/>
                <a:cs typeface="Arial"/>
              </a:rPr>
              <a:t>services.</a:t>
            </a:r>
            <a:endParaRPr sz="1350">
              <a:latin typeface="Arial"/>
              <a:cs typeface="Arial"/>
            </a:endParaRPr>
          </a:p>
        </p:txBody>
      </p:sp>
      <p:sp>
        <p:nvSpPr>
          <p:cNvPr id="6" name="object 6"/>
          <p:cNvSpPr txBox="1"/>
          <p:nvPr/>
        </p:nvSpPr>
        <p:spPr>
          <a:xfrm>
            <a:off x="1984573" y="3597560"/>
            <a:ext cx="1498600" cy="231140"/>
          </a:xfrm>
          <a:prstGeom prst="rect">
            <a:avLst/>
          </a:prstGeom>
        </p:spPr>
        <p:txBody>
          <a:bodyPr vert="horz" wrap="square" lIns="0" tIns="12065" rIns="0" bIns="0" rtlCol="0">
            <a:spAutoFit/>
          </a:bodyPr>
          <a:lstStyle/>
          <a:p>
            <a:pPr marL="12700">
              <a:lnSpc>
                <a:spcPct val="100000"/>
              </a:lnSpc>
              <a:spcBef>
                <a:spcPts val="95"/>
              </a:spcBef>
            </a:pPr>
            <a:r>
              <a:rPr sz="1350" spc="10" dirty="0">
                <a:solidFill>
                  <a:srgbClr val="212121"/>
                </a:solidFill>
                <a:latin typeface="Arial"/>
                <a:cs typeface="Arial"/>
              </a:rPr>
              <a:t>in</a:t>
            </a:r>
            <a:r>
              <a:rPr sz="1350" spc="-140" dirty="0">
                <a:solidFill>
                  <a:srgbClr val="212121"/>
                </a:solidFill>
                <a:latin typeface="Arial"/>
                <a:cs typeface="Arial"/>
              </a:rPr>
              <a:t> </a:t>
            </a:r>
            <a:r>
              <a:rPr sz="1350" spc="-10" dirty="0">
                <a:solidFill>
                  <a:srgbClr val="212121"/>
                </a:solidFill>
                <a:latin typeface="Arial"/>
                <a:cs typeface="Arial"/>
              </a:rPr>
              <a:t>revenue</a:t>
            </a:r>
            <a:r>
              <a:rPr sz="1350" spc="-140" dirty="0">
                <a:solidFill>
                  <a:srgbClr val="212121"/>
                </a:solidFill>
                <a:latin typeface="Arial"/>
                <a:cs typeface="Arial"/>
              </a:rPr>
              <a:t> </a:t>
            </a:r>
            <a:r>
              <a:rPr sz="1350" spc="50" dirty="0">
                <a:solidFill>
                  <a:srgbClr val="212121"/>
                </a:solidFill>
                <a:latin typeface="Arial"/>
                <a:cs typeface="Arial"/>
              </a:rPr>
              <a:t>for</a:t>
            </a:r>
            <a:r>
              <a:rPr sz="1350" spc="-140" dirty="0">
                <a:solidFill>
                  <a:srgbClr val="212121"/>
                </a:solidFill>
                <a:latin typeface="Arial"/>
                <a:cs typeface="Arial"/>
              </a:rPr>
              <a:t> </a:t>
            </a:r>
            <a:r>
              <a:rPr sz="1350" spc="25" dirty="0">
                <a:solidFill>
                  <a:srgbClr val="212121"/>
                </a:solidFill>
                <a:latin typeface="Arial"/>
                <a:cs typeface="Arial"/>
              </a:rPr>
              <a:t>2017</a:t>
            </a:r>
            <a:endParaRPr sz="1350">
              <a:latin typeface="Arial"/>
              <a:cs typeface="Arial"/>
            </a:endParaRPr>
          </a:p>
        </p:txBody>
      </p:sp>
      <p:sp>
        <p:nvSpPr>
          <p:cNvPr id="7" name="object 7"/>
          <p:cNvSpPr txBox="1"/>
          <p:nvPr/>
        </p:nvSpPr>
        <p:spPr>
          <a:xfrm>
            <a:off x="6569670" y="5424836"/>
            <a:ext cx="1967864" cy="1318260"/>
          </a:xfrm>
          <a:prstGeom prst="rect">
            <a:avLst/>
          </a:prstGeom>
        </p:spPr>
        <p:txBody>
          <a:bodyPr vert="horz" wrap="square" lIns="0" tIns="17145" rIns="0" bIns="0" rtlCol="0">
            <a:spAutoFit/>
          </a:bodyPr>
          <a:lstStyle/>
          <a:p>
            <a:pPr marR="29845" algn="ctr">
              <a:lnSpc>
                <a:spcPts val="6684"/>
              </a:lnSpc>
              <a:spcBef>
                <a:spcPts val="135"/>
              </a:spcBef>
            </a:pPr>
            <a:r>
              <a:rPr sz="5600" b="1" spc="0" dirty="0">
                <a:solidFill>
                  <a:srgbClr val="B10FAE"/>
                </a:solidFill>
                <a:latin typeface="Arial"/>
                <a:cs typeface="Arial"/>
              </a:rPr>
              <a:t>72%</a:t>
            </a:r>
            <a:endParaRPr sz="5600">
              <a:latin typeface="Arial"/>
              <a:cs typeface="Arial"/>
            </a:endParaRPr>
          </a:p>
          <a:p>
            <a:pPr algn="ctr">
              <a:lnSpc>
                <a:spcPts val="1585"/>
              </a:lnSpc>
            </a:pPr>
            <a:r>
              <a:rPr sz="1350" spc="30" dirty="0">
                <a:solidFill>
                  <a:srgbClr val="212121"/>
                </a:solidFill>
                <a:latin typeface="Arial"/>
                <a:cs typeface="Arial"/>
              </a:rPr>
              <a:t>of </a:t>
            </a:r>
            <a:r>
              <a:rPr sz="1350" spc="-40" dirty="0">
                <a:solidFill>
                  <a:srgbClr val="212121"/>
                </a:solidFill>
                <a:latin typeface="Arial"/>
                <a:cs typeface="Arial"/>
              </a:rPr>
              <a:t>CFVC's </a:t>
            </a:r>
            <a:r>
              <a:rPr sz="1350" spc="-10" dirty="0">
                <a:solidFill>
                  <a:srgbClr val="212121"/>
                </a:solidFill>
                <a:latin typeface="Arial"/>
                <a:cs typeface="Arial"/>
              </a:rPr>
              <a:t>revenue</a:t>
            </a:r>
            <a:r>
              <a:rPr sz="1350" spc="-140" dirty="0">
                <a:solidFill>
                  <a:srgbClr val="212121"/>
                </a:solidFill>
                <a:latin typeface="Arial"/>
                <a:cs typeface="Arial"/>
              </a:rPr>
              <a:t> </a:t>
            </a:r>
            <a:r>
              <a:rPr sz="1350" spc="-45" dirty="0">
                <a:solidFill>
                  <a:srgbClr val="212121"/>
                </a:solidFill>
                <a:latin typeface="Arial"/>
                <a:cs typeface="Arial"/>
              </a:rPr>
              <a:t>comes</a:t>
            </a:r>
            <a:endParaRPr sz="1350">
              <a:latin typeface="Arial"/>
              <a:cs typeface="Arial"/>
            </a:endParaRPr>
          </a:p>
          <a:p>
            <a:pPr algn="ctr">
              <a:lnSpc>
                <a:spcPct val="100000"/>
              </a:lnSpc>
              <a:spcBef>
                <a:spcPts val="254"/>
              </a:spcBef>
            </a:pPr>
            <a:r>
              <a:rPr sz="1350" spc="25" dirty="0">
                <a:solidFill>
                  <a:srgbClr val="212121"/>
                </a:solidFill>
                <a:latin typeface="Arial"/>
                <a:cs typeface="Arial"/>
              </a:rPr>
              <a:t>from </a:t>
            </a:r>
            <a:r>
              <a:rPr sz="1350" spc="5" dirty="0">
                <a:solidFill>
                  <a:srgbClr val="212121"/>
                </a:solidFill>
                <a:latin typeface="Arial"/>
                <a:cs typeface="Arial"/>
              </a:rPr>
              <a:t>grant</a:t>
            </a:r>
            <a:r>
              <a:rPr sz="1350" spc="-280" dirty="0">
                <a:solidFill>
                  <a:srgbClr val="212121"/>
                </a:solidFill>
                <a:latin typeface="Arial"/>
                <a:cs typeface="Arial"/>
              </a:rPr>
              <a:t> </a:t>
            </a:r>
            <a:r>
              <a:rPr sz="1350" spc="-40" dirty="0">
                <a:solidFill>
                  <a:srgbClr val="212121"/>
                </a:solidFill>
                <a:latin typeface="Arial"/>
                <a:cs typeface="Arial"/>
              </a:rPr>
              <a:t>sources.</a:t>
            </a:r>
            <a:endParaRPr sz="1350">
              <a:latin typeface="Arial"/>
              <a:cs typeface="Arial"/>
            </a:endParaRPr>
          </a:p>
        </p:txBody>
      </p:sp>
      <p:sp>
        <p:nvSpPr>
          <p:cNvPr id="8" name="object 8"/>
          <p:cNvSpPr txBox="1"/>
          <p:nvPr/>
        </p:nvSpPr>
        <p:spPr>
          <a:xfrm>
            <a:off x="3172519" y="4269454"/>
            <a:ext cx="1583690" cy="682625"/>
          </a:xfrm>
          <a:prstGeom prst="rect">
            <a:avLst/>
          </a:prstGeom>
        </p:spPr>
        <p:txBody>
          <a:bodyPr vert="horz" wrap="square" lIns="0" tIns="29209" rIns="0" bIns="0" rtlCol="0">
            <a:spAutoFit/>
          </a:bodyPr>
          <a:lstStyle/>
          <a:p>
            <a:pPr marR="748030" algn="ctr">
              <a:lnSpc>
                <a:spcPct val="100000"/>
              </a:lnSpc>
              <a:spcBef>
                <a:spcPts val="229"/>
              </a:spcBef>
            </a:pPr>
            <a:r>
              <a:rPr sz="950" b="1" dirty="0">
                <a:solidFill>
                  <a:srgbClr val="212121"/>
                </a:solidFill>
                <a:latin typeface="Arial"/>
                <a:cs typeface="Arial"/>
              </a:rPr>
              <a:t>Contributions</a:t>
            </a:r>
            <a:endParaRPr sz="950">
              <a:latin typeface="Arial"/>
              <a:cs typeface="Arial"/>
            </a:endParaRPr>
          </a:p>
          <a:p>
            <a:pPr marR="748030" algn="ctr">
              <a:lnSpc>
                <a:spcPct val="100000"/>
              </a:lnSpc>
              <a:spcBef>
                <a:spcPts val="135"/>
              </a:spcBef>
            </a:pPr>
            <a:r>
              <a:rPr sz="950" spc="0" dirty="0">
                <a:solidFill>
                  <a:srgbClr val="212121"/>
                </a:solidFill>
                <a:latin typeface="Arial"/>
                <a:cs typeface="Arial"/>
              </a:rPr>
              <a:t>4%</a:t>
            </a:r>
            <a:endParaRPr sz="950">
              <a:latin typeface="Arial"/>
              <a:cs typeface="Arial"/>
            </a:endParaRPr>
          </a:p>
          <a:p>
            <a:pPr marL="714375" algn="ctr">
              <a:lnSpc>
                <a:spcPct val="100000"/>
              </a:lnSpc>
              <a:spcBef>
                <a:spcPts val="210"/>
              </a:spcBef>
            </a:pPr>
            <a:r>
              <a:rPr sz="950" b="1" dirty="0">
                <a:solidFill>
                  <a:srgbClr val="212121"/>
                </a:solidFill>
                <a:latin typeface="Arial"/>
                <a:cs typeface="Arial"/>
              </a:rPr>
              <a:t>Indirect</a:t>
            </a:r>
            <a:r>
              <a:rPr sz="950" b="1" spc="-50" dirty="0">
                <a:solidFill>
                  <a:srgbClr val="212121"/>
                </a:solidFill>
                <a:latin typeface="Arial"/>
                <a:cs typeface="Arial"/>
              </a:rPr>
              <a:t> </a:t>
            </a:r>
            <a:r>
              <a:rPr sz="950" b="1" dirty="0">
                <a:solidFill>
                  <a:srgbClr val="212121"/>
                </a:solidFill>
                <a:latin typeface="Arial"/>
                <a:cs typeface="Arial"/>
              </a:rPr>
              <a:t>Public</a:t>
            </a:r>
            <a:endParaRPr sz="950">
              <a:latin typeface="Arial"/>
              <a:cs typeface="Arial"/>
            </a:endParaRPr>
          </a:p>
          <a:p>
            <a:pPr marL="748665" algn="ctr">
              <a:lnSpc>
                <a:spcPct val="100000"/>
              </a:lnSpc>
              <a:spcBef>
                <a:spcPts val="135"/>
              </a:spcBef>
            </a:pPr>
            <a:r>
              <a:rPr sz="950" spc="0" dirty="0">
                <a:solidFill>
                  <a:srgbClr val="212121"/>
                </a:solidFill>
                <a:latin typeface="Arial"/>
                <a:cs typeface="Arial"/>
              </a:rPr>
              <a:t>16%</a:t>
            </a:r>
            <a:endParaRPr sz="950">
              <a:latin typeface="Arial"/>
              <a:cs typeface="Arial"/>
            </a:endParaRPr>
          </a:p>
        </p:txBody>
      </p:sp>
      <p:sp>
        <p:nvSpPr>
          <p:cNvPr id="9" name="object 9"/>
          <p:cNvSpPr txBox="1"/>
          <p:nvPr/>
        </p:nvSpPr>
        <p:spPr>
          <a:xfrm>
            <a:off x="2025798" y="6688804"/>
            <a:ext cx="420370" cy="349250"/>
          </a:xfrm>
          <a:prstGeom prst="rect">
            <a:avLst/>
          </a:prstGeom>
        </p:spPr>
        <p:txBody>
          <a:bodyPr vert="horz" wrap="square" lIns="0" tIns="29209" rIns="0" bIns="0" rtlCol="0">
            <a:spAutoFit/>
          </a:bodyPr>
          <a:lstStyle/>
          <a:p>
            <a:pPr algn="ctr">
              <a:lnSpc>
                <a:spcPct val="100000"/>
              </a:lnSpc>
              <a:spcBef>
                <a:spcPts val="229"/>
              </a:spcBef>
            </a:pPr>
            <a:r>
              <a:rPr sz="950" b="1" dirty="0">
                <a:solidFill>
                  <a:srgbClr val="212121"/>
                </a:solidFill>
                <a:latin typeface="Arial"/>
                <a:cs typeface="Arial"/>
              </a:rPr>
              <a:t>Grant</a:t>
            </a:r>
            <a:r>
              <a:rPr sz="950" b="1" spc="0" dirty="0">
                <a:solidFill>
                  <a:srgbClr val="212121"/>
                </a:solidFill>
                <a:latin typeface="Arial"/>
                <a:cs typeface="Arial"/>
              </a:rPr>
              <a:t>s</a:t>
            </a:r>
            <a:endParaRPr sz="950">
              <a:latin typeface="Arial"/>
              <a:cs typeface="Arial"/>
            </a:endParaRPr>
          </a:p>
          <a:p>
            <a:pPr marL="33655" algn="ctr">
              <a:lnSpc>
                <a:spcPct val="100000"/>
              </a:lnSpc>
              <a:spcBef>
                <a:spcPts val="135"/>
              </a:spcBef>
            </a:pPr>
            <a:r>
              <a:rPr sz="950" spc="0" dirty="0">
                <a:solidFill>
                  <a:srgbClr val="212121"/>
                </a:solidFill>
                <a:latin typeface="Arial"/>
                <a:cs typeface="Arial"/>
              </a:rPr>
              <a:t>72%</a:t>
            </a:r>
            <a:endParaRPr sz="950">
              <a:latin typeface="Arial"/>
              <a:cs typeface="Arial"/>
            </a:endParaRPr>
          </a:p>
        </p:txBody>
      </p:sp>
      <p:sp>
        <p:nvSpPr>
          <p:cNvPr id="10" name="object 10"/>
          <p:cNvSpPr txBox="1"/>
          <p:nvPr/>
        </p:nvSpPr>
        <p:spPr>
          <a:xfrm>
            <a:off x="1168102" y="4031329"/>
            <a:ext cx="1043940" cy="682625"/>
          </a:xfrm>
          <a:prstGeom prst="rect">
            <a:avLst/>
          </a:prstGeom>
        </p:spPr>
        <p:txBody>
          <a:bodyPr vert="horz" wrap="square" lIns="0" tIns="29209" rIns="0" bIns="0" rtlCol="0">
            <a:spAutoFit/>
          </a:bodyPr>
          <a:lstStyle/>
          <a:p>
            <a:pPr marR="5080" algn="r">
              <a:lnSpc>
                <a:spcPct val="100000"/>
              </a:lnSpc>
              <a:spcBef>
                <a:spcPts val="229"/>
              </a:spcBef>
            </a:pPr>
            <a:r>
              <a:rPr sz="950" b="1" dirty="0">
                <a:solidFill>
                  <a:srgbClr val="212121"/>
                </a:solidFill>
                <a:latin typeface="Arial"/>
                <a:cs typeface="Arial"/>
              </a:rPr>
              <a:t>Othe</a:t>
            </a:r>
            <a:r>
              <a:rPr sz="950" b="1" spc="0" dirty="0">
                <a:solidFill>
                  <a:srgbClr val="212121"/>
                </a:solidFill>
                <a:latin typeface="Arial"/>
                <a:cs typeface="Arial"/>
              </a:rPr>
              <a:t>r</a:t>
            </a:r>
            <a:endParaRPr sz="950">
              <a:latin typeface="Arial"/>
              <a:cs typeface="Arial"/>
            </a:endParaRPr>
          </a:p>
          <a:p>
            <a:pPr marR="62230" algn="r">
              <a:lnSpc>
                <a:spcPct val="100000"/>
              </a:lnSpc>
              <a:spcBef>
                <a:spcPts val="135"/>
              </a:spcBef>
            </a:pPr>
            <a:r>
              <a:rPr sz="950" dirty="0">
                <a:solidFill>
                  <a:srgbClr val="212121"/>
                </a:solidFill>
                <a:latin typeface="Arial"/>
                <a:cs typeface="Arial"/>
              </a:rPr>
              <a:t>5</a:t>
            </a:r>
            <a:r>
              <a:rPr sz="950" spc="5" dirty="0">
                <a:solidFill>
                  <a:srgbClr val="212121"/>
                </a:solidFill>
                <a:latin typeface="Arial"/>
                <a:cs typeface="Arial"/>
              </a:rPr>
              <a:t>%</a:t>
            </a:r>
            <a:endParaRPr sz="950">
              <a:latin typeface="Arial"/>
              <a:cs typeface="Arial"/>
            </a:endParaRPr>
          </a:p>
          <a:p>
            <a:pPr marR="309880" algn="ctr">
              <a:lnSpc>
                <a:spcPct val="100000"/>
              </a:lnSpc>
              <a:spcBef>
                <a:spcPts val="210"/>
              </a:spcBef>
            </a:pPr>
            <a:r>
              <a:rPr sz="950" b="1" dirty="0">
                <a:solidFill>
                  <a:srgbClr val="212121"/>
                </a:solidFill>
                <a:latin typeface="Arial"/>
                <a:cs typeface="Arial"/>
              </a:rPr>
              <a:t>Fundraising</a:t>
            </a:r>
            <a:endParaRPr sz="950">
              <a:latin typeface="Arial"/>
              <a:cs typeface="Arial"/>
            </a:endParaRPr>
          </a:p>
          <a:p>
            <a:pPr marR="276225" algn="ctr">
              <a:lnSpc>
                <a:spcPct val="100000"/>
              </a:lnSpc>
              <a:spcBef>
                <a:spcPts val="135"/>
              </a:spcBef>
            </a:pPr>
            <a:r>
              <a:rPr sz="950" spc="0" dirty="0">
                <a:solidFill>
                  <a:srgbClr val="212121"/>
                </a:solidFill>
                <a:latin typeface="Arial"/>
                <a:cs typeface="Arial"/>
              </a:rPr>
              <a:t>3%</a:t>
            </a:r>
            <a:endParaRPr sz="950">
              <a:latin typeface="Arial"/>
              <a:cs typeface="Arial"/>
            </a:endParaRPr>
          </a:p>
        </p:txBody>
      </p:sp>
      <p:sp>
        <p:nvSpPr>
          <p:cNvPr id="11" name="object 11"/>
          <p:cNvSpPr/>
          <p:nvPr/>
        </p:nvSpPr>
        <p:spPr>
          <a:xfrm>
            <a:off x="3427968" y="4804016"/>
            <a:ext cx="399415" cy="168275"/>
          </a:xfrm>
          <a:custGeom>
            <a:avLst/>
            <a:gdLst/>
            <a:ahLst/>
            <a:cxnLst/>
            <a:rect l="l" t="t" r="r" b="b"/>
            <a:pathLst>
              <a:path w="399414" h="168275">
                <a:moveTo>
                  <a:pt x="9526" y="168078"/>
                </a:moveTo>
                <a:lnTo>
                  <a:pt x="34669" y="125275"/>
                </a:lnTo>
                <a:lnTo>
                  <a:pt x="71485" y="95914"/>
                </a:lnTo>
                <a:lnTo>
                  <a:pt x="110449" y="70467"/>
                </a:lnTo>
                <a:lnTo>
                  <a:pt x="151561" y="48935"/>
                </a:lnTo>
                <a:lnTo>
                  <a:pt x="194820" y="31318"/>
                </a:lnTo>
                <a:lnTo>
                  <a:pt x="240227" y="17616"/>
                </a:lnTo>
                <a:lnTo>
                  <a:pt x="287781" y="7829"/>
                </a:lnTo>
                <a:lnTo>
                  <a:pt x="337482" y="1957"/>
                </a:lnTo>
                <a:lnTo>
                  <a:pt x="389331" y="0"/>
                </a:lnTo>
                <a:lnTo>
                  <a:pt x="398857" y="9526"/>
                </a:lnTo>
                <a:lnTo>
                  <a:pt x="347008" y="11483"/>
                </a:lnTo>
                <a:lnTo>
                  <a:pt x="297307" y="17355"/>
                </a:lnTo>
                <a:lnTo>
                  <a:pt x="249753" y="27143"/>
                </a:lnTo>
                <a:lnTo>
                  <a:pt x="204346" y="40845"/>
                </a:lnTo>
                <a:lnTo>
                  <a:pt x="161087" y="58461"/>
                </a:lnTo>
                <a:lnTo>
                  <a:pt x="119975" y="79993"/>
                </a:lnTo>
                <a:lnTo>
                  <a:pt x="81011" y="105440"/>
                </a:lnTo>
                <a:lnTo>
                  <a:pt x="44195" y="134801"/>
                </a:lnTo>
                <a:lnTo>
                  <a:pt x="9526" y="168078"/>
                </a:lnTo>
                <a:close/>
              </a:path>
            </a:pathLst>
          </a:custGeom>
          <a:solidFill>
            <a:srgbClr val="212121">
              <a:alpha val="24705"/>
            </a:srgbClr>
          </a:solidFill>
        </p:spPr>
        <p:txBody>
          <a:bodyPr wrap="square" lIns="0" tIns="0" rIns="0" bIns="0" rtlCol="0"/>
          <a:lstStyle/>
          <a:p>
            <a:endParaRPr/>
          </a:p>
        </p:txBody>
      </p:sp>
      <p:sp>
        <p:nvSpPr>
          <p:cNvPr id="12" name="object 12"/>
          <p:cNvSpPr/>
          <p:nvPr/>
        </p:nvSpPr>
        <p:spPr>
          <a:xfrm>
            <a:off x="2853262" y="4463232"/>
            <a:ext cx="275590" cy="235585"/>
          </a:xfrm>
          <a:custGeom>
            <a:avLst/>
            <a:gdLst/>
            <a:ahLst/>
            <a:cxnLst/>
            <a:rect l="l" t="t" r="r" b="b"/>
            <a:pathLst>
              <a:path w="275589" h="235585">
                <a:moveTo>
                  <a:pt x="9526" y="235300"/>
                </a:moveTo>
                <a:lnTo>
                  <a:pt x="10221" y="174709"/>
                </a:lnTo>
                <a:lnTo>
                  <a:pt x="27017" y="130171"/>
                </a:lnTo>
                <a:lnTo>
                  <a:pt x="50390" y="92159"/>
                </a:lnTo>
                <a:lnTo>
                  <a:pt x="80338" y="60674"/>
                </a:lnTo>
                <a:lnTo>
                  <a:pt x="116861" y="35715"/>
                </a:lnTo>
                <a:lnTo>
                  <a:pt x="159961" y="17284"/>
                </a:lnTo>
                <a:lnTo>
                  <a:pt x="209635" y="5378"/>
                </a:lnTo>
                <a:lnTo>
                  <a:pt x="265886" y="0"/>
                </a:lnTo>
                <a:lnTo>
                  <a:pt x="275412" y="9526"/>
                </a:lnTo>
                <a:lnTo>
                  <a:pt x="219162" y="14904"/>
                </a:lnTo>
                <a:lnTo>
                  <a:pt x="169487" y="26810"/>
                </a:lnTo>
                <a:lnTo>
                  <a:pt x="126387" y="45242"/>
                </a:lnTo>
                <a:lnTo>
                  <a:pt x="89864" y="70200"/>
                </a:lnTo>
                <a:lnTo>
                  <a:pt x="59916" y="101685"/>
                </a:lnTo>
                <a:lnTo>
                  <a:pt x="36543" y="139697"/>
                </a:lnTo>
                <a:lnTo>
                  <a:pt x="19747" y="184235"/>
                </a:lnTo>
                <a:lnTo>
                  <a:pt x="9526" y="235300"/>
                </a:lnTo>
                <a:close/>
              </a:path>
            </a:pathLst>
          </a:custGeom>
          <a:solidFill>
            <a:srgbClr val="212121">
              <a:alpha val="24705"/>
            </a:srgbClr>
          </a:solidFill>
        </p:spPr>
        <p:txBody>
          <a:bodyPr wrap="square" lIns="0" tIns="0" rIns="0" bIns="0" rtlCol="0"/>
          <a:lstStyle/>
          <a:p>
            <a:endParaRPr/>
          </a:p>
        </p:txBody>
      </p:sp>
      <p:sp>
        <p:nvSpPr>
          <p:cNvPr id="13" name="object 13"/>
          <p:cNvSpPr/>
          <p:nvPr/>
        </p:nvSpPr>
        <p:spPr>
          <a:xfrm>
            <a:off x="1979723" y="4565667"/>
            <a:ext cx="335915" cy="210820"/>
          </a:xfrm>
          <a:custGeom>
            <a:avLst/>
            <a:gdLst/>
            <a:ahLst/>
            <a:cxnLst/>
            <a:rect l="l" t="t" r="r" b="b"/>
            <a:pathLst>
              <a:path w="335914" h="210820">
                <a:moveTo>
                  <a:pt x="325986" y="210222"/>
                </a:moveTo>
                <a:lnTo>
                  <a:pt x="304612" y="168101"/>
                </a:lnTo>
                <a:lnTo>
                  <a:pt x="279526" y="130935"/>
                </a:lnTo>
                <a:lnTo>
                  <a:pt x="250728" y="98724"/>
                </a:lnTo>
                <a:lnTo>
                  <a:pt x="218219" y="71469"/>
                </a:lnTo>
                <a:lnTo>
                  <a:pt x="181998" y="49169"/>
                </a:lnTo>
                <a:lnTo>
                  <a:pt x="142066" y="31825"/>
                </a:lnTo>
                <a:lnTo>
                  <a:pt x="98422" y="19437"/>
                </a:lnTo>
                <a:lnTo>
                  <a:pt x="51067" y="12003"/>
                </a:lnTo>
                <a:lnTo>
                  <a:pt x="0" y="9526"/>
                </a:lnTo>
                <a:lnTo>
                  <a:pt x="9526" y="0"/>
                </a:lnTo>
                <a:lnTo>
                  <a:pt x="60593" y="2477"/>
                </a:lnTo>
                <a:lnTo>
                  <a:pt x="107948" y="9910"/>
                </a:lnTo>
                <a:lnTo>
                  <a:pt x="151592" y="22299"/>
                </a:lnTo>
                <a:lnTo>
                  <a:pt x="191525" y="39643"/>
                </a:lnTo>
                <a:lnTo>
                  <a:pt x="227745" y="61943"/>
                </a:lnTo>
                <a:lnTo>
                  <a:pt x="260255" y="89198"/>
                </a:lnTo>
                <a:lnTo>
                  <a:pt x="289052" y="121408"/>
                </a:lnTo>
                <a:lnTo>
                  <a:pt x="314138" y="158574"/>
                </a:lnTo>
                <a:lnTo>
                  <a:pt x="335513" y="200696"/>
                </a:lnTo>
                <a:lnTo>
                  <a:pt x="325986" y="210222"/>
                </a:lnTo>
                <a:close/>
              </a:path>
            </a:pathLst>
          </a:custGeom>
          <a:solidFill>
            <a:srgbClr val="212121">
              <a:alpha val="24705"/>
            </a:srgbClr>
          </a:solidFill>
        </p:spPr>
        <p:txBody>
          <a:bodyPr wrap="square" lIns="0" tIns="0" rIns="0" bIns="0" rtlCol="0"/>
          <a:lstStyle/>
          <a:p>
            <a:endParaRPr/>
          </a:p>
        </p:txBody>
      </p:sp>
      <p:sp>
        <p:nvSpPr>
          <p:cNvPr id="14" name="object 14"/>
          <p:cNvSpPr/>
          <p:nvPr/>
        </p:nvSpPr>
        <p:spPr>
          <a:xfrm>
            <a:off x="2280709" y="4224883"/>
            <a:ext cx="282575" cy="478790"/>
          </a:xfrm>
          <a:custGeom>
            <a:avLst/>
            <a:gdLst/>
            <a:ahLst/>
            <a:cxnLst/>
            <a:rect l="l" t="t" r="r" b="b"/>
            <a:pathLst>
              <a:path w="282575" h="478789">
                <a:moveTo>
                  <a:pt x="272767" y="478255"/>
                </a:moveTo>
                <a:lnTo>
                  <a:pt x="264791" y="438625"/>
                </a:lnTo>
                <a:lnTo>
                  <a:pt x="253451" y="398399"/>
                </a:lnTo>
                <a:lnTo>
                  <a:pt x="238747" y="357576"/>
                </a:lnTo>
                <a:lnTo>
                  <a:pt x="220678" y="316158"/>
                </a:lnTo>
                <a:lnTo>
                  <a:pt x="199246" y="274142"/>
                </a:lnTo>
                <a:lnTo>
                  <a:pt x="174449" y="231530"/>
                </a:lnTo>
                <a:lnTo>
                  <a:pt x="146287" y="188322"/>
                </a:lnTo>
                <a:lnTo>
                  <a:pt x="114762" y="144518"/>
                </a:lnTo>
                <a:lnTo>
                  <a:pt x="79872" y="100117"/>
                </a:lnTo>
                <a:lnTo>
                  <a:pt x="41618" y="55119"/>
                </a:lnTo>
                <a:lnTo>
                  <a:pt x="0" y="9526"/>
                </a:lnTo>
                <a:lnTo>
                  <a:pt x="9526" y="0"/>
                </a:lnTo>
                <a:lnTo>
                  <a:pt x="51144" y="45593"/>
                </a:lnTo>
                <a:lnTo>
                  <a:pt x="89398" y="90591"/>
                </a:lnTo>
                <a:lnTo>
                  <a:pt x="124288" y="134992"/>
                </a:lnTo>
                <a:lnTo>
                  <a:pt x="155813" y="178796"/>
                </a:lnTo>
                <a:lnTo>
                  <a:pt x="183975" y="222004"/>
                </a:lnTo>
                <a:lnTo>
                  <a:pt x="208772" y="264616"/>
                </a:lnTo>
                <a:lnTo>
                  <a:pt x="230205" y="306631"/>
                </a:lnTo>
                <a:lnTo>
                  <a:pt x="248273" y="348050"/>
                </a:lnTo>
                <a:lnTo>
                  <a:pt x="262977" y="388873"/>
                </a:lnTo>
                <a:lnTo>
                  <a:pt x="274317" y="429099"/>
                </a:lnTo>
                <a:lnTo>
                  <a:pt x="282293" y="468729"/>
                </a:lnTo>
                <a:lnTo>
                  <a:pt x="272767" y="478255"/>
                </a:lnTo>
                <a:close/>
              </a:path>
            </a:pathLst>
          </a:custGeom>
          <a:solidFill>
            <a:srgbClr val="212121">
              <a:alpha val="24705"/>
            </a:srgbClr>
          </a:solidFill>
        </p:spPr>
        <p:txBody>
          <a:bodyPr wrap="square" lIns="0" tIns="0" rIns="0" bIns="0" rtlCol="0"/>
          <a:lstStyle/>
          <a:p>
            <a:endParaRPr/>
          </a:p>
        </p:txBody>
      </p:sp>
      <p:sp>
        <p:nvSpPr>
          <p:cNvPr id="15" name="object 15"/>
          <p:cNvSpPr/>
          <p:nvPr/>
        </p:nvSpPr>
        <p:spPr>
          <a:xfrm>
            <a:off x="2724149" y="4717314"/>
            <a:ext cx="329565" cy="983615"/>
          </a:xfrm>
          <a:custGeom>
            <a:avLst/>
            <a:gdLst/>
            <a:ahLst/>
            <a:cxnLst/>
            <a:rect l="l" t="t" r="r" b="b"/>
            <a:pathLst>
              <a:path w="329564" h="983614">
                <a:moveTo>
                  <a:pt x="0" y="983397"/>
                </a:moveTo>
                <a:lnTo>
                  <a:pt x="0" y="0"/>
                </a:lnTo>
                <a:lnTo>
                  <a:pt x="48195" y="1156"/>
                </a:lnTo>
                <a:lnTo>
                  <a:pt x="95991" y="4625"/>
                </a:lnTo>
                <a:lnTo>
                  <a:pt x="143390" y="10408"/>
                </a:lnTo>
                <a:lnTo>
                  <a:pt x="190390" y="18503"/>
                </a:lnTo>
                <a:lnTo>
                  <a:pt x="236992" y="28911"/>
                </a:lnTo>
                <a:lnTo>
                  <a:pt x="283195" y="41632"/>
                </a:lnTo>
                <a:lnTo>
                  <a:pt x="329000" y="56667"/>
                </a:lnTo>
                <a:lnTo>
                  <a:pt x="0" y="983397"/>
                </a:lnTo>
                <a:close/>
              </a:path>
            </a:pathLst>
          </a:custGeom>
          <a:solidFill>
            <a:srgbClr val="712982"/>
          </a:solidFill>
        </p:spPr>
        <p:txBody>
          <a:bodyPr wrap="square" lIns="0" tIns="0" rIns="0" bIns="0" rtlCol="0"/>
          <a:lstStyle/>
          <a:p>
            <a:endParaRPr/>
          </a:p>
        </p:txBody>
      </p:sp>
      <p:sp>
        <p:nvSpPr>
          <p:cNvPr id="16" name="object 16"/>
          <p:cNvSpPr/>
          <p:nvPr/>
        </p:nvSpPr>
        <p:spPr>
          <a:xfrm>
            <a:off x="2724149" y="4748833"/>
            <a:ext cx="961390" cy="952500"/>
          </a:xfrm>
          <a:custGeom>
            <a:avLst/>
            <a:gdLst/>
            <a:ahLst/>
            <a:cxnLst/>
            <a:rect l="l" t="t" r="r" b="b"/>
            <a:pathLst>
              <a:path w="961389" h="952500">
                <a:moveTo>
                  <a:pt x="0" y="951878"/>
                </a:moveTo>
                <a:lnTo>
                  <a:pt x="246978" y="0"/>
                </a:lnTo>
                <a:lnTo>
                  <a:pt x="295304" y="13783"/>
                </a:lnTo>
                <a:lnTo>
                  <a:pt x="342366" y="29726"/>
                </a:lnTo>
                <a:lnTo>
                  <a:pt x="388164" y="47830"/>
                </a:lnTo>
                <a:lnTo>
                  <a:pt x="432697" y="68095"/>
                </a:lnTo>
                <a:lnTo>
                  <a:pt x="475965" y="90520"/>
                </a:lnTo>
                <a:lnTo>
                  <a:pt x="517969" y="115105"/>
                </a:lnTo>
                <a:lnTo>
                  <a:pt x="558708" y="141851"/>
                </a:lnTo>
                <a:lnTo>
                  <a:pt x="598183" y="170757"/>
                </a:lnTo>
                <a:lnTo>
                  <a:pt x="636394" y="201824"/>
                </a:lnTo>
                <a:lnTo>
                  <a:pt x="673339" y="235051"/>
                </a:lnTo>
                <a:lnTo>
                  <a:pt x="709021" y="270438"/>
                </a:lnTo>
                <a:lnTo>
                  <a:pt x="742965" y="307495"/>
                </a:lnTo>
                <a:lnTo>
                  <a:pt x="774701" y="345729"/>
                </a:lnTo>
                <a:lnTo>
                  <a:pt x="804228" y="385141"/>
                </a:lnTo>
                <a:lnTo>
                  <a:pt x="831546" y="425732"/>
                </a:lnTo>
                <a:lnTo>
                  <a:pt x="856655" y="467500"/>
                </a:lnTo>
                <a:lnTo>
                  <a:pt x="879555" y="510445"/>
                </a:lnTo>
                <a:lnTo>
                  <a:pt x="900247" y="554569"/>
                </a:lnTo>
                <a:lnTo>
                  <a:pt x="918729" y="599870"/>
                </a:lnTo>
                <a:lnTo>
                  <a:pt x="935003" y="646350"/>
                </a:lnTo>
                <a:lnTo>
                  <a:pt x="949068" y="694007"/>
                </a:lnTo>
                <a:lnTo>
                  <a:pt x="960924" y="742842"/>
                </a:lnTo>
                <a:lnTo>
                  <a:pt x="0" y="951878"/>
                </a:lnTo>
                <a:close/>
              </a:path>
            </a:pathLst>
          </a:custGeom>
          <a:solidFill>
            <a:srgbClr val="6452AC"/>
          </a:solidFill>
        </p:spPr>
        <p:txBody>
          <a:bodyPr wrap="square" lIns="0" tIns="0" rIns="0" bIns="0" rtlCol="0"/>
          <a:lstStyle/>
          <a:p>
            <a:endParaRPr/>
          </a:p>
        </p:txBody>
      </p:sp>
      <p:sp>
        <p:nvSpPr>
          <p:cNvPr id="17" name="object 17"/>
          <p:cNvSpPr/>
          <p:nvPr/>
        </p:nvSpPr>
        <p:spPr>
          <a:xfrm>
            <a:off x="1740754" y="4802969"/>
            <a:ext cx="1967230" cy="1881505"/>
          </a:xfrm>
          <a:custGeom>
            <a:avLst/>
            <a:gdLst/>
            <a:ahLst/>
            <a:cxnLst/>
            <a:rect l="l" t="t" r="r" b="b"/>
            <a:pathLst>
              <a:path w="1967229" h="1881504">
                <a:moveTo>
                  <a:pt x="989544" y="1881127"/>
                </a:moveTo>
                <a:lnTo>
                  <a:pt x="942448" y="1880288"/>
                </a:lnTo>
                <a:lnTo>
                  <a:pt x="895446" y="1877206"/>
                </a:lnTo>
                <a:lnTo>
                  <a:pt x="848753" y="1871890"/>
                </a:lnTo>
                <a:lnTo>
                  <a:pt x="802368" y="1864341"/>
                </a:lnTo>
                <a:lnTo>
                  <a:pt x="756292" y="1854558"/>
                </a:lnTo>
                <a:lnTo>
                  <a:pt x="710734" y="1842591"/>
                </a:lnTo>
                <a:lnTo>
                  <a:pt x="665904" y="1828490"/>
                </a:lnTo>
                <a:lnTo>
                  <a:pt x="621802" y="1812255"/>
                </a:lnTo>
                <a:lnTo>
                  <a:pt x="578429" y="1793886"/>
                </a:lnTo>
                <a:lnTo>
                  <a:pt x="535979" y="1773472"/>
                </a:lnTo>
                <a:lnTo>
                  <a:pt x="494650" y="1751101"/>
                </a:lnTo>
                <a:lnTo>
                  <a:pt x="454442" y="1726773"/>
                </a:lnTo>
                <a:lnTo>
                  <a:pt x="415354" y="1700488"/>
                </a:lnTo>
                <a:lnTo>
                  <a:pt x="377563" y="1672371"/>
                </a:lnTo>
                <a:lnTo>
                  <a:pt x="341244" y="1642547"/>
                </a:lnTo>
                <a:lnTo>
                  <a:pt x="306398" y="1611015"/>
                </a:lnTo>
                <a:lnTo>
                  <a:pt x="273024" y="1577775"/>
                </a:lnTo>
                <a:lnTo>
                  <a:pt x="241272" y="1542983"/>
                </a:lnTo>
                <a:lnTo>
                  <a:pt x="211289" y="1506794"/>
                </a:lnTo>
                <a:lnTo>
                  <a:pt x="183078" y="1469209"/>
                </a:lnTo>
                <a:lnTo>
                  <a:pt x="156636" y="1430228"/>
                </a:lnTo>
                <a:lnTo>
                  <a:pt x="132082" y="1390031"/>
                </a:lnTo>
                <a:lnTo>
                  <a:pt x="109531" y="1348800"/>
                </a:lnTo>
                <a:lnTo>
                  <a:pt x="88984" y="1306534"/>
                </a:lnTo>
                <a:lnTo>
                  <a:pt x="70440" y="1263235"/>
                </a:lnTo>
                <a:lnTo>
                  <a:pt x="53981" y="1219101"/>
                </a:lnTo>
                <a:lnTo>
                  <a:pt x="39685" y="1174333"/>
                </a:lnTo>
                <a:lnTo>
                  <a:pt x="27553" y="1128931"/>
                </a:lnTo>
                <a:lnTo>
                  <a:pt x="17585" y="1082894"/>
                </a:lnTo>
                <a:lnTo>
                  <a:pt x="9821" y="1036435"/>
                </a:lnTo>
                <a:lnTo>
                  <a:pt x="4302" y="989765"/>
                </a:lnTo>
                <a:lnTo>
                  <a:pt x="1028" y="942884"/>
                </a:lnTo>
                <a:lnTo>
                  <a:pt x="0" y="895792"/>
                </a:lnTo>
                <a:lnTo>
                  <a:pt x="1215" y="848705"/>
                </a:lnTo>
                <a:lnTo>
                  <a:pt x="4675" y="801837"/>
                </a:lnTo>
                <a:lnTo>
                  <a:pt x="10379" y="755189"/>
                </a:lnTo>
                <a:lnTo>
                  <a:pt x="18327" y="708761"/>
                </a:lnTo>
                <a:lnTo>
                  <a:pt x="28478" y="662765"/>
                </a:lnTo>
                <a:lnTo>
                  <a:pt x="40790" y="617411"/>
                </a:lnTo>
                <a:lnTo>
                  <a:pt x="55263" y="572700"/>
                </a:lnTo>
                <a:lnTo>
                  <a:pt x="71897" y="528632"/>
                </a:lnTo>
                <a:lnTo>
                  <a:pt x="90613" y="485406"/>
                </a:lnTo>
                <a:lnTo>
                  <a:pt x="111327" y="443222"/>
                </a:lnTo>
                <a:lnTo>
                  <a:pt x="134041" y="402081"/>
                </a:lnTo>
                <a:lnTo>
                  <a:pt x="158755" y="361982"/>
                </a:lnTo>
                <a:lnTo>
                  <a:pt x="185351" y="323106"/>
                </a:lnTo>
                <a:lnTo>
                  <a:pt x="213712" y="285633"/>
                </a:lnTo>
                <a:lnTo>
                  <a:pt x="243837" y="249563"/>
                </a:lnTo>
                <a:lnTo>
                  <a:pt x="275727" y="214897"/>
                </a:lnTo>
                <a:lnTo>
                  <a:pt x="309233" y="181790"/>
                </a:lnTo>
                <a:lnTo>
                  <a:pt x="344204" y="150396"/>
                </a:lnTo>
                <a:lnTo>
                  <a:pt x="380641" y="120716"/>
                </a:lnTo>
                <a:lnTo>
                  <a:pt x="418543" y="92750"/>
                </a:lnTo>
                <a:lnTo>
                  <a:pt x="457735" y="66621"/>
                </a:lnTo>
                <a:lnTo>
                  <a:pt x="498039" y="42452"/>
                </a:lnTo>
                <a:lnTo>
                  <a:pt x="539457" y="20245"/>
                </a:lnTo>
                <a:lnTo>
                  <a:pt x="581987" y="0"/>
                </a:lnTo>
                <a:lnTo>
                  <a:pt x="983395" y="897742"/>
                </a:lnTo>
                <a:lnTo>
                  <a:pt x="1966566" y="897742"/>
                </a:lnTo>
                <a:lnTo>
                  <a:pt x="1963544" y="977621"/>
                </a:lnTo>
                <a:lnTo>
                  <a:pt x="1958600" y="1024464"/>
                </a:lnTo>
                <a:lnTo>
                  <a:pt x="1951437" y="1070910"/>
                </a:lnTo>
                <a:lnTo>
                  <a:pt x="1942054" y="1116959"/>
                </a:lnTo>
                <a:lnTo>
                  <a:pt x="1930452" y="1162611"/>
                </a:lnTo>
                <a:lnTo>
                  <a:pt x="1916688" y="1207658"/>
                </a:lnTo>
                <a:lnTo>
                  <a:pt x="1900821" y="1251894"/>
                </a:lnTo>
                <a:lnTo>
                  <a:pt x="1882849" y="1295317"/>
                </a:lnTo>
                <a:lnTo>
                  <a:pt x="1862775" y="1337928"/>
                </a:lnTo>
                <a:lnTo>
                  <a:pt x="1840693" y="1379535"/>
                </a:lnTo>
                <a:lnTo>
                  <a:pt x="1816701" y="1419944"/>
                </a:lnTo>
                <a:lnTo>
                  <a:pt x="1790797" y="1459156"/>
                </a:lnTo>
                <a:lnTo>
                  <a:pt x="1762984" y="1497171"/>
                </a:lnTo>
                <a:lnTo>
                  <a:pt x="1733390" y="1533817"/>
                </a:lnTo>
                <a:lnTo>
                  <a:pt x="1702149" y="1568924"/>
                </a:lnTo>
                <a:lnTo>
                  <a:pt x="1669260" y="1602493"/>
                </a:lnTo>
                <a:lnTo>
                  <a:pt x="1634722" y="1634522"/>
                </a:lnTo>
                <a:lnTo>
                  <a:pt x="1598698" y="1664870"/>
                </a:lnTo>
                <a:lnTo>
                  <a:pt x="1561349" y="1693394"/>
                </a:lnTo>
                <a:lnTo>
                  <a:pt x="1522675" y="1720093"/>
                </a:lnTo>
                <a:lnTo>
                  <a:pt x="1482676" y="1744968"/>
                </a:lnTo>
                <a:lnTo>
                  <a:pt x="1441537" y="1767909"/>
                </a:lnTo>
                <a:lnTo>
                  <a:pt x="1399444" y="1788807"/>
                </a:lnTo>
                <a:lnTo>
                  <a:pt x="1356397" y="1807662"/>
                </a:lnTo>
                <a:lnTo>
                  <a:pt x="1312396" y="1824474"/>
                </a:lnTo>
                <a:lnTo>
                  <a:pt x="1267644" y="1839170"/>
                </a:lnTo>
                <a:lnTo>
                  <a:pt x="1222344" y="1851679"/>
                </a:lnTo>
                <a:lnTo>
                  <a:pt x="1176497" y="1862001"/>
                </a:lnTo>
                <a:lnTo>
                  <a:pt x="1130101" y="1870136"/>
                </a:lnTo>
                <a:lnTo>
                  <a:pt x="1083371" y="1876051"/>
                </a:lnTo>
                <a:lnTo>
                  <a:pt x="1036518" y="1879715"/>
                </a:lnTo>
                <a:lnTo>
                  <a:pt x="989544" y="1881127"/>
                </a:lnTo>
                <a:close/>
              </a:path>
              <a:path w="1967229" h="1881504">
                <a:moveTo>
                  <a:pt x="1966566" y="897742"/>
                </a:moveTo>
                <a:lnTo>
                  <a:pt x="983395" y="897742"/>
                </a:lnTo>
                <a:lnTo>
                  <a:pt x="1922444" y="605752"/>
                </a:lnTo>
                <a:lnTo>
                  <a:pt x="1935355" y="651051"/>
                </a:lnTo>
                <a:lnTo>
                  <a:pt x="1946058" y="696811"/>
                </a:lnTo>
                <a:lnTo>
                  <a:pt x="1954553" y="743032"/>
                </a:lnTo>
                <a:lnTo>
                  <a:pt x="1960842" y="789714"/>
                </a:lnTo>
                <a:lnTo>
                  <a:pt x="1964899" y="836642"/>
                </a:lnTo>
                <a:lnTo>
                  <a:pt x="1966702" y="883603"/>
                </a:lnTo>
                <a:lnTo>
                  <a:pt x="1966566" y="897742"/>
                </a:lnTo>
                <a:close/>
              </a:path>
            </a:pathLst>
          </a:custGeom>
          <a:solidFill>
            <a:srgbClr val="4A77CE"/>
          </a:solidFill>
        </p:spPr>
        <p:txBody>
          <a:bodyPr wrap="square" lIns="0" tIns="0" rIns="0" bIns="0" rtlCol="0"/>
          <a:lstStyle/>
          <a:p>
            <a:endParaRPr/>
          </a:p>
        </p:txBody>
      </p:sp>
      <p:sp>
        <p:nvSpPr>
          <p:cNvPr id="18" name="object 18"/>
          <p:cNvSpPr/>
          <p:nvPr/>
        </p:nvSpPr>
        <p:spPr>
          <a:xfrm>
            <a:off x="2246024" y="4743225"/>
            <a:ext cx="478155" cy="957580"/>
          </a:xfrm>
          <a:custGeom>
            <a:avLst/>
            <a:gdLst/>
            <a:ahLst/>
            <a:cxnLst/>
            <a:rect l="l" t="t" r="r" b="b"/>
            <a:pathLst>
              <a:path w="478155" h="957579">
                <a:moveTo>
                  <a:pt x="478124" y="957486"/>
                </a:moveTo>
                <a:lnTo>
                  <a:pt x="0" y="98145"/>
                </a:lnTo>
                <a:lnTo>
                  <a:pt x="48579" y="72840"/>
                </a:lnTo>
                <a:lnTo>
                  <a:pt x="98256" y="50373"/>
                </a:lnTo>
                <a:lnTo>
                  <a:pt x="149030" y="30744"/>
                </a:lnTo>
                <a:lnTo>
                  <a:pt x="200900" y="13953"/>
                </a:lnTo>
                <a:lnTo>
                  <a:pt x="253869" y="0"/>
                </a:lnTo>
                <a:lnTo>
                  <a:pt x="478124" y="957486"/>
                </a:lnTo>
                <a:close/>
              </a:path>
            </a:pathLst>
          </a:custGeom>
          <a:solidFill>
            <a:srgbClr val="2499E6"/>
          </a:solidFill>
        </p:spPr>
        <p:txBody>
          <a:bodyPr wrap="square" lIns="0" tIns="0" rIns="0" bIns="0" rtlCol="0"/>
          <a:lstStyle/>
          <a:p>
            <a:endParaRPr/>
          </a:p>
        </p:txBody>
      </p:sp>
      <p:sp>
        <p:nvSpPr>
          <p:cNvPr id="19" name="object 19"/>
          <p:cNvSpPr/>
          <p:nvPr/>
        </p:nvSpPr>
        <p:spPr>
          <a:xfrm>
            <a:off x="2417296" y="4717314"/>
            <a:ext cx="307340" cy="983615"/>
          </a:xfrm>
          <a:custGeom>
            <a:avLst/>
            <a:gdLst/>
            <a:ahLst/>
            <a:cxnLst/>
            <a:rect l="l" t="t" r="r" b="b"/>
            <a:pathLst>
              <a:path w="307339" h="983614">
                <a:moveTo>
                  <a:pt x="306852" y="983397"/>
                </a:moveTo>
                <a:lnTo>
                  <a:pt x="0" y="49099"/>
                </a:lnTo>
                <a:lnTo>
                  <a:pt x="50053" y="34097"/>
                </a:lnTo>
                <a:lnTo>
                  <a:pt x="100542" y="21822"/>
                </a:lnTo>
                <a:lnTo>
                  <a:pt x="151466" y="12274"/>
                </a:lnTo>
                <a:lnTo>
                  <a:pt x="202826" y="5455"/>
                </a:lnTo>
                <a:lnTo>
                  <a:pt x="254621" y="1363"/>
                </a:lnTo>
                <a:lnTo>
                  <a:pt x="306852" y="0"/>
                </a:lnTo>
                <a:lnTo>
                  <a:pt x="306852" y="983397"/>
                </a:lnTo>
                <a:close/>
              </a:path>
            </a:pathLst>
          </a:custGeom>
          <a:solidFill>
            <a:srgbClr val="00B8F5"/>
          </a:solidFill>
        </p:spPr>
        <p:txBody>
          <a:bodyPr wrap="square" lIns="0" tIns="0" rIns="0" bIns="0" rtlCol="0"/>
          <a:lstStyle/>
          <a:p>
            <a:endParaRPr/>
          </a:p>
        </p:txBody>
      </p:sp>
      <p:sp>
        <p:nvSpPr>
          <p:cNvPr id="20" name="object 20"/>
          <p:cNvSpPr txBox="1"/>
          <p:nvPr/>
        </p:nvSpPr>
        <p:spPr>
          <a:xfrm>
            <a:off x="6161285" y="4791328"/>
            <a:ext cx="138430" cy="147320"/>
          </a:xfrm>
          <a:prstGeom prst="rect">
            <a:avLst/>
          </a:prstGeom>
        </p:spPr>
        <p:txBody>
          <a:bodyPr vert="horz" wrap="square" lIns="0" tIns="12065" rIns="0" bIns="0" rtlCol="0">
            <a:spAutoFit/>
          </a:bodyPr>
          <a:lstStyle/>
          <a:p>
            <a:pPr marL="12700">
              <a:lnSpc>
                <a:spcPct val="100000"/>
              </a:lnSpc>
              <a:spcBef>
                <a:spcPts val="95"/>
              </a:spcBef>
            </a:pPr>
            <a:r>
              <a:rPr sz="800" spc="-10" dirty="0">
                <a:solidFill>
                  <a:srgbClr val="212121"/>
                </a:solidFill>
                <a:latin typeface="Arial"/>
                <a:cs typeface="Arial"/>
              </a:rPr>
              <a:t>$</a:t>
            </a:r>
            <a:r>
              <a:rPr sz="800" spc="-5" dirty="0">
                <a:solidFill>
                  <a:srgbClr val="212121"/>
                </a:solidFill>
                <a:latin typeface="Arial"/>
                <a:cs typeface="Arial"/>
              </a:rPr>
              <a:t>0</a:t>
            </a:r>
            <a:endParaRPr sz="800">
              <a:latin typeface="Arial"/>
              <a:cs typeface="Arial"/>
            </a:endParaRPr>
          </a:p>
        </p:txBody>
      </p:sp>
      <p:sp>
        <p:nvSpPr>
          <p:cNvPr id="21" name="object 21"/>
          <p:cNvSpPr txBox="1"/>
          <p:nvPr/>
        </p:nvSpPr>
        <p:spPr>
          <a:xfrm>
            <a:off x="5851723" y="4200778"/>
            <a:ext cx="447675" cy="147320"/>
          </a:xfrm>
          <a:prstGeom prst="rect">
            <a:avLst/>
          </a:prstGeom>
        </p:spPr>
        <p:txBody>
          <a:bodyPr vert="horz" wrap="square" lIns="0" tIns="12065" rIns="0" bIns="0" rtlCol="0">
            <a:spAutoFit/>
          </a:bodyPr>
          <a:lstStyle/>
          <a:p>
            <a:pPr marL="12700">
              <a:lnSpc>
                <a:spcPct val="100000"/>
              </a:lnSpc>
              <a:spcBef>
                <a:spcPts val="95"/>
              </a:spcBef>
            </a:pPr>
            <a:r>
              <a:rPr sz="800" spc="-10" dirty="0">
                <a:solidFill>
                  <a:srgbClr val="212121"/>
                </a:solidFill>
                <a:latin typeface="Arial"/>
                <a:cs typeface="Arial"/>
              </a:rPr>
              <a:t>$362,500</a:t>
            </a:r>
            <a:endParaRPr sz="800">
              <a:latin typeface="Arial"/>
              <a:cs typeface="Arial"/>
            </a:endParaRPr>
          </a:p>
        </p:txBody>
      </p:sp>
      <p:sp>
        <p:nvSpPr>
          <p:cNvPr id="22" name="object 22"/>
          <p:cNvSpPr txBox="1"/>
          <p:nvPr/>
        </p:nvSpPr>
        <p:spPr>
          <a:xfrm>
            <a:off x="5851723" y="3610228"/>
            <a:ext cx="447675" cy="147320"/>
          </a:xfrm>
          <a:prstGeom prst="rect">
            <a:avLst/>
          </a:prstGeom>
        </p:spPr>
        <p:txBody>
          <a:bodyPr vert="horz" wrap="square" lIns="0" tIns="12065" rIns="0" bIns="0" rtlCol="0">
            <a:spAutoFit/>
          </a:bodyPr>
          <a:lstStyle/>
          <a:p>
            <a:pPr marL="12700">
              <a:lnSpc>
                <a:spcPct val="100000"/>
              </a:lnSpc>
              <a:spcBef>
                <a:spcPts val="95"/>
              </a:spcBef>
            </a:pPr>
            <a:r>
              <a:rPr sz="800" spc="-10" dirty="0">
                <a:solidFill>
                  <a:srgbClr val="212121"/>
                </a:solidFill>
                <a:latin typeface="Arial"/>
                <a:cs typeface="Arial"/>
              </a:rPr>
              <a:t>$725,000</a:t>
            </a:r>
            <a:endParaRPr sz="800">
              <a:latin typeface="Arial"/>
              <a:cs typeface="Arial"/>
            </a:endParaRPr>
          </a:p>
        </p:txBody>
      </p:sp>
      <p:sp>
        <p:nvSpPr>
          <p:cNvPr id="23" name="object 23"/>
          <p:cNvSpPr txBox="1"/>
          <p:nvPr/>
        </p:nvSpPr>
        <p:spPr>
          <a:xfrm>
            <a:off x="5767337" y="3019679"/>
            <a:ext cx="3513454" cy="147320"/>
          </a:xfrm>
          <a:prstGeom prst="rect">
            <a:avLst/>
          </a:prstGeom>
        </p:spPr>
        <p:txBody>
          <a:bodyPr vert="horz" wrap="square" lIns="0" tIns="12065" rIns="0" bIns="0" rtlCol="0">
            <a:spAutoFit/>
          </a:bodyPr>
          <a:lstStyle/>
          <a:p>
            <a:pPr marL="12700">
              <a:lnSpc>
                <a:spcPct val="100000"/>
              </a:lnSpc>
              <a:spcBef>
                <a:spcPts val="95"/>
              </a:spcBef>
              <a:tabLst>
                <a:tab pos="3500120" algn="l"/>
              </a:tabLst>
            </a:pPr>
            <a:r>
              <a:rPr sz="800" spc="-10" dirty="0">
                <a:solidFill>
                  <a:srgbClr val="212121"/>
                </a:solidFill>
                <a:latin typeface="Arial"/>
                <a:cs typeface="Arial"/>
              </a:rPr>
              <a:t>$1,087,500 </a:t>
            </a:r>
            <a:r>
              <a:rPr sz="800" spc="100" dirty="0">
                <a:solidFill>
                  <a:srgbClr val="212121"/>
                </a:solidFill>
                <a:latin typeface="Arial"/>
                <a:cs typeface="Arial"/>
              </a:rPr>
              <a:t> </a:t>
            </a:r>
            <a:r>
              <a:rPr sz="800" u="sng" spc="-5" dirty="0">
                <a:solidFill>
                  <a:srgbClr val="212121"/>
                </a:solidFill>
                <a:uFill>
                  <a:solidFill>
                    <a:srgbClr val="212121"/>
                  </a:solidFill>
                </a:uFill>
                <a:latin typeface="Times New Roman"/>
                <a:cs typeface="Times New Roman"/>
              </a:rPr>
              <a:t> </a:t>
            </a:r>
            <a:r>
              <a:rPr sz="800" u="sng" dirty="0">
                <a:solidFill>
                  <a:srgbClr val="212121"/>
                </a:solidFill>
                <a:uFill>
                  <a:solidFill>
                    <a:srgbClr val="212121"/>
                  </a:solidFill>
                </a:uFill>
                <a:latin typeface="Times New Roman"/>
                <a:cs typeface="Times New Roman"/>
              </a:rPr>
              <a:t>	</a:t>
            </a:r>
            <a:endParaRPr sz="800">
              <a:latin typeface="Times New Roman"/>
              <a:cs typeface="Times New Roman"/>
            </a:endParaRPr>
          </a:p>
        </p:txBody>
      </p:sp>
      <p:sp>
        <p:nvSpPr>
          <p:cNvPr id="24" name="object 24"/>
          <p:cNvSpPr txBox="1"/>
          <p:nvPr/>
        </p:nvSpPr>
        <p:spPr>
          <a:xfrm>
            <a:off x="5767337" y="2419604"/>
            <a:ext cx="532130" cy="147320"/>
          </a:xfrm>
          <a:prstGeom prst="rect">
            <a:avLst/>
          </a:prstGeom>
        </p:spPr>
        <p:txBody>
          <a:bodyPr vert="horz" wrap="square" lIns="0" tIns="12065" rIns="0" bIns="0" rtlCol="0">
            <a:spAutoFit/>
          </a:bodyPr>
          <a:lstStyle/>
          <a:p>
            <a:pPr marL="12700">
              <a:lnSpc>
                <a:spcPct val="100000"/>
              </a:lnSpc>
              <a:spcBef>
                <a:spcPts val="95"/>
              </a:spcBef>
            </a:pPr>
            <a:r>
              <a:rPr sz="800" spc="-10" dirty="0">
                <a:solidFill>
                  <a:srgbClr val="212121"/>
                </a:solidFill>
                <a:latin typeface="Arial"/>
                <a:cs typeface="Arial"/>
              </a:rPr>
              <a:t>$1,450,000</a:t>
            </a:r>
            <a:endParaRPr sz="800">
              <a:latin typeface="Arial"/>
              <a:cs typeface="Arial"/>
            </a:endParaRPr>
          </a:p>
        </p:txBody>
      </p:sp>
      <p:sp>
        <p:nvSpPr>
          <p:cNvPr id="25" name="object 25"/>
          <p:cNvSpPr txBox="1"/>
          <p:nvPr/>
        </p:nvSpPr>
        <p:spPr>
          <a:xfrm>
            <a:off x="6614467" y="4905628"/>
            <a:ext cx="250825" cy="147320"/>
          </a:xfrm>
          <a:prstGeom prst="rect">
            <a:avLst/>
          </a:prstGeom>
        </p:spPr>
        <p:txBody>
          <a:bodyPr vert="horz" wrap="square" lIns="0" tIns="12065" rIns="0" bIns="0" rtlCol="0">
            <a:spAutoFit/>
          </a:bodyPr>
          <a:lstStyle/>
          <a:p>
            <a:pPr marL="12700">
              <a:lnSpc>
                <a:spcPct val="100000"/>
              </a:lnSpc>
              <a:spcBef>
                <a:spcPts val="95"/>
              </a:spcBef>
            </a:pPr>
            <a:r>
              <a:rPr sz="800" spc="-10" dirty="0">
                <a:solidFill>
                  <a:srgbClr val="212121"/>
                </a:solidFill>
                <a:latin typeface="Arial"/>
                <a:cs typeface="Arial"/>
              </a:rPr>
              <a:t>201</a:t>
            </a:r>
            <a:r>
              <a:rPr sz="800" spc="-5" dirty="0">
                <a:solidFill>
                  <a:srgbClr val="212121"/>
                </a:solidFill>
                <a:latin typeface="Arial"/>
                <a:cs typeface="Arial"/>
              </a:rPr>
              <a:t>5</a:t>
            </a:r>
            <a:endParaRPr sz="800">
              <a:latin typeface="Arial"/>
              <a:cs typeface="Arial"/>
            </a:endParaRPr>
          </a:p>
        </p:txBody>
      </p:sp>
      <p:sp>
        <p:nvSpPr>
          <p:cNvPr id="26" name="object 26"/>
          <p:cNvSpPr txBox="1"/>
          <p:nvPr/>
        </p:nvSpPr>
        <p:spPr>
          <a:xfrm>
            <a:off x="7681267" y="4905628"/>
            <a:ext cx="250825" cy="147320"/>
          </a:xfrm>
          <a:prstGeom prst="rect">
            <a:avLst/>
          </a:prstGeom>
        </p:spPr>
        <p:txBody>
          <a:bodyPr vert="horz" wrap="square" lIns="0" tIns="12065" rIns="0" bIns="0" rtlCol="0">
            <a:spAutoFit/>
          </a:bodyPr>
          <a:lstStyle/>
          <a:p>
            <a:pPr marL="12700">
              <a:lnSpc>
                <a:spcPct val="100000"/>
              </a:lnSpc>
              <a:spcBef>
                <a:spcPts val="95"/>
              </a:spcBef>
            </a:pPr>
            <a:r>
              <a:rPr sz="800" spc="-10" dirty="0">
                <a:solidFill>
                  <a:srgbClr val="212121"/>
                </a:solidFill>
                <a:latin typeface="Arial"/>
                <a:cs typeface="Arial"/>
              </a:rPr>
              <a:t>201</a:t>
            </a:r>
            <a:r>
              <a:rPr sz="800" spc="-5" dirty="0">
                <a:solidFill>
                  <a:srgbClr val="212121"/>
                </a:solidFill>
                <a:latin typeface="Arial"/>
                <a:cs typeface="Arial"/>
              </a:rPr>
              <a:t>6</a:t>
            </a:r>
            <a:endParaRPr sz="800">
              <a:latin typeface="Arial"/>
              <a:cs typeface="Arial"/>
            </a:endParaRPr>
          </a:p>
        </p:txBody>
      </p:sp>
      <p:sp>
        <p:nvSpPr>
          <p:cNvPr id="27" name="object 27"/>
          <p:cNvSpPr txBox="1"/>
          <p:nvPr/>
        </p:nvSpPr>
        <p:spPr>
          <a:xfrm>
            <a:off x="8738542" y="4905628"/>
            <a:ext cx="250825" cy="147320"/>
          </a:xfrm>
          <a:prstGeom prst="rect">
            <a:avLst/>
          </a:prstGeom>
        </p:spPr>
        <p:txBody>
          <a:bodyPr vert="horz" wrap="square" lIns="0" tIns="12065" rIns="0" bIns="0" rtlCol="0">
            <a:spAutoFit/>
          </a:bodyPr>
          <a:lstStyle/>
          <a:p>
            <a:pPr marL="12700">
              <a:lnSpc>
                <a:spcPct val="100000"/>
              </a:lnSpc>
              <a:spcBef>
                <a:spcPts val="95"/>
              </a:spcBef>
            </a:pPr>
            <a:r>
              <a:rPr sz="800" spc="-10" dirty="0">
                <a:solidFill>
                  <a:srgbClr val="212121"/>
                </a:solidFill>
                <a:latin typeface="Arial"/>
                <a:cs typeface="Arial"/>
              </a:rPr>
              <a:t>201</a:t>
            </a:r>
            <a:r>
              <a:rPr sz="800" spc="-5" dirty="0">
                <a:solidFill>
                  <a:srgbClr val="212121"/>
                </a:solidFill>
                <a:latin typeface="Arial"/>
                <a:cs typeface="Arial"/>
              </a:rPr>
              <a:t>7</a:t>
            </a:r>
            <a:endParaRPr sz="800">
              <a:latin typeface="Arial"/>
              <a:cs typeface="Arial"/>
            </a:endParaRPr>
          </a:p>
        </p:txBody>
      </p:sp>
      <p:sp>
        <p:nvSpPr>
          <p:cNvPr id="28" name="object 28"/>
          <p:cNvSpPr/>
          <p:nvPr/>
        </p:nvSpPr>
        <p:spPr>
          <a:xfrm>
            <a:off x="6356463" y="4876621"/>
            <a:ext cx="2888615" cy="0"/>
          </a:xfrm>
          <a:custGeom>
            <a:avLst/>
            <a:gdLst/>
            <a:ahLst/>
            <a:cxnLst/>
            <a:rect l="l" t="t" r="r" b="b"/>
            <a:pathLst>
              <a:path w="2888615">
                <a:moveTo>
                  <a:pt x="0" y="0"/>
                </a:moveTo>
                <a:lnTo>
                  <a:pt x="2888520" y="0"/>
                </a:lnTo>
              </a:path>
            </a:pathLst>
          </a:custGeom>
          <a:ln w="9517">
            <a:solidFill>
              <a:srgbClr val="212121"/>
            </a:solidFill>
          </a:ln>
        </p:spPr>
        <p:txBody>
          <a:bodyPr wrap="square" lIns="0" tIns="0" rIns="0" bIns="0" rtlCol="0"/>
          <a:lstStyle/>
          <a:p>
            <a:endParaRPr/>
          </a:p>
        </p:txBody>
      </p:sp>
      <p:sp>
        <p:nvSpPr>
          <p:cNvPr id="29" name="object 29"/>
          <p:cNvSpPr/>
          <p:nvPr/>
        </p:nvSpPr>
        <p:spPr>
          <a:xfrm>
            <a:off x="6356463" y="4285215"/>
            <a:ext cx="2888615" cy="0"/>
          </a:xfrm>
          <a:custGeom>
            <a:avLst/>
            <a:gdLst/>
            <a:ahLst/>
            <a:cxnLst/>
            <a:rect l="l" t="t" r="r" b="b"/>
            <a:pathLst>
              <a:path w="2888615">
                <a:moveTo>
                  <a:pt x="0" y="0"/>
                </a:moveTo>
                <a:lnTo>
                  <a:pt x="2888520" y="0"/>
                </a:lnTo>
              </a:path>
            </a:pathLst>
          </a:custGeom>
          <a:ln w="9517">
            <a:solidFill>
              <a:srgbClr val="212121"/>
            </a:solidFill>
          </a:ln>
        </p:spPr>
        <p:txBody>
          <a:bodyPr wrap="square" lIns="0" tIns="0" rIns="0" bIns="0" rtlCol="0"/>
          <a:lstStyle/>
          <a:p>
            <a:endParaRPr/>
          </a:p>
        </p:txBody>
      </p:sp>
      <p:sp>
        <p:nvSpPr>
          <p:cNvPr id="30" name="object 30"/>
          <p:cNvSpPr/>
          <p:nvPr/>
        </p:nvSpPr>
        <p:spPr>
          <a:xfrm>
            <a:off x="6356463" y="3102402"/>
            <a:ext cx="2888615" cy="0"/>
          </a:xfrm>
          <a:custGeom>
            <a:avLst/>
            <a:gdLst/>
            <a:ahLst/>
            <a:cxnLst/>
            <a:rect l="l" t="t" r="r" b="b"/>
            <a:pathLst>
              <a:path w="2888615">
                <a:moveTo>
                  <a:pt x="0" y="0"/>
                </a:moveTo>
                <a:lnTo>
                  <a:pt x="2888520" y="0"/>
                </a:lnTo>
              </a:path>
            </a:pathLst>
          </a:custGeom>
          <a:ln w="9517">
            <a:solidFill>
              <a:srgbClr val="212121"/>
            </a:solidFill>
          </a:ln>
        </p:spPr>
        <p:txBody>
          <a:bodyPr wrap="square" lIns="0" tIns="0" rIns="0" bIns="0" rtlCol="0"/>
          <a:lstStyle/>
          <a:p>
            <a:endParaRPr/>
          </a:p>
        </p:txBody>
      </p:sp>
      <p:sp>
        <p:nvSpPr>
          <p:cNvPr id="31" name="object 31"/>
          <p:cNvSpPr/>
          <p:nvPr/>
        </p:nvSpPr>
        <p:spPr>
          <a:xfrm>
            <a:off x="6356463" y="2510995"/>
            <a:ext cx="2888615" cy="0"/>
          </a:xfrm>
          <a:custGeom>
            <a:avLst/>
            <a:gdLst/>
            <a:ahLst/>
            <a:cxnLst/>
            <a:rect l="l" t="t" r="r" b="b"/>
            <a:pathLst>
              <a:path w="2888615">
                <a:moveTo>
                  <a:pt x="0" y="0"/>
                </a:moveTo>
                <a:lnTo>
                  <a:pt x="2888520" y="0"/>
                </a:lnTo>
              </a:path>
            </a:pathLst>
          </a:custGeom>
          <a:ln w="9517">
            <a:solidFill>
              <a:srgbClr val="212121"/>
            </a:solidFill>
          </a:ln>
        </p:spPr>
        <p:txBody>
          <a:bodyPr wrap="square" lIns="0" tIns="0" rIns="0" bIns="0" rtlCol="0"/>
          <a:lstStyle/>
          <a:p>
            <a:endParaRPr/>
          </a:p>
        </p:txBody>
      </p:sp>
      <p:sp>
        <p:nvSpPr>
          <p:cNvPr id="32" name="object 32"/>
          <p:cNvSpPr/>
          <p:nvPr/>
        </p:nvSpPr>
        <p:spPr>
          <a:xfrm>
            <a:off x="6356463" y="2941928"/>
            <a:ext cx="770890" cy="1930400"/>
          </a:xfrm>
          <a:custGeom>
            <a:avLst/>
            <a:gdLst/>
            <a:ahLst/>
            <a:cxnLst/>
            <a:rect l="l" t="t" r="r" b="b"/>
            <a:pathLst>
              <a:path w="770890" h="1930400">
                <a:moveTo>
                  <a:pt x="770272" y="1929934"/>
                </a:moveTo>
                <a:lnTo>
                  <a:pt x="0" y="1929934"/>
                </a:lnTo>
                <a:lnTo>
                  <a:pt x="0" y="61621"/>
                </a:lnTo>
                <a:lnTo>
                  <a:pt x="18048" y="18048"/>
                </a:lnTo>
                <a:lnTo>
                  <a:pt x="61621" y="0"/>
                </a:lnTo>
                <a:lnTo>
                  <a:pt x="708650" y="0"/>
                </a:lnTo>
                <a:lnTo>
                  <a:pt x="752223" y="18048"/>
                </a:lnTo>
                <a:lnTo>
                  <a:pt x="770272" y="61621"/>
                </a:lnTo>
                <a:lnTo>
                  <a:pt x="770272" y="1929934"/>
                </a:lnTo>
                <a:close/>
              </a:path>
            </a:pathLst>
          </a:custGeom>
          <a:solidFill>
            <a:srgbClr val="2CE6D4"/>
          </a:solidFill>
        </p:spPr>
        <p:txBody>
          <a:bodyPr wrap="square" lIns="0" tIns="0" rIns="0" bIns="0" rtlCol="0"/>
          <a:lstStyle/>
          <a:p>
            <a:endParaRPr/>
          </a:p>
        </p:txBody>
      </p:sp>
      <p:sp>
        <p:nvSpPr>
          <p:cNvPr id="33" name="object 33"/>
          <p:cNvSpPr/>
          <p:nvPr/>
        </p:nvSpPr>
        <p:spPr>
          <a:xfrm>
            <a:off x="7415588" y="2811161"/>
            <a:ext cx="770890" cy="2061210"/>
          </a:xfrm>
          <a:custGeom>
            <a:avLst/>
            <a:gdLst/>
            <a:ahLst/>
            <a:cxnLst/>
            <a:rect l="l" t="t" r="r" b="b"/>
            <a:pathLst>
              <a:path w="770890" h="2061210">
                <a:moveTo>
                  <a:pt x="770272" y="2060701"/>
                </a:moveTo>
                <a:lnTo>
                  <a:pt x="0" y="2060701"/>
                </a:lnTo>
                <a:lnTo>
                  <a:pt x="0" y="61621"/>
                </a:lnTo>
                <a:lnTo>
                  <a:pt x="18048" y="18048"/>
                </a:lnTo>
                <a:lnTo>
                  <a:pt x="61621" y="0"/>
                </a:lnTo>
                <a:lnTo>
                  <a:pt x="708650" y="0"/>
                </a:lnTo>
                <a:lnTo>
                  <a:pt x="752223" y="18048"/>
                </a:lnTo>
                <a:lnTo>
                  <a:pt x="770271" y="61621"/>
                </a:lnTo>
                <a:lnTo>
                  <a:pt x="770272" y="2060701"/>
                </a:lnTo>
                <a:close/>
              </a:path>
            </a:pathLst>
          </a:custGeom>
          <a:solidFill>
            <a:srgbClr val="00C2EE"/>
          </a:solidFill>
        </p:spPr>
        <p:txBody>
          <a:bodyPr wrap="square" lIns="0" tIns="0" rIns="0" bIns="0" rtlCol="0"/>
          <a:lstStyle/>
          <a:p>
            <a:endParaRPr/>
          </a:p>
        </p:txBody>
      </p:sp>
      <p:sp>
        <p:nvSpPr>
          <p:cNvPr id="34" name="object 34"/>
          <p:cNvSpPr/>
          <p:nvPr/>
        </p:nvSpPr>
        <p:spPr>
          <a:xfrm>
            <a:off x="8474712" y="2532146"/>
            <a:ext cx="770890" cy="2339975"/>
          </a:xfrm>
          <a:custGeom>
            <a:avLst/>
            <a:gdLst/>
            <a:ahLst/>
            <a:cxnLst/>
            <a:rect l="l" t="t" r="r" b="b"/>
            <a:pathLst>
              <a:path w="770890" h="2339975">
                <a:moveTo>
                  <a:pt x="770271" y="2339716"/>
                </a:moveTo>
                <a:lnTo>
                  <a:pt x="0" y="2339716"/>
                </a:lnTo>
                <a:lnTo>
                  <a:pt x="0" y="61621"/>
                </a:lnTo>
                <a:lnTo>
                  <a:pt x="18048" y="18048"/>
                </a:lnTo>
                <a:lnTo>
                  <a:pt x="61621" y="0"/>
                </a:lnTo>
                <a:lnTo>
                  <a:pt x="708650" y="0"/>
                </a:lnTo>
                <a:lnTo>
                  <a:pt x="752223" y="18048"/>
                </a:lnTo>
                <a:lnTo>
                  <a:pt x="770271" y="61621"/>
                </a:lnTo>
                <a:lnTo>
                  <a:pt x="770271" y="2339716"/>
                </a:lnTo>
                <a:close/>
              </a:path>
            </a:pathLst>
          </a:custGeom>
          <a:solidFill>
            <a:srgbClr val="0093EB"/>
          </a:solidFill>
        </p:spPr>
        <p:txBody>
          <a:bodyPr wrap="square" lIns="0" tIns="0" rIns="0" bIns="0" rtlCol="0"/>
          <a:lstStyle/>
          <a:p>
            <a:endParaRPr/>
          </a:p>
        </p:txBody>
      </p:sp>
      <p:sp>
        <p:nvSpPr>
          <p:cNvPr id="35" name="object 35"/>
          <p:cNvSpPr txBox="1"/>
          <p:nvPr/>
        </p:nvSpPr>
        <p:spPr>
          <a:xfrm>
            <a:off x="2442815" y="2534151"/>
            <a:ext cx="763905" cy="330200"/>
          </a:xfrm>
          <a:prstGeom prst="rect">
            <a:avLst/>
          </a:prstGeom>
        </p:spPr>
        <p:txBody>
          <a:bodyPr vert="horz" wrap="square" lIns="0" tIns="27940" rIns="0" bIns="0" rtlCol="0">
            <a:spAutoFit/>
          </a:bodyPr>
          <a:lstStyle/>
          <a:p>
            <a:pPr algn="ctr">
              <a:lnSpc>
                <a:spcPct val="100000"/>
              </a:lnSpc>
              <a:spcBef>
                <a:spcPts val="220"/>
              </a:spcBef>
            </a:pPr>
            <a:r>
              <a:rPr sz="900" b="1" spc="-10" dirty="0">
                <a:solidFill>
                  <a:srgbClr val="212121"/>
                </a:solidFill>
                <a:latin typeface="Arial"/>
                <a:cs typeface="Arial"/>
              </a:rPr>
              <a:t>Program</a:t>
            </a:r>
            <a:r>
              <a:rPr sz="900" b="1" spc="-50" dirty="0">
                <a:solidFill>
                  <a:srgbClr val="212121"/>
                </a:solidFill>
                <a:latin typeface="Arial"/>
                <a:cs typeface="Arial"/>
              </a:rPr>
              <a:t> </a:t>
            </a:r>
            <a:r>
              <a:rPr sz="900" b="1" spc="-10" dirty="0">
                <a:solidFill>
                  <a:srgbClr val="212121"/>
                </a:solidFill>
                <a:latin typeface="Arial"/>
                <a:cs typeface="Arial"/>
              </a:rPr>
              <a:t>Exp.</a:t>
            </a:r>
            <a:endParaRPr sz="900">
              <a:latin typeface="Arial"/>
              <a:cs typeface="Arial"/>
            </a:endParaRPr>
          </a:p>
          <a:p>
            <a:pPr algn="ctr">
              <a:lnSpc>
                <a:spcPct val="100000"/>
              </a:lnSpc>
              <a:spcBef>
                <a:spcPts val="120"/>
              </a:spcBef>
            </a:pPr>
            <a:r>
              <a:rPr sz="900" spc="-10" dirty="0">
                <a:solidFill>
                  <a:srgbClr val="212121"/>
                </a:solidFill>
                <a:latin typeface="Arial"/>
                <a:cs typeface="Arial"/>
              </a:rPr>
              <a:t>93%</a:t>
            </a:r>
            <a:endParaRPr sz="900">
              <a:latin typeface="Arial"/>
              <a:cs typeface="Arial"/>
            </a:endParaRPr>
          </a:p>
        </p:txBody>
      </p:sp>
      <p:sp>
        <p:nvSpPr>
          <p:cNvPr id="36" name="object 36"/>
          <p:cNvSpPr txBox="1"/>
          <p:nvPr/>
        </p:nvSpPr>
        <p:spPr>
          <a:xfrm>
            <a:off x="1298922" y="67176"/>
            <a:ext cx="946785" cy="644525"/>
          </a:xfrm>
          <a:prstGeom prst="rect">
            <a:avLst/>
          </a:prstGeom>
        </p:spPr>
        <p:txBody>
          <a:bodyPr vert="horz" wrap="square" lIns="0" tIns="27940" rIns="0" bIns="0" rtlCol="0">
            <a:spAutoFit/>
          </a:bodyPr>
          <a:lstStyle/>
          <a:p>
            <a:pPr algn="ctr">
              <a:lnSpc>
                <a:spcPct val="100000"/>
              </a:lnSpc>
              <a:spcBef>
                <a:spcPts val="220"/>
              </a:spcBef>
            </a:pPr>
            <a:r>
              <a:rPr sz="900" b="1" spc="-10" dirty="0">
                <a:solidFill>
                  <a:srgbClr val="212121"/>
                </a:solidFill>
                <a:latin typeface="Arial"/>
                <a:cs typeface="Arial"/>
              </a:rPr>
              <a:t>Fundraising</a:t>
            </a:r>
            <a:r>
              <a:rPr sz="900" b="1" spc="-45" dirty="0">
                <a:solidFill>
                  <a:srgbClr val="212121"/>
                </a:solidFill>
                <a:latin typeface="Arial"/>
                <a:cs typeface="Arial"/>
              </a:rPr>
              <a:t> </a:t>
            </a:r>
            <a:r>
              <a:rPr sz="900" b="1" spc="-10" dirty="0">
                <a:solidFill>
                  <a:srgbClr val="212121"/>
                </a:solidFill>
                <a:latin typeface="Arial"/>
                <a:cs typeface="Arial"/>
              </a:rPr>
              <a:t>Exp.</a:t>
            </a:r>
            <a:endParaRPr sz="900">
              <a:latin typeface="Arial"/>
              <a:cs typeface="Arial"/>
            </a:endParaRPr>
          </a:p>
          <a:p>
            <a:pPr algn="ctr">
              <a:lnSpc>
                <a:spcPct val="100000"/>
              </a:lnSpc>
              <a:spcBef>
                <a:spcPts val="120"/>
              </a:spcBef>
            </a:pPr>
            <a:r>
              <a:rPr sz="900" spc="-10" dirty="0">
                <a:solidFill>
                  <a:srgbClr val="212121"/>
                </a:solidFill>
                <a:latin typeface="Arial"/>
                <a:cs typeface="Arial"/>
              </a:rPr>
              <a:t>1%</a:t>
            </a:r>
            <a:endParaRPr sz="900">
              <a:latin typeface="Arial"/>
              <a:cs typeface="Arial"/>
            </a:endParaRPr>
          </a:p>
          <a:p>
            <a:pPr marL="68580">
              <a:lnSpc>
                <a:spcPct val="100000"/>
              </a:lnSpc>
              <a:spcBef>
                <a:spcPts val="195"/>
              </a:spcBef>
            </a:pPr>
            <a:r>
              <a:rPr sz="900" b="1" spc="-10" dirty="0">
                <a:solidFill>
                  <a:srgbClr val="212121"/>
                </a:solidFill>
                <a:latin typeface="Arial"/>
                <a:cs typeface="Arial"/>
              </a:rPr>
              <a:t>Admin.</a:t>
            </a:r>
            <a:r>
              <a:rPr sz="900" b="1" spc="-15" dirty="0">
                <a:solidFill>
                  <a:srgbClr val="212121"/>
                </a:solidFill>
                <a:latin typeface="Arial"/>
                <a:cs typeface="Arial"/>
              </a:rPr>
              <a:t> </a:t>
            </a:r>
            <a:r>
              <a:rPr sz="900" b="1" spc="-10" dirty="0">
                <a:solidFill>
                  <a:srgbClr val="212121"/>
                </a:solidFill>
                <a:latin typeface="Arial"/>
                <a:cs typeface="Arial"/>
              </a:rPr>
              <a:t>Exp.</a:t>
            </a:r>
            <a:endParaRPr sz="900">
              <a:latin typeface="Arial"/>
              <a:cs typeface="Arial"/>
            </a:endParaRPr>
          </a:p>
          <a:p>
            <a:pPr marR="144780" algn="ctr">
              <a:lnSpc>
                <a:spcPct val="100000"/>
              </a:lnSpc>
              <a:spcBef>
                <a:spcPts val="120"/>
              </a:spcBef>
            </a:pPr>
            <a:r>
              <a:rPr sz="900" spc="-10" dirty="0">
                <a:solidFill>
                  <a:srgbClr val="212121"/>
                </a:solidFill>
                <a:latin typeface="Arial"/>
                <a:cs typeface="Arial"/>
              </a:rPr>
              <a:t>6%</a:t>
            </a:r>
            <a:endParaRPr sz="900">
              <a:latin typeface="Arial"/>
              <a:cs typeface="Arial"/>
            </a:endParaRPr>
          </a:p>
        </p:txBody>
      </p:sp>
      <p:sp>
        <p:nvSpPr>
          <p:cNvPr id="37" name="object 37"/>
          <p:cNvSpPr/>
          <p:nvPr/>
        </p:nvSpPr>
        <p:spPr>
          <a:xfrm>
            <a:off x="2086512" y="565934"/>
            <a:ext cx="296545" cy="207010"/>
          </a:xfrm>
          <a:custGeom>
            <a:avLst/>
            <a:gdLst/>
            <a:ahLst/>
            <a:cxnLst/>
            <a:rect l="l" t="t" r="r" b="b"/>
            <a:pathLst>
              <a:path w="296544" h="207009">
                <a:moveTo>
                  <a:pt x="286869" y="206721"/>
                </a:moveTo>
                <a:lnTo>
                  <a:pt x="271670" y="160501"/>
                </a:lnTo>
                <a:lnTo>
                  <a:pt x="250569" y="120443"/>
                </a:lnTo>
                <a:lnTo>
                  <a:pt x="223565" y="86549"/>
                </a:lnTo>
                <a:lnTo>
                  <a:pt x="190657" y="58816"/>
                </a:lnTo>
                <a:lnTo>
                  <a:pt x="151847" y="37247"/>
                </a:lnTo>
                <a:lnTo>
                  <a:pt x="107134" y="21840"/>
                </a:lnTo>
                <a:lnTo>
                  <a:pt x="56518" y="12596"/>
                </a:lnTo>
                <a:lnTo>
                  <a:pt x="0" y="9515"/>
                </a:lnTo>
                <a:lnTo>
                  <a:pt x="9515" y="0"/>
                </a:lnTo>
                <a:lnTo>
                  <a:pt x="66034" y="3081"/>
                </a:lnTo>
                <a:lnTo>
                  <a:pt x="116650" y="12325"/>
                </a:lnTo>
                <a:lnTo>
                  <a:pt x="161363" y="27732"/>
                </a:lnTo>
                <a:lnTo>
                  <a:pt x="200173" y="49301"/>
                </a:lnTo>
                <a:lnTo>
                  <a:pt x="233080" y="77033"/>
                </a:lnTo>
                <a:lnTo>
                  <a:pt x="260084" y="110928"/>
                </a:lnTo>
                <a:lnTo>
                  <a:pt x="281186" y="150986"/>
                </a:lnTo>
                <a:lnTo>
                  <a:pt x="296384" y="197206"/>
                </a:lnTo>
                <a:lnTo>
                  <a:pt x="286869" y="206721"/>
                </a:lnTo>
                <a:close/>
              </a:path>
            </a:pathLst>
          </a:custGeom>
          <a:solidFill>
            <a:srgbClr val="212121">
              <a:alpha val="24705"/>
            </a:srgbClr>
          </a:solidFill>
        </p:spPr>
        <p:txBody>
          <a:bodyPr wrap="square" lIns="0" tIns="0" rIns="0" bIns="0" rtlCol="0"/>
          <a:lstStyle/>
          <a:p>
            <a:endParaRPr/>
          </a:p>
        </p:txBody>
      </p:sp>
      <p:sp>
        <p:nvSpPr>
          <p:cNvPr id="38" name="object 38"/>
          <p:cNvSpPr/>
          <p:nvPr/>
        </p:nvSpPr>
        <p:spPr>
          <a:xfrm>
            <a:off x="2310178" y="249845"/>
            <a:ext cx="254635" cy="497840"/>
          </a:xfrm>
          <a:custGeom>
            <a:avLst/>
            <a:gdLst/>
            <a:ahLst/>
            <a:cxnLst/>
            <a:rect l="l" t="t" r="r" b="b"/>
            <a:pathLst>
              <a:path w="254635" h="497840">
                <a:moveTo>
                  <a:pt x="244993" y="497332"/>
                </a:moveTo>
                <a:lnTo>
                  <a:pt x="234778" y="420787"/>
                </a:lnTo>
                <a:lnTo>
                  <a:pt x="223949" y="380489"/>
                </a:lnTo>
                <a:lnTo>
                  <a:pt x="209306" y="338842"/>
                </a:lnTo>
                <a:lnTo>
                  <a:pt x="190848" y="295845"/>
                </a:lnTo>
                <a:lnTo>
                  <a:pt x="168576" y="251498"/>
                </a:lnTo>
                <a:lnTo>
                  <a:pt x="142489" y="205801"/>
                </a:lnTo>
                <a:lnTo>
                  <a:pt x="112588" y="158754"/>
                </a:lnTo>
                <a:lnTo>
                  <a:pt x="78873" y="110358"/>
                </a:lnTo>
                <a:lnTo>
                  <a:pt x="41343" y="60611"/>
                </a:lnTo>
                <a:lnTo>
                  <a:pt x="0" y="9515"/>
                </a:lnTo>
                <a:lnTo>
                  <a:pt x="9515" y="0"/>
                </a:lnTo>
                <a:lnTo>
                  <a:pt x="50859" y="51096"/>
                </a:lnTo>
                <a:lnTo>
                  <a:pt x="88388" y="100842"/>
                </a:lnTo>
                <a:lnTo>
                  <a:pt x="122104" y="149239"/>
                </a:lnTo>
                <a:lnTo>
                  <a:pt x="152004" y="196286"/>
                </a:lnTo>
                <a:lnTo>
                  <a:pt x="178091" y="241983"/>
                </a:lnTo>
                <a:lnTo>
                  <a:pt x="200363" y="286330"/>
                </a:lnTo>
                <a:lnTo>
                  <a:pt x="218821" y="329327"/>
                </a:lnTo>
                <a:lnTo>
                  <a:pt x="233464" y="370974"/>
                </a:lnTo>
                <a:lnTo>
                  <a:pt x="244293" y="411272"/>
                </a:lnTo>
                <a:lnTo>
                  <a:pt x="251308" y="450219"/>
                </a:lnTo>
                <a:lnTo>
                  <a:pt x="254508" y="487817"/>
                </a:lnTo>
                <a:lnTo>
                  <a:pt x="244993" y="497332"/>
                </a:lnTo>
                <a:close/>
              </a:path>
            </a:pathLst>
          </a:custGeom>
          <a:solidFill>
            <a:srgbClr val="212121">
              <a:alpha val="24705"/>
            </a:srgbClr>
          </a:solidFill>
        </p:spPr>
        <p:txBody>
          <a:bodyPr wrap="square" lIns="0" tIns="0" rIns="0" bIns="0" rtlCol="0"/>
          <a:lstStyle/>
          <a:p>
            <a:endParaRPr/>
          </a:p>
        </p:txBody>
      </p:sp>
      <p:sp>
        <p:nvSpPr>
          <p:cNvPr id="39" name="object 39"/>
          <p:cNvSpPr/>
          <p:nvPr/>
        </p:nvSpPr>
        <p:spPr>
          <a:xfrm>
            <a:off x="1747199" y="770989"/>
            <a:ext cx="1696720" cy="1696720"/>
          </a:xfrm>
          <a:custGeom>
            <a:avLst/>
            <a:gdLst/>
            <a:ahLst/>
            <a:cxnLst/>
            <a:rect l="l" t="t" r="r" b="b"/>
            <a:pathLst>
              <a:path w="1696720" h="1696720">
                <a:moveTo>
                  <a:pt x="1556504" y="1314770"/>
                </a:moveTo>
                <a:lnTo>
                  <a:pt x="838467" y="1314770"/>
                </a:lnTo>
                <a:lnTo>
                  <a:pt x="881650" y="1313655"/>
                </a:lnTo>
                <a:lnTo>
                  <a:pt x="924919" y="1308480"/>
                </a:lnTo>
                <a:lnTo>
                  <a:pt x="967533" y="1299368"/>
                </a:lnTo>
                <a:lnTo>
                  <a:pt x="1008752" y="1286443"/>
                </a:lnTo>
                <a:lnTo>
                  <a:pt x="1048574" y="1269705"/>
                </a:lnTo>
                <a:lnTo>
                  <a:pt x="1087001" y="1249153"/>
                </a:lnTo>
                <a:lnTo>
                  <a:pt x="1123386" y="1225171"/>
                </a:lnTo>
                <a:lnTo>
                  <a:pt x="1157085" y="1198145"/>
                </a:lnTo>
                <a:lnTo>
                  <a:pt x="1188097" y="1168074"/>
                </a:lnTo>
                <a:lnTo>
                  <a:pt x="1216422" y="1134958"/>
                </a:lnTo>
                <a:lnTo>
                  <a:pt x="1241598" y="1099389"/>
                </a:lnTo>
                <a:lnTo>
                  <a:pt x="1263165" y="1061960"/>
                </a:lnTo>
                <a:lnTo>
                  <a:pt x="1281121" y="1022672"/>
                </a:lnTo>
                <a:lnTo>
                  <a:pt x="1295468" y="981524"/>
                </a:lnTo>
                <a:lnTo>
                  <a:pt x="1305990" y="939236"/>
                </a:lnTo>
                <a:lnTo>
                  <a:pt x="1312473" y="896528"/>
                </a:lnTo>
                <a:lnTo>
                  <a:pt x="1314917" y="853400"/>
                </a:lnTo>
                <a:lnTo>
                  <a:pt x="1313322" y="809852"/>
                </a:lnTo>
                <a:lnTo>
                  <a:pt x="1307749" y="766632"/>
                </a:lnTo>
                <a:lnTo>
                  <a:pt x="1298261" y="724489"/>
                </a:lnTo>
                <a:lnTo>
                  <a:pt x="1284858" y="683424"/>
                </a:lnTo>
                <a:lnTo>
                  <a:pt x="1267540" y="643436"/>
                </a:lnTo>
                <a:lnTo>
                  <a:pt x="1246635" y="605200"/>
                </a:lnTo>
                <a:lnTo>
                  <a:pt x="1222475" y="569391"/>
                </a:lnTo>
                <a:lnTo>
                  <a:pt x="1195059" y="536009"/>
                </a:lnTo>
                <a:lnTo>
                  <a:pt x="1164387" y="505053"/>
                </a:lnTo>
                <a:lnTo>
                  <a:pt x="1131012" y="477034"/>
                </a:lnTo>
                <a:lnTo>
                  <a:pt x="1095486" y="452459"/>
                </a:lnTo>
                <a:lnTo>
                  <a:pt x="1057809" y="431329"/>
                </a:lnTo>
                <a:lnTo>
                  <a:pt x="1017982" y="413643"/>
                </a:lnTo>
                <a:lnTo>
                  <a:pt x="976704" y="399676"/>
                </a:lnTo>
                <a:lnTo>
                  <a:pt x="934674" y="389699"/>
                </a:lnTo>
                <a:lnTo>
                  <a:pt x="891894" y="383712"/>
                </a:lnTo>
                <a:lnTo>
                  <a:pt x="848362" y="381717"/>
                </a:lnTo>
                <a:lnTo>
                  <a:pt x="848362" y="0"/>
                </a:lnTo>
                <a:lnTo>
                  <a:pt x="901279" y="1612"/>
                </a:lnTo>
                <a:lnTo>
                  <a:pt x="953590" y="6449"/>
                </a:lnTo>
                <a:lnTo>
                  <a:pt x="1005293" y="14512"/>
                </a:lnTo>
                <a:lnTo>
                  <a:pt x="1056390" y="25799"/>
                </a:lnTo>
                <a:lnTo>
                  <a:pt x="1106879" y="40311"/>
                </a:lnTo>
                <a:lnTo>
                  <a:pt x="1156762" y="58048"/>
                </a:lnTo>
                <a:lnTo>
                  <a:pt x="1205472" y="78789"/>
                </a:lnTo>
                <a:lnTo>
                  <a:pt x="1252444" y="102314"/>
                </a:lnTo>
                <a:lnTo>
                  <a:pt x="1297678" y="128622"/>
                </a:lnTo>
                <a:lnTo>
                  <a:pt x="1341174" y="157714"/>
                </a:lnTo>
                <a:lnTo>
                  <a:pt x="1382932" y="189589"/>
                </a:lnTo>
                <a:lnTo>
                  <a:pt x="1422953" y="224248"/>
                </a:lnTo>
                <a:lnTo>
                  <a:pt x="1460788" y="261279"/>
                </a:lnTo>
                <a:lnTo>
                  <a:pt x="1495993" y="300271"/>
                </a:lnTo>
                <a:lnTo>
                  <a:pt x="1528567" y="341225"/>
                </a:lnTo>
                <a:lnTo>
                  <a:pt x="1558510" y="384139"/>
                </a:lnTo>
                <a:lnTo>
                  <a:pt x="1585822" y="429015"/>
                </a:lnTo>
                <a:lnTo>
                  <a:pt x="1610503" y="475852"/>
                </a:lnTo>
                <a:lnTo>
                  <a:pt x="1632286" y="524105"/>
                </a:lnTo>
                <a:lnTo>
                  <a:pt x="1650906" y="573229"/>
                </a:lnTo>
                <a:lnTo>
                  <a:pt x="1666361" y="623222"/>
                </a:lnTo>
                <a:lnTo>
                  <a:pt x="1678652" y="674087"/>
                </a:lnTo>
                <a:lnTo>
                  <a:pt x="1687780" y="725821"/>
                </a:lnTo>
                <a:lnTo>
                  <a:pt x="1693743" y="778426"/>
                </a:lnTo>
                <a:lnTo>
                  <a:pt x="1696493" y="831297"/>
                </a:lnTo>
                <a:lnTo>
                  <a:pt x="1695978" y="883828"/>
                </a:lnTo>
                <a:lnTo>
                  <a:pt x="1692200" y="936020"/>
                </a:lnTo>
                <a:lnTo>
                  <a:pt x="1685158" y="987872"/>
                </a:lnTo>
                <a:lnTo>
                  <a:pt x="1674852" y="1039385"/>
                </a:lnTo>
                <a:lnTo>
                  <a:pt x="1661282" y="1090558"/>
                </a:lnTo>
                <a:lnTo>
                  <a:pt x="1644621" y="1140810"/>
                </a:lnTo>
                <a:lnTo>
                  <a:pt x="1625043" y="1189560"/>
                </a:lnTo>
                <a:lnTo>
                  <a:pt x="1602548" y="1236806"/>
                </a:lnTo>
                <a:lnTo>
                  <a:pt x="1577136" y="1282550"/>
                </a:lnTo>
                <a:lnTo>
                  <a:pt x="1556504" y="1314770"/>
                </a:lnTo>
                <a:close/>
              </a:path>
              <a:path w="1696720" h="1696720">
                <a:moveTo>
                  <a:pt x="830370" y="1696459"/>
                </a:moveTo>
                <a:lnTo>
                  <a:pt x="778114" y="1693709"/>
                </a:lnTo>
                <a:lnTo>
                  <a:pt x="725928" y="1687679"/>
                </a:lnTo>
                <a:lnTo>
                  <a:pt x="673811" y="1678368"/>
                </a:lnTo>
                <a:lnTo>
                  <a:pt x="622358" y="1665901"/>
                </a:lnTo>
                <a:lnTo>
                  <a:pt x="572162" y="1650403"/>
                </a:lnTo>
                <a:lnTo>
                  <a:pt x="523224" y="1631874"/>
                </a:lnTo>
                <a:lnTo>
                  <a:pt x="475544" y="1610314"/>
                </a:lnTo>
                <a:lnTo>
                  <a:pt x="429121" y="1585723"/>
                </a:lnTo>
                <a:lnTo>
                  <a:pt x="383956" y="1558101"/>
                </a:lnTo>
                <a:lnTo>
                  <a:pt x="340557" y="1527781"/>
                </a:lnTo>
                <a:lnTo>
                  <a:pt x="299431" y="1495094"/>
                </a:lnTo>
                <a:lnTo>
                  <a:pt x="260578" y="1460041"/>
                </a:lnTo>
                <a:lnTo>
                  <a:pt x="223999" y="1422621"/>
                </a:lnTo>
                <a:lnTo>
                  <a:pt x="189694" y="1382835"/>
                </a:lnTo>
                <a:lnTo>
                  <a:pt x="157662" y="1340683"/>
                </a:lnTo>
                <a:lnTo>
                  <a:pt x="128255" y="1296659"/>
                </a:lnTo>
                <a:lnTo>
                  <a:pt x="101828" y="1251256"/>
                </a:lnTo>
                <a:lnTo>
                  <a:pt x="78378" y="1204476"/>
                </a:lnTo>
                <a:lnTo>
                  <a:pt x="57907" y="1156319"/>
                </a:lnTo>
                <a:lnTo>
                  <a:pt x="40414" y="1106783"/>
                </a:lnTo>
                <a:lnTo>
                  <a:pt x="25899" y="1055870"/>
                </a:lnTo>
                <a:lnTo>
                  <a:pt x="14511" y="1004165"/>
                </a:lnTo>
                <a:lnTo>
                  <a:pt x="6399" y="952263"/>
                </a:lnTo>
                <a:lnTo>
                  <a:pt x="1561" y="900159"/>
                </a:lnTo>
                <a:lnTo>
                  <a:pt x="0" y="847854"/>
                </a:lnTo>
                <a:lnTo>
                  <a:pt x="1713" y="795348"/>
                </a:lnTo>
                <a:lnTo>
                  <a:pt x="6702" y="742642"/>
                </a:lnTo>
                <a:lnTo>
                  <a:pt x="14891" y="690337"/>
                </a:lnTo>
                <a:lnTo>
                  <a:pt x="26204" y="639036"/>
                </a:lnTo>
                <a:lnTo>
                  <a:pt x="40641" y="588738"/>
                </a:lnTo>
                <a:lnTo>
                  <a:pt x="58202" y="539445"/>
                </a:lnTo>
                <a:lnTo>
                  <a:pt x="78888" y="491155"/>
                </a:lnTo>
                <a:lnTo>
                  <a:pt x="102698" y="443870"/>
                </a:lnTo>
                <a:lnTo>
                  <a:pt x="129343" y="398121"/>
                </a:lnTo>
                <a:lnTo>
                  <a:pt x="158533" y="354444"/>
                </a:lnTo>
                <a:lnTo>
                  <a:pt x="190269" y="312837"/>
                </a:lnTo>
                <a:lnTo>
                  <a:pt x="224550" y="273302"/>
                </a:lnTo>
                <a:lnTo>
                  <a:pt x="261376" y="235837"/>
                </a:lnTo>
                <a:lnTo>
                  <a:pt x="300748" y="200444"/>
                </a:lnTo>
                <a:lnTo>
                  <a:pt x="342202" y="167513"/>
                </a:lnTo>
                <a:lnTo>
                  <a:pt x="385275" y="137437"/>
                </a:lnTo>
                <a:lnTo>
                  <a:pt x="429965" y="110216"/>
                </a:lnTo>
                <a:lnTo>
                  <a:pt x="476274" y="85850"/>
                </a:lnTo>
                <a:lnTo>
                  <a:pt x="524202" y="64338"/>
                </a:lnTo>
                <a:lnTo>
                  <a:pt x="573748" y="45681"/>
                </a:lnTo>
                <a:lnTo>
                  <a:pt x="697324" y="406842"/>
                </a:lnTo>
                <a:lnTo>
                  <a:pt x="656782" y="422823"/>
                </a:lnTo>
                <a:lnTo>
                  <a:pt x="618244" y="442336"/>
                </a:lnTo>
                <a:lnTo>
                  <a:pt x="581708" y="465383"/>
                </a:lnTo>
                <a:lnTo>
                  <a:pt x="547174" y="491962"/>
                </a:lnTo>
                <a:lnTo>
                  <a:pt x="515217" y="521588"/>
                </a:lnTo>
                <a:lnTo>
                  <a:pt x="486410" y="553778"/>
                </a:lnTo>
                <a:lnTo>
                  <a:pt x="460753" y="588530"/>
                </a:lnTo>
                <a:lnTo>
                  <a:pt x="438247" y="625846"/>
                </a:lnTo>
                <a:lnTo>
                  <a:pt x="419248" y="665064"/>
                </a:lnTo>
                <a:lnTo>
                  <a:pt x="404115" y="705524"/>
                </a:lnTo>
                <a:lnTo>
                  <a:pt x="392849" y="747226"/>
                </a:lnTo>
                <a:lnTo>
                  <a:pt x="385449" y="790170"/>
                </a:lnTo>
                <a:lnTo>
                  <a:pt x="382009" y="833612"/>
                </a:lnTo>
                <a:lnTo>
                  <a:pt x="382622" y="876805"/>
                </a:lnTo>
                <a:lnTo>
                  <a:pt x="387288" y="919749"/>
                </a:lnTo>
                <a:lnTo>
                  <a:pt x="396008" y="962446"/>
                </a:lnTo>
                <a:lnTo>
                  <a:pt x="408597" y="1004167"/>
                </a:lnTo>
                <a:lnTo>
                  <a:pt x="424871" y="1044179"/>
                </a:lnTo>
                <a:lnTo>
                  <a:pt x="444831" y="1082489"/>
                </a:lnTo>
                <a:lnTo>
                  <a:pt x="468477" y="1119093"/>
                </a:lnTo>
                <a:lnTo>
                  <a:pt x="495372" y="1153380"/>
                </a:lnTo>
                <a:lnTo>
                  <a:pt x="525081" y="1184740"/>
                </a:lnTo>
                <a:lnTo>
                  <a:pt x="557603" y="1213171"/>
                </a:lnTo>
                <a:lnTo>
                  <a:pt x="592939" y="1238673"/>
                </a:lnTo>
                <a:lnTo>
                  <a:pt x="630460" y="1260836"/>
                </a:lnTo>
                <a:lnTo>
                  <a:pt x="669537" y="1279248"/>
                </a:lnTo>
                <a:lnTo>
                  <a:pt x="710170" y="1293909"/>
                </a:lnTo>
                <a:lnTo>
                  <a:pt x="752359" y="1304820"/>
                </a:lnTo>
                <a:lnTo>
                  <a:pt x="795370" y="1311825"/>
                </a:lnTo>
                <a:lnTo>
                  <a:pt x="838467" y="1314770"/>
                </a:lnTo>
                <a:lnTo>
                  <a:pt x="1556504" y="1314770"/>
                </a:lnTo>
                <a:lnTo>
                  <a:pt x="1548807" y="1326790"/>
                </a:lnTo>
                <a:lnTo>
                  <a:pt x="1517560" y="1369528"/>
                </a:lnTo>
                <a:lnTo>
                  <a:pt x="1483770" y="1410284"/>
                </a:lnTo>
                <a:lnTo>
                  <a:pt x="1447808" y="1448580"/>
                </a:lnTo>
                <a:lnTo>
                  <a:pt x="1409675" y="1484414"/>
                </a:lnTo>
                <a:lnTo>
                  <a:pt x="1369371" y="1517789"/>
                </a:lnTo>
                <a:lnTo>
                  <a:pt x="1326896" y="1548702"/>
                </a:lnTo>
                <a:lnTo>
                  <a:pt x="1282250" y="1577155"/>
                </a:lnTo>
                <a:lnTo>
                  <a:pt x="1235954" y="1602837"/>
                </a:lnTo>
                <a:lnTo>
                  <a:pt x="1188530" y="1625437"/>
                </a:lnTo>
                <a:lnTo>
                  <a:pt x="1139979" y="1644956"/>
                </a:lnTo>
                <a:lnTo>
                  <a:pt x="1090299" y="1661393"/>
                </a:lnTo>
                <a:lnTo>
                  <a:pt x="1039492" y="1674749"/>
                </a:lnTo>
                <a:lnTo>
                  <a:pt x="987556" y="1685023"/>
                </a:lnTo>
                <a:lnTo>
                  <a:pt x="935091" y="1692116"/>
                </a:lnTo>
                <a:lnTo>
                  <a:pt x="882696" y="1695928"/>
                </a:lnTo>
                <a:lnTo>
                  <a:pt x="830370" y="1696459"/>
                </a:lnTo>
                <a:close/>
              </a:path>
            </a:pathLst>
          </a:custGeom>
          <a:solidFill>
            <a:srgbClr val="2CE6D4"/>
          </a:solidFill>
        </p:spPr>
        <p:txBody>
          <a:bodyPr wrap="square" lIns="0" tIns="0" rIns="0" bIns="0" rtlCol="0"/>
          <a:lstStyle/>
          <a:p>
            <a:endParaRPr/>
          </a:p>
        </p:txBody>
      </p:sp>
      <p:sp>
        <p:nvSpPr>
          <p:cNvPr id="40" name="object 40"/>
          <p:cNvSpPr/>
          <p:nvPr/>
        </p:nvSpPr>
        <p:spPr>
          <a:xfrm>
            <a:off x="2252043" y="770989"/>
            <a:ext cx="343535" cy="422275"/>
          </a:xfrm>
          <a:custGeom>
            <a:avLst/>
            <a:gdLst/>
            <a:ahLst/>
            <a:cxnLst/>
            <a:rect l="l" t="t" r="r" b="b"/>
            <a:pathLst>
              <a:path w="343535" h="422275">
                <a:moveTo>
                  <a:pt x="154583" y="421685"/>
                </a:moveTo>
                <a:lnTo>
                  <a:pt x="0" y="72670"/>
                </a:lnTo>
                <a:lnTo>
                  <a:pt x="47193" y="53390"/>
                </a:lnTo>
                <a:lnTo>
                  <a:pt x="95014" y="37076"/>
                </a:lnTo>
                <a:lnTo>
                  <a:pt x="143461" y="23728"/>
                </a:lnTo>
                <a:lnTo>
                  <a:pt x="192535" y="13347"/>
                </a:lnTo>
                <a:lnTo>
                  <a:pt x="242236" y="5932"/>
                </a:lnTo>
                <a:lnTo>
                  <a:pt x="292564" y="1483"/>
                </a:lnTo>
                <a:lnTo>
                  <a:pt x="343518" y="0"/>
                </a:lnTo>
                <a:lnTo>
                  <a:pt x="343511" y="381717"/>
                </a:lnTo>
                <a:lnTo>
                  <a:pt x="294694" y="384216"/>
                </a:lnTo>
                <a:lnTo>
                  <a:pt x="246933" y="391710"/>
                </a:lnTo>
                <a:lnTo>
                  <a:pt x="200230" y="404200"/>
                </a:lnTo>
                <a:lnTo>
                  <a:pt x="154583" y="421685"/>
                </a:lnTo>
                <a:close/>
              </a:path>
            </a:pathLst>
          </a:custGeom>
          <a:solidFill>
            <a:srgbClr val="00ACDF"/>
          </a:solidFill>
        </p:spPr>
        <p:txBody>
          <a:bodyPr wrap="square" lIns="0" tIns="0" rIns="0" bIns="0" rtlCol="0"/>
          <a:lstStyle/>
          <a:p>
            <a:endParaRPr/>
          </a:p>
        </p:txBody>
      </p:sp>
      <p:sp>
        <p:nvSpPr>
          <p:cNvPr id="41" name="object 41"/>
          <p:cNvSpPr/>
          <p:nvPr/>
        </p:nvSpPr>
        <p:spPr>
          <a:xfrm>
            <a:off x="2536218" y="770989"/>
            <a:ext cx="59690" cy="382905"/>
          </a:xfrm>
          <a:custGeom>
            <a:avLst/>
            <a:gdLst/>
            <a:ahLst/>
            <a:cxnLst/>
            <a:rect l="l" t="t" r="r" b="b"/>
            <a:pathLst>
              <a:path w="59689" h="382905">
                <a:moveTo>
                  <a:pt x="26704" y="382860"/>
                </a:moveTo>
                <a:lnTo>
                  <a:pt x="0" y="2078"/>
                </a:lnTo>
                <a:lnTo>
                  <a:pt x="14824" y="1169"/>
                </a:lnTo>
                <a:lnTo>
                  <a:pt x="29657" y="519"/>
                </a:lnTo>
                <a:lnTo>
                  <a:pt x="44496" y="129"/>
                </a:lnTo>
                <a:lnTo>
                  <a:pt x="59343" y="0"/>
                </a:lnTo>
                <a:lnTo>
                  <a:pt x="59335" y="381717"/>
                </a:lnTo>
                <a:lnTo>
                  <a:pt x="51170" y="381788"/>
                </a:lnTo>
                <a:lnTo>
                  <a:pt x="43010" y="382003"/>
                </a:lnTo>
                <a:lnTo>
                  <a:pt x="34854" y="382360"/>
                </a:lnTo>
                <a:lnTo>
                  <a:pt x="26704" y="382860"/>
                </a:lnTo>
                <a:close/>
              </a:path>
            </a:pathLst>
          </a:custGeom>
          <a:solidFill>
            <a:srgbClr val="586CB3"/>
          </a:solid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46" y="6877050"/>
            <a:ext cx="9752965" cy="438150"/>
          </a:xfrm>
          <a:custGeom>
            <a:avLst/>
            <a:gdLst/>
            <a:ahLst/>
            <a:cxnLst/>
            <a:rect l="l" t="t" r="r" b="b"/>
            <a:pathLst>
              <a:path w="9752965" h="438150">
                <a:moveTo>
                  <a:pt x="0" y="0"/>
                </a:moveTo>
                <a:lnTo>
                  <a:pt x="9752654" y="0"/>
                </a:lnTo>
                <a:lnTo>
                  <a:pt x="9752654" y="438149"/>
                </a:lnTo>
                <a:lnTo>
                  <a:pt x="0" y="438149"/>
                </a:lnTo>
                <a:lnTo>
                  <a:pt x="0" y="0"/>
                </a:lnTo>
                <a:close/>
              </a:path>
            </a:pathLst>
          </a:custGeom>
          <a:solidFill>
            <a:srgbClr val="712982"/>
          </a:solidFill>
        </p:spPr>
        <p:txBody>
          <a:bodyPr wrap="square" lIns="0" tIns="0" rIns="0" bIns="0" rtlCol="0"/>
          <a:lstStyle/>
          <a:p>
            <a:endParaRPr/>
          </a:p>
        </p:txBody>
      </p:sp>
      <p:sp>
        <p:nvSpPr>
          <p:cNvPr id="3" name="object 3"/>
          <p:cNvSpPr/>
          <p:nvPr/>
        </p:nvSpPr>
        <p:spPr>
          <a:xfrm>
            <a:off x="0" y="0"/>
            <a:ext cx="9753600" cy="6972300"/>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81125" y="1981200"/>
            <a:ext cx="6057900" cy="1543050"/>
          </a:xfrm>
          <a:prstGeom prst="rect">
            <a:avLst/>
          </a:prstGeom>
          <a:solidFill>
            <a:srgbClr val="712982">
              <a:alpha val="44705"/>
            </a:srgbClr>
          </a:solidFill>
        </p:spPr>
        <p:txBody>
          <a:bodyPr vert="horz" wrap="square" lIns="0" tIns="104140" rIns="0" bIns="0" rtlCol="0">
            <a:spAutoFit/>
          </a:bodyPr>
          <a:lstStyle/>
          <a:p>
            <a:pPr marL="237490" marR="182245" algn="ctr">
              <a:lnSpc>
                <a:spcPct val="106300"/>
              </a:lnSpc>
              <a:spcBef>
                <a:spcPts val="820"/>
              </a:spcBef>
            </a:pPr>
            <a:r>
              <a:rPr sz="2000" spc="0" dirty="0">
                <a:solidFill>
                  <a:srgbClr val="FFFFFF"/>
                </a:solidFill>
                <a:latin typeface="Palatino Linotype"/>
                <a:cs typeface="Palatino Linotype"/>
              </a:rPr>
              <a:t>“I </a:t>
            </a:r>
            <a:r>
              <a:rPr sz="2000" spc="150" dirty="0">
                <a:solidFill>
                  <a:srgbClr val="FFFFFF"/>
                </a:solidFill>
                <a:latin typeface="Palatino Linotype"/>
                <a:cs typeface="Palatino Linotype"/>
              </a:rPr>
              <a:t>just want </a:t>
            </a:r>
            <a:r>
              <a:rPr sz="2000" spc="80" dirty="0">
                <a:solidFill>
                  <a:srgbClr val="FFFFFF"/>
                </a:solidFill>
                <a:latin typeface="Palatino Linotype"/>
                <a:cs typeface="Palatino Linotype"/>
              </a:rPr>
              <a:t>you </a:t>
            </a:r>
            <a:r>
              <a:rPr sz="2000" spc="140" dirty="0">
                <a:solidFill>
                  <a:srgbClr val="FFFFFF"/>
                </a:solidFill>
                <a:latin typeface="Palatino Linotype"/>
                <a:cs typeface="Palatino Linotype"/>
              </a:rPr>
              <a:t>to </a:t>
            </a:r>
            <a:r>
              <a:rPr sz="2000" spc="90" dirty="0">
                <a:solidFill>
                  <a:srgbClr val="FFFFFF"/>
                </a:solidFill>
                <a:latin typeface="Palatino Linotype"/>
                <a:cs typeface="Palatino Linotype"/>
              </a:rPr>
              <a:t>know </a:t>
            </a:r>
            <a:r>
              <a:rPr sz="2000" spc="175" dirty="0">
                <a:solidFill>
                  <a:srgbClr val="FFFFFF"/>
                </a:solidFill>
                <a:latin typeface="Palatino Linotype"/>
                <a:cs typeface="Palatino Linotype"/>
              </a:rPr>
              <a:t>the </a:t>
            </a:r>
            <a:r>
              <a:rPr sz="2000" spc="125" dirty="0">
                <a:solidFill>
                  <a:srgbClr val="FFFFFF"/>
                </a:solidFill>
                <a:latin typeface="Palatino Linotype"/>
                <a:cs typeface="Palatino Linotype"/>
              </a:rPr>
              <a:t>comfort </a:t>
            </a:r>
            <a:r>
              <a:rPr sz="2000" spc="75" dirty="0">
                <a:solidFill>
                  <a:srgbClr val="FFFFFF"/>
                </a:solidFill>
                <a:latin typeface="Palatino Linotype"/>
                <a:cs typeface="Palatino Linotype"/>
              </a:rPr>
              <a:t>I  </a:t>
            </a:r>
            <a:r>
              <a:rPr sz="2000" spc="125" dirty="0">
                <a:solidFill>
                  <a:srgbClr val="FFFFFF"/>
                </a:solidFill>
                <a:latin typeface="Palatino Linotype"/>
                <a:cs typeface="Palatino Linotype"/>
              </a:rPr>
              <a:t>received</a:t>
            </a:r>
            <a:r>
              <a:rPr sz="2000" spc="-35" dirty="0">
                <a:solidFill>
                  <a:srgbClr val="FFFFFF"/>
                </a:solidFill>
                <a:latin typeface="Palatino Linotype"/>
                <a:cs typeface="Palatino Linotype"/>
              </a:rPr>
              <a:t> </a:t>
            </a:r>
            <a:r>
              <a:rPr sz="2000" spc="105" dirty="0">
                <a:solidFill>
                  <a:srgbClr val="FFFFFF"/>
                </a:solidFill>
                <a:latin typeface="Palatino Linotype"/>
                <a:cs typeface="Palatino Linotype"/>
              </a:rPr>
              <a:t>from</a:t>
            </a:r>
            <a:r>
              <a:rPr sz="2000" spc="-35" dirty="0">
                <a:solidFill>
                  <a:srgbClr val="FFFFFF"/>
                </a:solidFill>
                <a:latin typeface="Palatino Linotype"/>
                <a:cs typeface="Palatino Linotype"/>
              </a:rPr>
              <a:t> </a:t>
            </a:r>
            <a:r>
              <a:rPr sz="2000" spc="110" dirty="0">
                <a:solidFill>
                  <a:srgbClr val="FFFFFF"/>
                </a:solidFill>
                <a:latin typeface="Palatino Linotype"/>
                <a:cs typeface="Palatino Linotype"/>
              </a:rPr>
              <a:t>Lyndsey</a:t>
            </a:r>
            <a:r>
              <a:rPr sz="2000" spc="-35" dirty="0">
                <a:solidFill>
                  <a:srgbClr val="FFFFFF"/>
                </a:solidFill>
                <a:latin typeface="Palatino Linotype"/>
                <a:cs typeface="Palatino Linotype"/>
              </a:rPr>
              <a:t> </a:t>
            </a:r>
            <a:r>
              <a:rPr sz="2000" spc="125" dirty="0">
                <a:solidFill>
                  <a:srgbClr val="FFFFFF"/>
                </a:solidFill>
                <a:latin typeface="Palatino Linotype"/>
                <a:cs typeface="Palatino Linotype"/>
              </a:rPr>
              <a:t>was</a:t>
            </a:r>
            <a:r>
              <a:rPr sz="2000" spc="-40" dirty="0">
                <a:solidFill>
                  <a:srgbClr val="FFFFFF"/>
                </a:solidFill>
                <a:latin typeface="Palatino Linotype"/>
                <a:cs typeface="Palatino Linotype"/>
              </a:rPr>
              <a:t> </a:t>
            </a:r>
            <a:r>
              <a:rPr sz="2000" spc="100" dirty="0">
                <a:solidFill>
                  <a:srgbClr val="FFFFFF"/>
                </a:solidFill>
                <a:latin typeface="Palatino Linotype"/>
                <a:cs typeface="Palatino Linotype"/>
              </a:rPr>
              <a:t>incredible.</a:t>
            </a:r>
            <a:r>
              <a:rPr sz="2000" spc="-35" dirty="0">
                <a:solidFill>
                  <a:srgbClr val="FFFFFF"/>
                </a:solidFill>
                <a:latin typeface="Palatino Linotype"/>
                <a:cs typeface="Palatino Linotype"/>
              </a:rPr>
              <a:t> </a:t>
            </a:r>
            <a:r>
              <a:rPr sz="2000" spc="150" dirty="0">
                <a:solidFill>
                  <a:srgbClr val="FFFFFF"/>
                </a:solidFill>
                <a:latin typeface="Palatino Linotype"/>
                <a:cs typeface="Palatino Linotype"/>
              </a:rPr>
              <a:t>She's  </a:t>
            </a:r>
            <a:r>
              <a:rPr sz="2000" spc="175" dirty="0">
                <a:solidFill>
                  <a:srgbClr val="FFFFFF"/>
                </a:solidFill>
                <a:latin typeface="Palatino Linotype"/>
                <a:cs typeface="Palatino Linotype"/>
              </a:rPr>
              <a:t>the</a:t>
            </a:r>
            <a:r>
              <a:rPr sz="2000" spc="-30" dirty="0">
                <a:solidFill>
                  <a:srgbClr val="FFFFFF"/>
                </a:solidFill>
                <a:latin typeface="Palatino Linotype"/>
                <a:cs typeface="Palatino Linotype"/>
              </a:rPr>
              <a:t> </a:t>
            </a:r>
            <a:r>
              <a:rPr sz="2000" spc="140" dirty="0">
                <a:solidFill>
                  <a:srgbClr val="FFFFFF"/>
                </a:solidFill>
                <a:latin typeface="Palatino Linotype"/>
                <a:cs typeface="Palatino Linotype"/>
              </a:rPr>
              <a:t>most</a:t>
            </a:r>
            <a:r>
              <a:rPr sz="2000" spc="-30" dirty="0">
                <a:solidFill>
                  <a:srgbClr val="FFFFFF"/>
                </a:solidFill>
                <a:latin typeface="Palatino Linotype"/>
                <a:cs typeface="Palatino Linotype"/>
              </a:rPr>
              <a:t> </a:t>
            </a:r>
            <a:r>
              <a:rPr sz="2000" spc="90" dirty="0">
                <a:solidFill>
                  <a:srgbClr val="FFFFFF"/>
                </a:solidFill>
                <a:latin typeface="Palatino Linotype"/>
                <a:cs typeface="Palatino Linotype"/>
              </a:rPr>
              <a:t>helpful</a:t>
            </a:r>
            <a:r>
              <a:rPr sz="2000" spc="-30" dirty="0">
                <a:solidFill>
                  <a:srgbClr val="FFFFFF"/>
                </a:solidFill>
                <a:latin typeface="Palatino Linotype"/>
                <a:cs typeface="Palatino Linotype"/>
              </a:rPr>
              <a:t> </a:t>
            </a:r>
            <a:r>
              <a:rPr sz="2000" spc="125" dirty="0">
                <a:solidFill>
                  <a:srgbClr val="FFFFFF"/>
                </a:solidFill>
                <a:latin typeface="Palatino Linotype"/>
                <a:cs typeface="Palatino Linotype"/>
              </a:rPr>
              <a:t>and</a:t>
            </a:r>
            <a:r>
              <a:rPr sz="2000" spc="-30" dirty="0">
                <a:solidFill>
                  <a:srgbClr val="FFFFFF"/>
                </a:solidFill>
                <a:latin typeface="Palatino Linotype"/>
                <a:cs typeface="Palatino Linotype"/>
              </a:rPr>
              <a:t> </a:t>
            </a:r>
            <a:r>
              <a:rPr sz="2000" spc="114" dirty="0">
                <a:solidFill>
                  <a:srgbClr val="FFFFFF"/>
                </a:solidFill>
                <a:latin typeface="Palatino Linotype"/>
                <a:cs typeface="Palatino Linotype"/>
              </a:rPr>
              <a:t>understanding</a:t>
            </a:r>
            <a:r>
              <a:rPr sz="2000" spc="-30" dirty="0">
                <a:solidFill>
                  <a:srgbClr val="FFFFFF"/>
                </a:solidFill>
                <a:latin typeface="Palatino Linotype"/>
                <a:cs typeface="Palatino Linotype"/>
              </a:rPr>
              <a:t> </a:t>
            </a:r>
            <a:r>
              <a:rPr sz="2000" spc="85" dirty="0">
                <a:solidFill>
                  <a:srgbClr val="FFFFFF"/>
                </a:solidFill>
                <a:latin typeface="Palatino Linotype"/>
                <a:cs typeface="Palatino Linotype"/>
              </a:rPr>
              <a:t>person."</a:t>
            </a:r>
            <a:endParaRPr sz="2000">
              <a:latin typeface="Palatino Linotype"/>
              <a:cs typeface="Palatino Linotype"/>
            </a:endParaRPr>
          </a:p>
          <a:p>
            <a:pPr marL="46990" algn="ctr">
              <a:lnSpc>
                <a:spcPct val="100000"/>
              </a:lnSpc>
              <a:spcBef>
                <a:spcPts val="150"/>
              </a:spcBef>
            </a:pPr>
            <a:r>
              <a:rPr sz="2000" spc="35" dirty="0">
                <a:solidFill>
                  <a:srgbClr val="FFFFFF"/>
                </a:solidFill>
                <a:latin typeface="Palatino Linotype"/>
                <a:cs typeface="Palatino Linotype"/>
              </a:rPr>
              <a:t>~ </a:t>
            </a:r>
            <a:r>
              <a:rPr sz="2000" spc="114" dirty="0">
                <a:solidFill>
                  <a:srgbClr val="FFFFFF"/>
                </a:solidFill>
                <a:latin typeface="Palatino Linotype"/>
                <a:cs typeface="Palatino Linotype"/>
              </a:rPr>
              <a:t>Legal </a:t>
            </a:r>
            <a:r>
              <a:rPr sz="2000" spc="150" dirty="0">
                <a:solidFill>
                  <a:srgbClr val="FFFFFF"/>
                </a:solidFill>
                <a:latin typeface="Palatino Linotype"/>
                <a:cs typeface="Palatino Linotype"/>
              </a:rPr>
              <a:t>Services</a:t>
            </a:r>
            <a:r>
              <a:rPr sz="2000" spc="-260" dirty="0">
                <a:solidFill>
                  <a:srgbClr val="FFFFFF"/>
                </a:solidFill>
                <a:latin typeface="Palatino Linotype"/>
                <a:cs typeface="Palatino Linotype"/>
              </a:rPr>
              <a:t> </a:t>
            </a:r>
            <a:r>
              <a:rPr sz="2000" spc="114" dirty="0">
                <a:solidFill>
                  <a:srgbClr val="FFFFFF"/>
                </a:solidFill>
                <a:latin typeface="Palatino Linotype"/>
                <a:cs typeface="Palatino Linotype"/>
              </a:rPr>
              <a:t>Client</a:t>
            </a:r>
            <a:endParaRPr sz="2000">
              <a:latin typeface="Palatino Linotype"/>
              <a:cs typeface="Palatino Linotype"/>
            </a:endParaRPr>
          </a:p>
        </p:txBody>
      </p:sp>
      <p:sp>
        <p:nvSpPr>
          <p:cNvPr id="8" name="object 8"/>
          <p:cNvSpPr txBox="1"/>
          <p:nvPr/>
        </p:nvSpPr>
        <p:spPr>
          <a:xfrm>
            <a:off x="530225" y="6989216"/>
            <a:ext cx="1888489" cy="209550"/>
          </a:xfrm>
          <a:prstGeom prst="rect">
            <a:avLst/>
          </a:prstGeom>
        </p:spPr>
        <p:txBody>
          <a:bodyPr vert="horz" wrap="square" lIns="0" tIns="11430" rIns="0" bIns="0" rtlCol="0">
            <a:spAutoFit/>
          </a:bodyPr>
          <a:lstStyle/>
          <a:p>
            <a:pPr marL="12700">
              <a:lnSpc>
                <a:spcPct val="100000"/>
              </a:lnSpc>
              <a:spcBef>
                <a:spcPts val="90"/>
              </a:spcBef>
            </a:pPr>
            <a:r>
              <a:rPr sz="1200" spc="40" dirty="0">
                <a:solidFill>
                  <a:srgbClr val="FFFFFF"/>
                </a:solidFill>
                <a:latin typeface="Arial"/>
                <a:cs typeface="Arial"/>
              </a:rPr>
              <a:t>H </a:t>
            </a:r>
            <a:r>
              <a:rPr sz="1200" spc="-100" dirty="0">
                <a:solidFill>
                  <a:srgbClr val="FFFFFF"/>
                </a:solidFill>
                <a:latin typeface="Arial"/>
                <a:cs typeface="Arial"/>
              </a:rPr>
              <a:t>E </a:t>
            </a:r>
            <a:r>
              <a:rPr sz="1200" spc="-50" dirty="0">
                <a:solidFill>
                  <a:srgbClr val="FFFFFF"/>
                </a:solidFill>
                <a:latin typeface="Arial"/>
                <a:cs typeface="Arial"/>
              </a:rPr>
              <a:t>L </a:t>
            </a:r>
            <a:r>
              <a:rPr sz="1200" spc="-65" dirty="0">
                <a:solidFill>
                  <a:srgbClr val="FFFFFF"/>
                </a:solidFill>
                <a:latin typeface="Arial"/>
                <a:cs typeface="Arial"/>
              </a:rPr>
              <a:t>P </a:t>
            </a:r>
            <a:r>
              <a:rPr sz="1200" spc="-80" dirty="0">
                <a:solidFill>
                  <a:srgbClr val="FFFFFF"/>
                </a:solidFill>
                <a:latin typeface="Arial"/>
                <a:cs typeface="Arial"/>
              </a:rPr>
              <a:t>, </a:t>
            </a:r>
            <a:r>
              <a:rPr sz="1200" spc="40" dirty="0">
                <a:solidFill>
                  <a:srgbClr val="FFFFFF"/>
                </a:solidFill>
                <a:latin typeface="Arial"/>
                <a:cs typeface="Arial"/>
              </a:rPr>
              <a:t>H </a:t>
            </a:r>
            <a:r>
              <a:rPr sz="1200" spc="25" dirty="0">
                <a:solidFill>
                  <a:srgbClr val="FFFFFF"/>
                </a:solidFill>
                <a:latin typeface="Arial"/>
                <a:cs typeface="Arial"/>
              </a:rPr>
              <a:t>O </a:t>
            </a:r>
            <a:r>
              <a:rPr sz="1200" spc="-65" dirty="0">
                <a:solidFill>
                  <a:srgbClr val="FFFFFF"/>
                </a:solidFill>
                <a:latin typeface="Arial"/>
                <a:cs typeface="Arial"/>
              </a:rPr>
              <a:t>P </a:t>
            </a:r>
            <a:r>
              <a:rPr sz="1200" spc="-100" dirty="0">
                <a:solidFill>
                  <a:srgbClr val="FFFFFF"/>
                </a:solidFill>
                <a:latin typeface="Arial"/>
                <a:cs typeface="Arial"/>
              </a:rPr>
              <a:t>E </a:t>
            </a:r>
            <a:r>
              <a:rPr sz="1200" spc="-80" dirty="0">
                <a:solidFill>
                  <a:srgbClr val="FFFFFF"/>
                </a:solidFill>
                <a:latin typeface="Arial"/>
                <a:cs typeface="Arial"/>
              </a:rPr>
              <a:t>, </a:t>
            </a:r>
            <a:r>
              <a:rPr sz="1200" spc="40" dirty="0">
                <a:solidFill>
                  <a:srgbClr val="FFFFFF"/>
                </a:solidFill>
                <a:latin typeface="Arial"/>
                <a:cs typeface="Arial"/>
              </a:rPr>
              <a:t>H </a:t>
            </a:r>
            <a:r>
              <a:rPr sz="1200" spc="-100" dirty="0">
                <a:solidFill>
                  <a:srgbClr val="FFFFFF"/>
                </a:solidFill>
                <a:latin typeface="Arial"/>
                <a:cs typeface="Arial"/>
              </a:rPr>
              <a:t>E </a:t>
            </a:r>
            <a:r>
              <a:rPr sz="1200" spc="15" dirty="0">
                <a:solidFill>
                  <a:srgbClr val="FFFFFF"/>
                </a:solidFill>
                <a:latin typeface="Arial"/>
                <a:cs typeface="Arial"/>
              </a:rPr>
              <a:t>A</a:t>
            </a:r>
            <a:r>
              <a:rPr sz="1200" spc="-150" dirty="0">
                <a:solidFill>
                  <a:srgbClr val="FFFFFF"/>
                </a:solidFill>
                <a:latin typeface="Arial"/>
                <a:cs typeface="Arial"/>
              </a:rPr>
              <a:t> </a:t>
            </a:r>
            <a:r>
              <a:rPr sz="1200" spc="-50" dirty="0">
                <a:solidFill>
                  <a:srgbClr val="FFFFFF"/>
                </a:solidFill>
                <a:latin typeface="Arial"/>
                <a:cs typeface="Arial"/>
              </a:rPr>
              <a:t>L</a:t>
            </a:r>
            <a:endParaRPr sz="1200">
              <a:latin typeface="Arial"/>
              <a:cs typeface="Arial"/>
            </a:endParaRPr>
          </a:p>
        </p:txBody>
      </p:sp>
      <p:sp>
        <p:nvSpPr>
          <p:cNvPr id="5" name="object 5"/>
          <p:cNvSpPr txBox="1"/>
          <p:nvPr/>
        </p:nvSpPr>
        <p:spPr>
          <a:xfrm>
            <a:off x="5048260" y="847725"/>
            <a:ext cx="4457700" cy="923925"/>
          </a:xfrm>
          <a:prstGeom prst="rect">
            <a:avLst/>
          </a:prstGeom>
          <a:solidFill>
            <a:srgbClr val="712982">
              <a:alpha val="44705"/>
            </a:srgbClr>
          </a:solidFill>
        </p:spPr>
        <p:txBody>
          <a:bodyPr vert="horz" wrap="square" lIns="0" tIns="104775" rIns="0" bIns="0" rtlCol="0">
            <a:spAutoFit/>
          </a:bodyPr>
          <a:lstStyle/>
          <a:p>
            <a:pPr marR="6985" algn="ctr">
              <a:lnSpc>
                <a:spcPct val="100000"/>
              </a:lnSpc>
              <a:spcBef>
                <a:spcPts val="825"/>
              </a:spcBef>
            </a:pPr>
            <a:r>
              <a:rPr sz="2100" spc="-15" dirty="0">
                <a:solidFill>
                  <a:srgbClr val="FFFFFF"/>
                </a:solidFill>
                <a:latin typeface="Palatino Linotype"/>
                <a:cs typeface="Palatino Linotype"/>
              </a:rPr>
              <a:t>"I've</a:t>
            </a:r>
            <a:r>
              <a:rPr sz="2100" spc="-250" dirty="0">
                <a:solidFill>
                  <a:srgbClr val="FFFFFF"/>
                </a:solidFill>
                <a:latin typeface="Palatino Linotype"/>
                <a:cs typeface="Palatino Linotype"/>
              </a:rPr>
              <a:t> </a:t>
            </a:r>
            <a:r>
              <a:rPr sz="2100" spc="50" dirty="0">
                <a:solidFill>
                  <a:srgbClr val="FFFFFF"/>
                </a:solidFill>
                <a:latin typeface="Palatino Linotype"/>
                <a:cs typeface="Palatino Linotype"/>
              </a:rPr>
              <a:t>learned</a:t>
            </a:r>
            <a:r>
              <a:rPr sz="2100" spc="-250" dirty="0">
                <a:solidFill>
                  <a:srgbClr val="FFFFFF"/>
                </a:solidFill>
                <a:latin typeface="Palatino Linotype"/>
                <a:cs typeface="Palatino Linotype"/>
              </a:rPr>
              <a:t> </a:t>
            </a:r>
            <a:r>
              <a:rPr sz="2100" spc="100" dirty="0">
                <a:solidFill>
                  <a:srgbClr val="FFFFFF"/>
                </a:solidFill>
                <a:latin typeface="Palatino Linotype"/>
                <a:cs typeface="Palatino Linotype"/>
              </a:rPr>
              <a:t>to</a:t>
            </a:r>
            <a:r>
              <a:rPr sz="2100" spc="-250" dirty="0">
                <a:solidFill>
                  <a:srgbClr val="FFFFFF"/>
                </a:solidFill>
                <a:latin typeface="Palatino Linotype"/>
                <a:cs typeface="Palatino Linotype"/>
              </a:rPr>
              <a:t> </a:t>
            </a:r>
            <a:r>
              <a:rPr sz="2100" spc="40" dirty="0">
                <a:solidFill>
                  <a:srgbClr val="FFFFFF"/>
                </a:solidFill>
                <a:latin typeface="Palatino Linotype"/>
                <a:cs typeface="Palatino Linotype"/>
              </a:rPr>
              <a:t>overcome</a:t>
            </a:r>
            <a:r>
              <a:rPr sz="2100" spc="-250" dirty="0">
                <a:solidFill>
                  <a:srgbClr val="FFFFFF"/>
                </a:solidFill>
                <a:latin typeface="Palatino Linotype"/>
                <a:cs typeface="Palatino Linotype"/>
              </a:rPr>
              <a:t> </a:t>
            </a:r>
            <a:r>
              <a:rPr sz="2100" spc="80" dirty="0">
                <a:solidFill>
                  <a:srgbClr val="FFFFFF"/>
                </a:solidFill>
                <a:latin typeface="Palatino Linotype"/>
                <a:cs typeface="Palatino Linotype"/>
              </a:rPr>
              <a:t>my</a:t>
            </a:r>
            <a:r>
              <a:rPr sz="2100" spc="-250" dirty="0">
                <a:solidFill>
                  <a:srgbClr val="FFFFFF"/>
                </a:solidFill>
                <a:latin typeface="Palatino Linotype"/>
                <a:cs typeface="Palatino Linotype"/>
              </a:rPr>
              <a:t> </a:t>
            </a:r>
            <a:r>
              <a:rPr sz="2100" spc="30" dirty="0">
                <a:solidFill>
                  <a:srgbClr val="FFFFFF"/>
                </a:solidFill>
                <a:latin typeface="Palatino Linotype"/>
                <a:cs typeface="Palatino Linotype"/>
              </a:rPr>
              <a:t>fears."</a:t>
            </a:r>
            <a:endParaRPr sz="2100">
              <a:latin typeface="Palatino Linotype"/>
              <a:cs typeface="Palatino Linotype"/>
            </a:endParaRPr>
          </a:p>
          <a:p>
            <a:pPr marR="56515" algn="ctr">
              <a:lnSpc>
                <a:spcPct val="100000"/>
              </a:lnSpc>
              <a:spcBef>
                <a:spcPts val="405"/>
              </a:spcBef>
            </a:pPr>
            <a:r>
              <a:rPr sz="2100" spc="35" dirty="0">
                <a:solidFill>
                  <a:srgbClr val="FFFFFF"/>
                </a:solidFill>
                <a:latin typeface="Palatino Linotype"/>
                <a:cs typeface="Palatino Linotype"/>
              </a:rPr>
              <a:t>~</a:t>
            </a:r>
            <a:r>
              <a:rPr sz="2100" spc="-250" dirty="0">
                <a:solidFill>
                  <a:srgbClr val="FFFFFF"/>
                </a:solidFill>
                <a:latin typeface="Palatino Linotype"/>
                <a:cs typeface="Palatino Linotype"/>
              </a:rPr>
              <a:t> </a:t>
            </a:r>
            <a:r>
              <a:rPr sz="2100" spc="60" dirty="0">
                <a:solidFill>
                  <a:srgbClr val="FFFFFF"/>
                </a:solidFill>
                <a:latin typeface="Palatino Linotype"/>
                <a:cs typeface="Palatino Linotype"/>
              </a:rPr>
              <a:t>Patricia,</a:t>
            </a:r>
            <a:r>
              <a:rPr sz="2100" spc="-250" dirty="0">
                <a:solidFill>
                  <a:srgbClr val="FFFFFF"/>
                </a:solidFill>
                <a:latin typeface="Palatino Linotype"/>
                <a:cs typeface="Palatino Linotype"/>
              </a:rPr>
              <a:t> </a:t>
            </a:r>
            <a:r>
              <a:rPr sz="2100" spc="25" dirty="0">
                <a:solidFill>
                  <a:srgbClr val="FFFFFF"/>
                </a:solidFill>
                <a:latin typeface="Palatino Linotype"/>
                <a:cs typeface="Palatino Linotype"/>
              </a:rPr>
              <a:t>Multicultural</a:t>
            </a:r>
            <a:r>
              <a:rPr sz="2100" spc="-250" dirty="0">
                <a:solidFill>
                  <a:srgbClr val="FFFFFF"/>
                </a:solidFill>
                <a:latin typeface="Palatino Linotype"/>
                <a:cs typeface="Palatino Linotype"/>
              </a:rPr>
              <a:t> </a:t>
            </a:r>
            <a:r>
              <a:rPr sz="2100" spc="35" dirty="0">
                <a:solidFill>
                  <a:srgbClr val="FFFFFF"/>
                </a:solidFill>
                <a:latin typeface="Palatino Linotype"/>
                <a:cs typeface="Palatino Linotype"/>
              </a:rPr>
              <a:t>Client</a:t>
            </a:r>
            <a:endParaRPr sz="2100">
              <a:latin typeface="Palatino Linotype"/>
              <a:cs typeface="Palatino Linotype"/>
            </a:endParaRPr>
          </a:p>
        </p:txBody>
      </p:sp>
      <p:sp>
        <p:nvSpPr>
          <p:cNvPr id="6" name="object 6"/>
          <p:cNvSpPr txBox="1"/>
          <p:nvPr/>
        </p:nvSpPr>
        <p:spPr>
          <a:xfrm>
            <a:off x="285787" y="5343525"/>
            <a:ext cx="5819775" cy="1190625"/>
          </a:xfrm>
          <a:prstGeom prst="rect">
            <a:avLst/>
          </a:prstGeom>
          <a:solidFill>
            <a:srgbClr val="712982">
              <a:alpha val="44705"/>
            </a:srgbClr>
          </a:solidFill>
        </p:spPr>
        <p:txBody>
          <a:bodyPr vert="horz" wrap="square" lIns="0" tIns="104775" rIns="0" bIns="0" rtlCol="0">
            <a:spAutoFit/>
          </a:bodyPr>
          <a:lstStyle/>
          <a:p>
            <a:pPr marL="94615" marR="106045" algn="ctr">
              <a:lnSpc>
                <a:spcPct val="101200"/>
              </a:lnSpc>
              <a:spcBef>
                <a:spcPts val="825"/>
              </a:spcBef>
            </a:pPr>
            <a:r>
              <a:rPr sz="2100" spc="150" dirty="0">
                <a:solidFill>
                  <a:srgbClr val="FFFFFF"/>
                </a:solidFill>
                <a:latin typeface="Palatino Linotype"/>
                <a:cs typeface="Palatino Linotype"/>
              </a:rPr>
              <a:t>"Thanks</a:t>
            </a:r>
            <a:r>
              <a:rPr sz="2100" spc="-45" dirty="0">
                <a:solidFill>
                  <a:srgbClr val="FFFFFF"/>
                </a:solidFill>
                <a:latin typeface="Palatino Linotype"/>
                <a:cs typeface="Palatino Linotype"/>
              </a:rPr>
              <a:t> </a:t>
            </a:r>
            <a:r>
              <a:rPr sz="2100" spc="150" dirty="0">
                <a:solidFill>
                  <a:srgbClr val="FFFFFF"/>
                </a:solidFill>
                <a:latin typeface="Palatino Linotype"/>
                <a:cs typeface="Palatino Linotype"/>
              </a:rPr>
              <a:t>to</a:t>
            </a:r>
            <a:r>
              <a:rPr sz="2100" spc="-45" dirty="0">
                <a:solidFill>
                  <a:srgbClr val="FFFFFF"/>
                </a:solidFill>
                <a:latin typeface="Palatino Linotype"/>
                <a:cs typeface="Palatino Linotype"/>
              </a:rPr>
              <a:t> </a:t>
            </a:r>
            <a:r>
              <a:rPr sz="2100" spc="185" dirty="0">
                <a:solidFill>
                  <a:srgbClr val="FFFFFF"/>
                </a:solidFill>
                <a:latin typeface="Palatino Linotype"/>
                <a:cs typeface="Palatino Linotype"/>
              </a:rPr>
              <a:t>the</a:t>
            </a:r>
            <a:r>
              <a:rPr sz="2100" spc="-45" dirty="0">
                <a:solidFill>
                  <a:srgbClr val="FFFFFF"/>
                </a:solidFill>
                <a:latin typeface="Palatino Linotype"/>
                <a:cs typeface="Palatino Linotype"/>
              </a:rPr>
              <a:t> </a:t>
            </a:r>
            <a:r>
              <a:rPr sz="2100" spc="105" dirty="0">
                <a:solidFill>
                  <a:srgbClr val="FFFFFF"/>
                </a:solidFill>
                <a:latin typeface="Palatino Linotype"/>
                <a:cs typeface="Palatino Linotype"/>
              </a:rPr>
              <a:t>Support</a:t>
            </a:r>
            <a:r>
              <a:rPr sz="2100" spc="-45" dirty="0">
                <a:solidFill>
                  <a:srgbClr val="FFFFFF"/>
                </a:solidFill>
                <a:latin typeface="Palatino Linotype"/>
                <a:cs typeface="Palatino Linotype"/>
              </a:rPr>
              <a:t> </a:t>
            </a:r>
            <a:r>
              <a:rPr sz="2100" spc="65" dirty="0">
                <a:solidFill>
                  <a:srgbClr val="FFFFFF"/>
                </a:solidFill>
                <a:latin typeface="Palatino Linotype"/>
                <a:cs typeface="Palatino Linotype"/>
              </a:rPr>
              <a:t>Group,</a:t>
            </a:r>
            <a:r>
              <a:rPr sz="2100" spc="-45" dirty="0">
                <a:solidFill>
                  <a:srgbClr val="FFFFFF"/>
                </a:solidFill>
                <a:latin typeface="Palatino Linotype"/>
                <a:cs typeface="Palatino Linotype"/>
              </a:rPr>
              <a:t> </a:t>
            </a:r>
            <a:r>
              <a:rPr sz="2100" spc="80" dirty="0">
                <a:solidFill>
                  <a:srgbClr val="FFFFFF"/>
                </a:solidFill>
                <a:latin typeface="Palatino Linotype"/>
                <a:cs typeface="Palatino Linotype"/>
              </a:rPr>
              <a:t>I</a:t>
            </a:r>
            <a:r>
              <a:rPr sz="2100" spc="-45" dirty="0">
                <a:solidFill>
                  <a:srgbClr val="FFFFFF"/>
                </a:solidFill>
                <a:latin typeface="Palatino Linotype"/>
                <a:cs typeface="Palatino Linotype"/>
              </a:rPr>
              <a:t> </a:t>
            </a:r>
            <a:r>
              <a:rPr sz="2100" spc="185" dirty="0">
                <a:solidFill>
                  <a:srgbClr val="FFFFFF"/>
                </a:solidFill>
                <a:latin typeface="Palatino Linotype"/>
                <a:cs typeface="Palatino Linotype"/>
              </a:rPr>
              <a:t>am</a:t>
            </a:r>
            <a:r>
              <a:rPr sz="2100" spc="-45" dirty="0">
                <a:solidFill>
                  <a:srgbClr val="FFFFFF"/>
                </a:solidFill>
                <a:latin typeface="Palatino Linotype"/>
                <a:cs typeface="Palatino Linotype"/>
              </a:rPr>
              <a:t> </a:t>
            </a:r>
            <a:r>
              <a:rPr sz="2100" spc="140" dirty="0">
                <a:solidFill>
                  <a:srgbClr val="FFFFFF"/>
                </a:solidFill>
                <a:latin typeface="Palatino Linotype"/>
                <a:cs typeface="Palatino Linotype"/>
              </a:rPr>
              <a:t>strong  </a:t>
            </a:r>
            <a:r>
              <a:rPr sz="2100" spc="110" dirty="0">
                <a:solidFill>
                  <a:srgbClr val="FFFFFF"/>
                </a:solidFill>
                <a:latin typeface="Palatino Linotype"/>
                <a:cs typeface="Palatino Linotype"/>
              </a:rPr>
              <a:t>enough </a:t>
            </a:r>
            <a:r>
              <a:rPr sz="2100" spc="150" dirty="0">
                <a:solidFill>
                  <a:srgbClr val="FFFFFF"/>
                </a:solidFill>
                <a:latin typeface="Palatino Linotype"/>
                <a:cs typeface="Palatino Linotype"/>
              </a:rPr>
              <a:t>to </a:t>
            </a:r>
            <a:r>
              <a:rPr sz="2100" spc="125" dirty="0">
                <a:solidFill>
                  <a:srgbClr val="FFFFFF"/>
                </a:solidFill>
                <a:latin typeface="Palatino Linotype"/>
                <a:cs typeface="Palatino Linotype"/>
              </a:rPr>
              <a:t>keep</a:t>
            </a:r>
            <a:r>
              <a:rPr sz="2100" spc="-380" dirty="0">
                <a:solidFill>
                  <a:srgbClr val="FFFFFF"/>
                </a:solidFill>
                <a:latin typeface="Palatino Linotype"/>
                <a:cs typeface="Palatino Linotype"/>
              </a:rPr>
              <a:t> </a:t>
            </a:r>
            <a:r>
              <a:rPr sz="2100" spc="60" dirty="0">
                <a:solidFill>
                  <a:srgbClr val="FFFFFF"/>
                </a:solidFill>
                <a:latin typeface="Palatino Linotype"/>
                <a:cs typeface="Palatino Linotype"/>
              </a:rPr>
              <a:t>going."</a:t>
            </a:r>
            <a:endParaRPr sz="2100">
              <a:latin typeface="Palatino Linotype"/>
              <a:cs typeface="Palatino Linotype"/>
            </a:endParaRPr>
          </a:p>
          <a:p>
            <a:pPr marR="73660" algn="ctr">
              <a:lnSpc>
                <a:spcPct val="100000"/>
              </a:lnSpc>
              <a:spcBef>
                <a:spcPts val="30"/>
              </a:spcBef>
            </a:pPr>
            <a:r>
              <a:rPr sz="2100" spc="125" dirty="0">
                <a:solidFill>
                  <a:srgbClr val="FFFFFF"/>
                </a:solidFill>
                <a:latin typeface="Palatino Linotype"/>
                <a:cs typeface="Palatino Linotype"/>
              </a:rPr>
              <a:t>~Ana, Multicultural</a:t>
            </a:r>
            <a:r>
              <a:rPr sz="2100" spc="-204" dirty="0">
                <a:solidFill>
                  <a:srgbClr val="FFFFFF"/>
                </a:solidFill>
                <a:latin typeface="Palatino Linotype"/>
                <a:cs typeface="Palatino Linotype"/>
              </a:rPr>
              <a:t> </a:t>
            </a:r>
            <a:r>
              <a:rPr sz="2100" spc="125" dirty="0">
                <a:solidFill>
                  <a:srgbClr val="FFFFFF"/>
                </a:solidFill>
                <a:latin typeface="Palatino Linotype"/>
                <a:cs typeface="Palatino Linotype"/>
              </a:rPr>
              <a:t>Client</a:t>
            </a:r>
            <a:endParaRPr sz="2100">
              <a:latin typeface="Palatino Linotype"/>
              <a:cs typeface="Palatino Linotype"/>
            </a:endParaRPr>
          </a:p>
        </p:txBody>
      </p:sp>
      <p:sp>
        <p:nvSpPr>
          <p:cNvPr id="7" name="object 7"/>
          <p:cNvSpPr txBox="1"/>
          <p:nvPr/>
        </p:nvSpPr>
        <p:spPr>
          <a:xfrm>
            <a:off x="3448199" y="3705225"/>
            <a:ext cx="6029325" cy="1323975"/>
          </a:xfrm>
          <a:prstGeom prst="rect">
            <a:avLst/>
          </a:prstGeom>
          <a:solidFill>
            <a:srgbClr val="712982">
              <a:alpha val="44705"/>
            </a:srgbClr>
          </a:solidFill>
        </p:spPr>
        <p:txBody>
          <a:bodyPr vert="horz" wrap="square" lIns="0" tIns="224790" rIns="0" bIns="0" rtlCol="0">
            <a:spAutoFit/>
          </a:bodyPr>
          <a:lstStyle/>
          <a:p>
            <a:pPr marL="233045" marR="196850" algn="ctr">
              <a:lnSpc>
                <a:spcPts val="2480"/>
              </a:lnSpc>
              <a:spcBef>
                <a:spcPts val="1770"/>
              </a:spcBef>
            </a:pPr>
            <a:r>
              <a:rPr sz="2100" spc="-10" dirty="0">
                <a:solidFill>
                  <a:srgbClr val="FFFFFF"/>
                </a:solidFill>
                <a:latin typeface="Palatino Linotype"/>
                <a:cs typeface="Palatino Linotype"/>
              </a:rPr>
              <a:t>"I</a:t>
            </a:r>
            <a:r>
              <a:rPr sz="2100" spc="-160" dirty="0">
                <a:solidFill>
                  <a:srgbClr val="FFFFFF"/>
                </a:solidFill>
                <a:latin typeface="Palatino Linotype"/>
                <a:cs typeface="Palatino Linotype"/>
              </a:rPr>
              <a:t> </a:t>
            </a:r>
            <a:r>
              <a:rPr sz="2100" spc="50" dirty="0">
                <a:solidFill>
                  <a:srgbClr val="FFFFFF"/>
                </a:solidFill>
                <a:latin typeface="Palatino Linotype"/>
                <a:cs typeface="Palatino Linotype"/>
              </a:rPr>
              <a:t>couldn’t</a:t>
            </a:r>
            <a:r>
              <a:rPr sz="2100" spc="-160" dirty="0">
                <a:solidFill>
                  <a:srgbClr val="FFFFFF"/>
                </a:solidFill>
                <a:latin typeface="Palatino Linotype"/>
                <a:cs typeface="Palatino Linotype"/>
              </a:rPr>
              <a:t> </a:t>
            </a:r>
            <a:r>
              <a:rPr sz="2100" spc="125" dirty="0">
                <a:solidFill>
                  <a:srgbClr val="FFFFFF"/>
                </a:solidFill>
                <a:latin typeface="Palatino Linotype"/>
                <a:cs typeface="Palatino Linotype"/>
              </a:rPr>
              <a:t>have</a:t>
            </a:r>
            <a:r>
              <a:rPr sz="2100" spc="-160" dirty="0">
                <a:solidFill>
                  <a:srgbClr val="FFFFFF"/>
                </a:solidFill>
                <a:latin typeface="Palatino Linotype"/>
                <a:cs typeface="Palatino Linotype"/>
              </a:rPr>
              <a:t> </a:t>
            </a:r>
            <a:r>
              <a:rPr sz="2100" spc="55" dirty="0">
                <a:solidFill>
                  <a:srgbClr val="FFFFFF"/>
                </a:solidFill>
                <a:latin typeface="Palatino Linotype"/>
                <a:cs typeface="Palatino Linotype"/>
              </a:rPr>
              <a:t>imagined</a:t>
            </a:r>
            <a:r>
              <a:rPr sz="2100" spc="-160" dirty="0">
                <a:solidFill>
                  <a:srgbClr val="FFFFFF"/>
                </a:solidFill>
                <a:latin typeface="Palatino Linotype"/>
                <a:cs typeface="Palatino Linotype"/>
              </a:rPr>
              <a:t> </a:t>
            </a:r>
            <a:r>
              <a:rPr sz="2100" spc="85" dirty="0">
                <a:solidFill>
                  <a:srgbClr val="FFFFFF"/>
                </a:solidFill>
                <a:latin typeface="Palatino Linotype"/>
                <a:cs typeface="Palatino Linotype"/>
              </a:rPr>
              <a:t>myself</a:t>
            </a:r>
            <a:r>
              <a:rPr sz="2100" spc="-160" dirty="0">
                <a:solidFill>
                  <a:srgbClr val="FFFFFF"/>
                </a:solidFill>
                <a:latin typeface="Palatino Linotype"/>
                <a:cs typeface="Palatino Linotype"/>
              </a:rPr>
              <a:t> </a:t>
            </a:r>
            <a:r>
              <a:rPr sz="2100" spc="75" dirty="0">
                <a:solidFill>
                  <a:srgbClr val="FFFFFF"/>
                </a:solidFill>
                <a:latin typeface="Palatino Linotype"/>
                <a:cs typeface="Palatino Linotype"/>
              </a:rPr>
              <a:t>where</a:t>
            </a:r>
            <a:r>
              <a:rPr sz="2100" spc="-160" dirty="0">
                <a:solidFill>
                  <a:srgbClr val="FFFFFF"/>
                </a:solidFill>
                <a:latin typeface="Palatino Linotype"/>
                <a:cs typeface="Palatino Linotype"/>
              </a:rPr>
              <a:t> </a:t>
            </a:r>
            <a:r>
              <a:rPr sz="2100" spc="80" dirty="0">
                <a:solidFill>
                  <a:srgbClr val="FFFFFF"/>
                </a:solidFill>
                <a:latin typeface="Palatino Linotype"/>
                <a:cs typeface="Palatino Linotype"/>
              </a:rPr>
              <a:t>I</a:t>
            </a:r>
            <a:r>
              <a:rPr sz="2100" spc="-160" dirty="0">
                <a:solidFill>
                  <a:srgbClr val="FFFFFF"/>
                </a:solidFill>
                <a:latin typeface="Palatino Linotype"/>
                <a:cs typeface="Palatino Linotype"/>
              </a:rPr>
              <a:t> </a:t>
            </a:r>
            <a:r>
              <a:rPr sz="2100" spc="155" dirty="0">
                <a:solidFill>
                  <a:srgbClr val="FFFFFF"/>
                </a:solidFill>
                <a:latin typeface="Palatino Linotype"/>
                <a:cs typeface="Palatino Linotype"/>
              </a:rPr>
              <a:t>am  </a:t>
            </a:r>
            <a:r>
              <a:rPr sz="2100" spc="30" dirty="0">
                <a:solidFill>
                  <a:srgbClr val="FFFFFF"/>
                </a:solidFill>
                <a:latin typeface="Palatino Linotype"/>
                <a:cs typeface="Palatino Linotype"/>
              </a:rPr>
              <a:t>now</a:t>
            </a:r>
            <a:r>
              <a:rPr sz="2100" spc="-160" dirty="0">
                <a:solidFill>
                  <a:srgbClr val="FFFFFF"/>
                </a:solidFill>
                <a:latin typeface="Palatino Linotype"/>
                <a:cs typeface="Palatino Linotype"/>
              </a:rPr>
              <a:t> </a:t>
            </a:r>
            <a:r>
              <a:rPr sz="2100" spc="75" dirty="0">
                <a:solidFill>
                  <a:srgbClr val="FFFFFF"/>
                </a:solidFill>
                <a:latin typeface="Palatino Linotype"/>
                <a:cs typeface="Palatino Linotype"/>
              </a:rPr>
              <a:t>when</a:t>
            </a:r>
            <a:r>
              <a:rPr sz="2100" spc="-160" dirty="0">
                <a:solidFill>
                  <a:srgbClr val="FFFFFF"/>
                </a:solidFill>
                <a:latin typeface="Palatino Linotype"/>
                <a:cs typeface="Palatino Linotype"/>
              </a:rPr>
              <a:t> </a:t>
            </a:r>
            <a:r>
              <a:rPr sz="2100" spc="80" dirty="0">
                <a:solidFill>
                  <a:srgbClr val="FFFFFF"/>
                </a:solidFill>
                <a:latin typeface="Palatino Linotype"/>
                <a:cs typeface="Palatino Linotype"/>
              </a:rPr>
              <a:t>I</a:t>
            </a:r>
            <a:r>
              <a:rPr sz="2100" spc="-160" dirty="0">
                <a:solidFill>
                  <a:srgbClr val="FFFFFF"/>
                </a:solidFill>
                <a:latin typeface="Palatino Linotype"/>
                <a:cs typeface="Palatino Linotype"/>
              </a:rPr>
              <a:t> </a:t>
            </a:r>
            <a:r>
              <a:rPr sz="2100" spc="140" dirty="0">
                <a:solidFill>
                  <a:srgbClr val="FFFFFF"/>
                </a:solidFill>
                <a:latin typeface="Palatino Linotype"/>
                <a:cs typeface="Palatino Linotype"/>
              </a:rPr>
              <a:t>came</a:t>
            </a:r>
            <a:r>
              <a:rPr sz="2100" spc="-160" dirty="0">
                <a:solidFill>
                  <a:srgbClr val="FFFFFF"/>
                </a:solidFill>
                <a:latin typeface="Palatino Linotype"/>
                <a:cs typeface="Palatino Linotype"/>
              </a:rPr>
              <a:t> </a:t>
            </a:r>
            <a:r>
              <a:rPr sz="2100" spc="85" dirty="0">
                <a:solidFill>
                  <a:srgbClr val="FFFFFF"/>
                </a:solidFill>
                <a:latin typeface="Palatino Linotype"/>
                <a:cs typeface="Palatino Linotype"/>
              </a:rPr>
              <a:t>in</a:t>
            </a:r>
            <a:r>
              <a:rPr sz="2100" spc="-160" dirty="0">
                <a:solidFill>
                  <a:srgbClr val="FFFFFF"/>
                </a:solidFill>
                <a:latin typeface="Palatino Linotype"/>
                <a:cs typeface="Palatino Linotype"/>
              </a:rPr>
              <a:t> </a:t>
            </a:r>
            <a:r>
              <a:rPr sz="2100" spc="65" dirty="0">
                <a:solidFill>
                  <a:srgbClr val="FFFFFF"/>
                </a:solidFill>
                <a:latin typeface="Palatino Linotype"/>
                <a:cs typeface="Palatino Linotype"/>
              </a:rPr>
              <a:t>for</a:t>
            </a:r>
            <a:r>
              <a:rPr sz="2100" spc="-160" dirty="0">
                <a:solidFill>
                  <a:srgbClr val="FFFFFF"/>
                </a:solidFill>
                <a:latin typeface="Palatino Linotype"/>
                <a:cs typeface="Palatino Linotype"/>
              </a:rPr>
              <a:t> </a:t>
            </a:r>
            <a:r>
              <a:rPr sz="2100" spc="100" dirty="0">
                <a:solidFill>
                  <a:srgbClr val="FFFFFF"/>
                </a:solidFill>
                <a:latin typeface="Palatino Linotype"/>
                <a:cs typeface="Palatino Linotype"/>
              </a:rPr>
              <a:t>services</a:t>
            </a:r>
            <a:r>
              <a:rPr sz="2100" spc="-160" dirty="0">
                <a:solidFill>
                  <a:srgbClr val="FFFFFF"/>
                </a:solidFill>
                <a:latin typeface="Palatino Linotype"/>
                <a:cs typeface="Palatino Linotype"/>
              </a:rPr>
              <a:t> </a:t>
            </a:r>
            <a:r>
              <a:rPr sz="2100" spc="80" dirty="0">
                <a:solidFill>
                  <a:srgbClr val="FFFFFF"/>
                </a:solidFill>
                <a:latin typeface="Palatino Linotype"/>
                <a:cs typeface="Palatino Linotype"/>
              </a:rPr>
              <a:t>3</a:t>
            </a:r>
            <a:r>
              <a:rPr sz="2100" spc="-160" dirty="0">
                <a:solidFill>
                  <a:srgbClr val="FFFFFF"/>
                </a:solidFill>
                <a:latin typeface="Palatino Linotype"/>
                <a:cs typeface="Palatino Linotype"/>
              </a:rPr>
              <a:t> </a:t>
            </a:r>
            <a:r>
              <a:rPr sz="2100" spc="125" dirty="0">
                <a:solidFill>
                  <a:srgbClr val="FFFFFF"/>
                </a:solidFill>
                <a:latin typeface="Palatino Linotype"/>
                <a:cs typeface="Palatino Linotype"/>
              </a:rPr>
              <a:t>years</a:t>
            </a:r>
            <a:r>
              <a:rPr sz="2100" spc="-160" dirty="0">
                <a:solidFill>
                  <a:srgbClr val="FFFFFF"/>
                </a:solidFill>
                <a:latin typeface="Palatino Linotype"/>
                <a:cs typeface="Palatino Linotype"/>
              </a:rPr>
              <a:t> </a:t>
            </a:r>
            <a:r>
              <a:rPr sz="2100" spc="30" dirty="0">
                <a:solidFill>
                  <a:srgbClr val="FFFFFF"/>
                </a:solidFill>
                <a:latin typeface="Palatino Linotype"/>
                <a:cs typeface="Palatino Linotype"/>
              </a:rPr>
              <a:t>ago."</a:t>
            </a:r>
            <a:endParaRPr sz="2100">
              <a:latin typeface="Palatino Linotype"/>
              <a:cs typeface="Palatino Linotype"/>
            </a:endParaRPr>
          </a:p>
          <a:p>
            <a:pPr marL="28575" algn="ctr">
              <a:lnSpc>
                <a:spcPts val="2395"/>
              </a:lnSpc>
            </a:pPr>
            <a:r>
              <a:rPr sz="2100" spc="35" dirty="0">
                <a:solidFill>
                  <a:srgbClr val="FFFFFF"/>
                </a:solidFill>
                <a:latin typeface="Palatino Linotype"/>
                <a:cs typeface="Palatino Linotype"/>
              </a:rPr>
              <a:t>~ </a:t>
            </a:r>
            <a:r>
              <a:rPr sz="2100" spc="100" dirty="0">
                <a:solidFill>
                  <a:srgbClr val="FFFFFF"/>
                </a:solidFill>
                <a:latin typeface="Palatino Linotype"/>
                <a:cs typeface="Palatino Linotype"/>
              </a:rPr>
              <a:t>Grace, Transitional</a:t>
            </a:r>
            <a:r>
              <a:rPr sz="2100" spc="-390" dirty="0">
                <a:solidFill>
                  <a:srgbClr val="FFFFFF"/>
                </a:solidFill>
                <a:latin typeface="Palatino Linotype"/>
                <a:cs typeface="Palatino Linotype"/>
              </a:rPr>
              <a:t> </a:t>
            </a:r>
            <a:r>
              <a:rPr sz="2100" spc="25" dirty="0">
                <a:solidFill>
                  <a:srgbClr val="FFFFFF"/>
                </a:solidFill>
                <a:latin typeface="Palatino Linotype"/>
                <a:cs typeface="Palatino Linotype"/>
              </a:rPr>
              <a:t>Housing </a:t>
            </a:r>
            <a:r>
              <a:rPr sz="2100" spc="75" dirty="0">
                <a:solidFill>
                  <a:srgbClr val="FFFFFF"/>
                </a:solidFill>
                <a:latin typeface="Palatino Linotype"/>
                <a:cs typeface="Palatino Linotype"/>
              </a:rPr>
              <a:t>Client</a:t>
            </a:r>
            <a:endParaRPr sz="2100">
              <a:latin typeface="Palatino Linotype"/>
              <a:cs typeface="Palatino Linotype"/>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753600" cy="393779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1"/>
            <a:ext cx="9753600" cy="6877050"/>
          </a:xfrm>
          <a:custGeom>
            <a:avLst/>
            <a:gdLst/>
            <a:ahLst/>
            <a:cxnLst/>
            <a:rect l="l" t="t" r="r" b="b"/>
            <a:pathLst>
              <a:path w="9753600" h="6877050">
                <a:moveTo>
                  <a:pt x="0" y="6877048"/>
                </a:moveTo>
                <a:lnTo>
                  <a:pt x="9753600" y="6877048"/>
                </a:lnTo>
                <a:lnTo>
                  <a:pt x="9753600" y="0"/>
                </a:lnTo>
                <a:lnTo>
                  <a:pt x="0" y="0"/>
                </a:lnTo>
                <a:lnTo>
                  <a:pt x="0" y="6877048"/>
                </a:lnTo>
                <a:close/>
              </a:path>
            </a:pathLst>
          </a:custGeom>
          <a:solidFill>
            <a:srgbClr val="FFFFFF"/>
          </a:solidFill>
        </p:spPr>
        <p:txBody>
          <a:bodyPr wrap="square" lIns="0" tIns="0" rIns="0" bIns="0" rtlCol="0"/>
          <a:lstStyle/>
          <a:p>
            <a:endParaRPr/>
          </a:p>
        </p:txBody>
      </p:sp>
      <p:sp>
        <p:nvSpPr>
          <p:cNvPr id="4" name="object 4"/>
          <p:cNvSpPr/>
          <p:nvPr/>
        </p:nvSpPr>
        <p:spPr>
          <a:xfrm>
            <a:off x="0" y="0"/>
            <a:ext cx="9753600" cy="263842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590675" y="4368584"/>
            <a:ext cx="66675" cy="6667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590675" y="4635284"/>
            <a:ext cx="66675" cy="66675"/>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590675" y="4901984"/>
            <a:ext cx="66675" cy="66675"/>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1590675" y="5168684"/>
            <a:ext cx="66675" cy="66675"/>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1590675" y="5435384"/>
            <a:ext cx="66675" cy="66675"/>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1590675" y="5702084"/>
            <a:ext cx="66675" cy="66675"/>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1590675" y="5968784"/>
            <a:ext cx="66675" cy="66675"/>
          </a:xfrm>
          <a:prstGeom prst="rect">
            <a:avLst/>
          </a:prstGeom>
          <a:blipFill>
            <a:blip r:embed="rId4" cstate="print"/>
            <a:stretch>
              <a:fillRect/>
            </a:stretch>
          </a:blipFill>
        </p:spPr>
        <p:txBody>
          <a:bodyPr wrap="square" lIns="0" tIns="0" rIns="0" bIns="0" rtlCol="0"/>
          <a:lstStyle/>
          <a:p>
            <a:endParaRPr/>
          </a:p>
        </p:txBody>
      </p:sp>
      <p:sp>
        <p:nvSpPr>
          <p:cNvPr id="12" name="object 12"/>
          <p:cNvSpPr txBox="1"/>
          <p:nvPr/>
        </p:nvSpPr>
        <p:spPr>
          <a:xfrm>
            <a:off x="1777107" y="4234840"/>
            <a:ext cx="6535420" cy="1892300"/>
          </a:xfrm>
          <a:prstGeom prst="rect">
            <a:avLst/>
          </a:prstGeom>
        </p:spPr>
        <p:txBody>
          <a:bodyPr vert="horz" wrap="square" lIns="0" tIns="12065" rIns="0" bIns="0" rtlCol="0">
            <a:spAutoFit/>
          </a:bodyPr>
          <a:lstStyle/>
          <a:p>
            <a:pPr marL="12700" marR="410209">
              <a:lnSpc>
                <a:spcPct val="109400"/>
              </a:lnSpc>
              <a:spcBef>
                <a:spcPts val="95"/>
              </a:spcBef>
            </a:pPr>
            <a:r>
              <a:rPr sz="1600" spc="25" dirty="0">
                <a:solidFill>
                  <a:srgbClr val="404040"/>
                </a:solidFill>
                <a:latin typeface="Arial"/>
                <a:cs typeface="Arial"/>
              </a:rPr>
              <a:t>Cherokee </a:t>
            </a:r>
            <a:r>
              <a:rPr sz="1600" spc="50" dirty="0">
                <a:solidFill>
                  <a:srgbClr val="404040"/>
                </a:solidFill>
                <a:latin typeface="Arial"/>
                <a:cs typeface="Arial"/>
              </a:rPr>
              <a:t>County Community Development </a:t>
            </a:r>
            <a:r>
              <a:rPr sz="1600" spc="30" dirty="0">
                <a:solidFill>
                  <a:srgbClr val="404040"/>
                </a:solidFill>
                <a:latin typeface="Arial"/>
                <a:cs typeface="Arial"/>
              </a:rPr>
              <a:t>Block </a:t>
            </a:r>
            <a:r>
              <a:rPr sz="1600" spc="50" dirty="0">
                <a:solidFill>
                  <a:srgbClr val="404040"/>
                </a:solidFill>
                <a:latin typeface="Arial"/>
                <a:cs typeface="Arial"/>
              </a:rPr>
              <a:t>Grant</a:t>
            </a:r>
            <a:r>
              <a:rPr sz="1600" spc="-285" dirty="0">
                <a:solidFill>
                  <a:srgbClr val="404040"/>
                </a:solidFill>
                <a:latin typeface="Arial"/>
                <a:cs typeface="Arial"/>
              </a:rPr>
              <a:t> </a:t>
            </a:r>
            <a:r>
              <a:rPr sz="1600" dirty="0">
                <a:solidFill>
                  <a:srgbClr val="404040"/>
                </a:solidFill>
                <a:latin typeface="Arial"/>
                <a:cs typeface="Arial"/>
              </a:rPr>
              <a:t>(CDBG)  </a:t>
            </a:r>
            <a:r>
              <a:rPr sz="1600" spc="50" dirty="0">
                <a:solidFill>
                  <a:srgbClr val="404040"/>
                </a:solidFill>
                <a:latin typeface="Arial"/>
                <a:cs typeface="Arial"/>
              </a:rPr>
              <a:t>Criminal </a:t>
            </a:r>
            <a:r>
              <a:rPr sz="1600" spc="25" dirty="0">
                <a:solidFill>
                  <a:srgbClr val="404040"/>
                </a:solidFill>
                <a:latin typeface="Arial"/>
                <a:cs typeface="Arial"/>
              </a:rPr>
              <a:t>Justice </a:t>
            </a:r>
            <a:r>
              <a:rPr sz="1600" spc="50" dirty="0">
                <a:solidFill>
                  <a:srgbClr val="404040"/>
                </a:solidFill>
                <a:latin typeface="Arial"/>
                <a:cs typeface="Arial"/>
              </a:rPr>
              <a:t>Coordinating</a:t>
            </a:r>
            <a:r>
              <a:rPr sz="1600" spc="-190" dirty="0">
                <a:solidFill>
                  <a:srgbClr val="404040"/>
                </a:solidFill>
                <a:latin typeface="Arial"/>
                <a:cs typeface="Arial"/>
              </a:rPr>
              <a:t> </a:t>
            </a:r>
            <a:r>
              <a:rPr sz="1600" spc="30" dirty="0">
                <a:solidFill>
                  <a:srgbClr val="404040"/>
                </a:solidFill>
                <a:latin typeface="Arial"/>
                <a:cs typeface="Arial"/>
              </a:rPr>
              <a:t>Council</a:t>
            </a:r>
            <a:endParaRPr sz="1600">
              <a:latin typeface="Arial"/>
              <a:cs typeface="Arial"/>
            </a:endParaRPr>
          </a:p>
          <a:p>
            <a:pPr marL="12700" marR="5080">
              <a:lnSpc>
                <a:spcPct val="109400"/>
              </a:lnSpc>
            </a:pPr>
            <a:r>
              <a:rPr sz="1600" spc="25" dirty="0">
                <a:solidFill>
                  <a:srgbClr val="404040"/>
                </a:solidFill>
                <a:latin typeface="Arial"/>
                <a:cs typeface="Arial"/>
              </a:rPr>
              <a:t>Judicial</a:t>
            </a:r>
            <a:r>
              <a:rPr sz="1600" spc="-10" dirty="0">
                <a:solidFill>
                  <a:srgbClr val="404040"/>
                </a:solidFill>
                <a:latin typeface="Arial"/>
                <a:cs typeface="Arial"/>
              </a:rPr>
              <a:t> </a:t>
            </a:r>
            <a:r>
              <a:rPr sz="1600" spc="30" dirty="0">
                <a:solidFill>
                  <a:srgbClr val="404040"/>
                </a:solidFill>
                <a:latin typeface="Arial"/>
                <a:cs typeface="Arial"/>
              </a:rPr>
              <a:t>Council</a:t>
            </a:r>
            <a:r>
              <a:rPr sz="1600" spc="-10" dirty="0">
                <a:solidFill>
                  <a:srgbClr val="404040"/>
                </a:solidFill>
                <a:latin typeface="Arial"/>
                <a:cs typeface="Arial"/>
              </a:rPr>
              <a:t> </a:t>
            </a:r>
            <a:r>
              <a:rPr sz="1600" spc="65" dirty="0">
                <a:solidFill>
                  <a:srgbClr val="404040"/>
                </a:solidFill>
                <a:latin typeface="Arial"/>
                <a:cs typeface="Arial"/>
              </a:rPr>
              <a:t>of</a:t>
            </a:r>
            <a:r>
              <a:rPr sz="1600" spc="-10" dirty="0">
                <a:solidFill>
                  <a:srgbClr val="404040"/>
                </a:solidFill>
                <a:latin typeface="Arial"/>
                <a:cs typeface="Arial"/>
              </a:rPr>
              <a:t> </a:t>
            </a:r>
            <a:r>
              <a:rPr sz="1600" spc="55" dirty="0">
                <a:solidFill>
                  <a:srgbClr val="404040"/>
                </a:solidFill>
                <a:latin typeface="Arial"/>
                <a:cs typeface="Arial"/>
              </a:rPr>
              <a:t>Georgia/Administrative</a:t>
            </a:r>
            <a:r>
              <a:rPr sz="1600" spc="-10" dirty="0">
                <a:solidFill>
                  <a:srgbClr val="404040"/>
                </a:solidFill>
                <a:latin typeface="Arial"/>
                <a:cs typeface="Arial"/>
              </a:rPr>
              <a:t> </a:t>
            </a:r>
            <a:r>
              <a:rPr sz="1600" spc="60" dirty="0">
                <a:solidFill>
                  <a:srgbClr val="404040"/>
                </a:solidFill>
                <a:latin typeface="Arial"/>
                <a:cs typeface="Arial"/>
              </a:rPr>
              <a:t>Office</a:t>
            </a:r>
            <a:r>
              <a:rPr sz="1600" spc="-10" dirty="0">
                <a:solidFill>
                  <a:srgbClr val="404040"/>
                </a:solidFill>
                <a:latin typeface="Arial"/>
                <a:cs typeface="Arial"/>
              </a:rPr>
              <a:t> </a:t>
            </a:r>
            <a:r>
              <a:rPr sz="1600" spc="65" dirty="0">
                <a:solidFill>
                  <a:srgbClr val="404040"/>
                </a:solidFill>
                <a:latin typeface="Arial"/>
                <a:cs typeface="Arial"/>
              </a:rPr>
              <a:t>of</a:t>
            </a:r>
            <a:r>
              <a:rPr sz="1600" spc="-10" dirty="0">
                <a:solidFill>
                  <a:srgbClr val="404040"/>
                </a:solidFill>
                <a:latin typeface="Arial"/>
                <a:cs typeface="Arial"/>
              </a:rPr>
              <a:t> </a:t>
            </a:r>
            <a:r>
              <a:rPr sz="1600" spc="55" dirty="0">
                <a:solidFill>
                  <a:srgbClr val="404040"/>
                </a:solidFill>
                <a:latin typeface="Arial"/>
                <a:cs typeface="Arial"/>
              </a:rPr>
              <a:t>the</a:t>
            </a:r>
            <a:r>
              <a:rPr sz="1600" spc="-10" dirty="0">
                <a:solidFill>
                  <a:srgbClr val="404040"/>
                </a:solidFill>
                <a:latin typeface="Arial"/>
                <a:cs typeface="Arial"/>
              </a:rPr>
              <a:t> </a:t>
            </a:r>
            <a:r>
              <a:rPr sz="1600" spc="75" dirty="0">
                <a:solidFill>
                  <a:srgbClr val="404040"/>
                </a:solidFill>
                <a:latin typeface="Arial"/>
                <a:cs typeface="Arial"/>
              </a:rPr>
              <a:t>Court</a:t>
            </a:r>
            <a:r>
              <a:rPr sz="1600" spc="-10" dirty="0">
                <a:solidFill>
                  <a:srgbClr val="404040"/>
                </a:solidFill>
                <a:latin typeface="Arial"/>
                <a:cs typeface="Arial"/>
              </a:rPr>
              <a:t> </a:t>
            </a:r>
            <a:r>
              <a:rPr sz="1600" spc="5" dirty="0">
                <a:solidFill>
                  <a:srgbClr val="404040"/>
                </a:solidFill>
                <a:latin typeface="Arial"/>
                <a:cs typeface="Arial"/>
              </a:rPr>
              <a:t>(AOC)  </a:t>
            </a:r>
            <a:r>
              <a:rPr sz="1600" spc="60" dirty="0">
                <a:solidFill>
                  <a:srgbClr val="404040"/>
                </a:solidFill>
                <a:latin typeface="Arial"/>
                <a:cs typeface="Arial"/>
              </a:rPr>
              <a:t>Office </a:t>
            </a:r>
            <a:r>
              <a:rPr sz="1600" spc="25" dirty="0">
                <a:solidFill>
                  <a:srgbClr val="404040"/>
                </a:solidFill>
                <a:latin typeface="Arial"/>
                <a:cs typeface="Arial"/>
              </a:rPr>
              <a:t>on </a:t>
            </a:r>
            <a:r>
              <a:rPr sz="1600" spc="30" dirty="0">
                <a:solidFill>
                  <a:srgbClr val="404040"/>
                </a:solidFill>
                <a:latin typeface="Arial"/>
                <a:cs typeface="Arial"/>
              </a:rPr>
              <a:t>Violence </a:t>
            </a:r>
            <a:r>
              <a:rPr sz="1600" spc="25" dirty="0">
                <a:solidFill>
                  <a:srgbClr val="404040"/>
                </a:solidFill>
                <a:latin typeface="Arial"/>
                <a:cs typeface="Arial"/>
              </a:rPr>
              <a:t>Against</a:t>
            </a:r>
            <a:r>
              <a:rPr sz="1600" spc="-285" dirty="0">
                <a:solidFill>
                  <a:srgbClr val="404040"/>
                </a:solidFill>
                <a:latin typeface="Arial"/>
                <a:cs typeface="Arial"/>
              </a:rPr>
              <a:t> </a:t>
            </a:r>
            <a:r>
              <a:rPr sz="1600" spc="40" dirty="0">
                <a:solidFill>
                  <a:srgbClr val="404040"/>
                </a:solidFill>
                <a:latin typeface="Arial"/>
                <a:cs typeface="Arial"/>
              </a:rPr>
              <a:t>Women</a:t>
            </a:r>
            <a:endParaRPr sz="1600">
              <a:latin typeface="Arial"/>
              <a:cs typeface="Arial"/>
            </a:endParaRPr>
          </a:p>
          <a:p>
            <a:pPr marL="12700">
              <a:lnSpc>
                <a:spcPct val="100000"/>
              </a:lnSpc>
              <a:spcBef>
                <a:spcPts val="180"/>
              </a:spcBef>
            </a:pPr>
            <a:r>
              <a:rPr sz="1600" spc="60" dirty="0">
                <a:solidFill>
                  <a:srgbClr val="404040"/>
                </a:solidFill>
                <a:latin typeface="Arial"/>
                <a:cs typeface="Arial"/>
              </a:rPr>
              <a:t>United</a:t>
            </a:r>
            <a:r>
              <a:rPr sz="1600" spc="-45" dirty="0">
                <a:solidFill>
                  <a:srgbClr val="404040"/>
                </a:solidFill>
                <a:latin typeface="Arial"/>
                <a:cs typeface="Arial"/>
              </a:rPr>
              <a:t> </a:t>
            </a:r>
            <a:r>
              <a:rPr sz="1600" spc="50" dirty="0">
                <a:solidFill>
                  <a:srgbClr val="404040"/>
                </a:solidFill>
                <a:latin typeface="Arial"/>
                <a:cs typeface="Arial"/>
              </a:rPr>
              <a:t>Way</a:t>
            </a:r>
            <a:endParaRPr sz="1600">
              <a:latin typeface="Arial"/>
              <a:cs typeface="Arial"/>
            </a:endParaRPr>
          </a:p>
          <a:p>
            <a:pPr marL="12700" marR="2933700">
              <a:lnSpc>
                <a:spcPct val="109400"/>
              </a:lnSpc>
            </a:pPr>
            <a:r>
              <a:rPr sz="1600" spc="30" dirty="0">
                <a:solidFill>
                  <a:srgbClr val="404040"/>
                </a:solidFill>
                <a:latin typeface="Arial"/>
                <a:cs typeface="Arial"/>
              </a:rPr>
              <a:t>Violence </a:t>
            </a:r>
            <a:r>
              <a:rPr sz="1600" spc="25" dirty="0">
                <a:solidFill>
                  <a:srgbClr val="404040"/>
                </a:solidFill>
                <a:latin typeface="Arial"/>
                <a:cs typeface="Arial"/>
              </a:rPr>
              <a:t>Against </a:t>
            </a:r>
            <a:r>
              <a:rPr sz="1600" spc="40" dirty="0">
                <a:solidFill>
                  <a:srgbClr val="404040"/>
                </a:solidFill>
                <a:latin typeface="Arial"/>
                <a:cs typeface="Arial"/>
              </a:rPr>
              <a:t>Women </a:t>
            </a:r>
            <a:r>
              <a:rPr sz="1600" spc="65" dirty="0">
                <a:solidFill>
                  <a:srgbClr val="404040"/>
                </a:solidFill>
                <a:latin typeface="Arial"/>
                <a:cs typeface="Arial"/>
              </a:rPr>
              <a:t>Act</a:t>
            </a:r>
            <a:r>
              <a:rPr sz="1600" spc="-185" dirty="0">
                <a:solidFill>
                  <a:srgbClr val="404040"/>
                </a:solidFill>
                <a:latin typeface="Arial"/>
                <a:cs typeface="Arial"/>
              </a:rPr>
              <a:t> </a:t>
            </a:r>
            <a:r>
              <a:rPr sz="1600" spc="50" dirty="0">
                <a:solidFill>
                  <a:srgbClr val="404040"/>
                </a:solidFill>
                <a:latin typeface="Arial"/>
                <a:cs typeface="Arial"/>
              </a:rPr>
              <a:t>(VAWA)  Victims </a:t>
            </a:r>
            <a:r>
              <a:rPr sz="1600" spc="65" dirty="0">
                <a:solidFill>
                  <a:srgbClr val="404040"/>
                </a:solidFill>
                <a:latin typeface="Arial"/>
                <a:cs typeface="Arial"/>
              </a:rPr>
              <a:t>of </a:t>
            </a:r>
            <a:r>
              <a:rPr sz="1600" spc="35" dirty="0">
                <a:solidFill>
                  <a:srgbClr val="404040"/>
                </a:solidFill>
                <a:latin typeface="Arial"/>
                <a:cs typeface="Arial"/>
              </a:rPr>
              <a:t>Crime </a:t>
            </a:r>
            <a:r>
              <a:rPr sz="1600" spc="65" dirty="0">
                <a:solidFill>
                  <a:srgbClr val="404040"/>
                </a:solidFill>
                <a:latin typeface="Arial"/>
                <a:cs typeface="Arial"/>
              </a:rPr>
              <a:t>Act</a:t>
            </a:r>
            <a:r>
              <a:rPr sz="1600" spc="-310" dirty="0">
                <a:solidFill>
                  <a:srgbClr val="404040"/>
                </a:solidFill>
                <a:latin typeface="Arial"/>
                <a:cs typeface="Arial"/>
              </a:rPr>
              <a:t> </a:t>
            </a:r>
            <a:r>
              <a:rPr sz="1600" spc="15" dirty="0">
                <a:solidFill>
                  <a:srgbClr val="404040"/>
                </a:solidFill>
                <a:latin typeface="Arial"/>
                <a:cs typeface="Arial"/>
              </a:rPr>
              <a:t>(VOCA)</a:t>
            </a:r>
            <a:endParaRPr sz="1600">
              <a:latin typeface="Arial"/>
              <a:cs typeface="Arial"/>
            </a:endParaRPr>
          </a:p>
        </p:txBody>
      </p:sp>
      <p:sp>
        <p:nvSpPr>
          <p:cNvPr id="13" name="object 13"/>
          <p:cNvSpPr/>
          <p:nvPr/>
        </p:nvSpPr>
        <p:spPr>
          <a:xfrm>
            <a:off x="946" y="6877050"/>
            <a:ext cx="9752965" cy="438150"/>
          </a:xfrm>
          <a:custGeom>
            <a:avLst/>
            <a:gdLst/>
            <a:ahLst/>
            <a:cxnLst/>
            <a:rect l="l" t="t" r="r" b="b"/>
            <a:pathLst>
              <a:path w="9752965" h="438150">
                <a:moveTo>
                  <a:pt x="0" y="0"/>
                </a:moveTo>
                <a:lnTo>
                  <a:pt x="9752654" y="0"/>
                </a:lnTo>
                <a:lnTo>
                  <a:pt x="9752654" y="438149"/>
                </a:lnTo>
                <a:lnTo>
                  <a:pt x="0" y="438149"/>
                </a:lnTo>
                <a:lnTo>
                  <a:pt x="0" y="0"/>
                </a:lnTo>
                <a:close/>
              </a:path>
            </a:pathLst>
          </a:custGeom>
          <a:solidFill>
            <a:srgbClr val="712982"/>
          </a:solidFill>
        </p:spPr>
        <p:txBody>
          <a:bodyPr wrap="square" lIns="0" tIns="0" rIns="0" bIns="0" rtlCol="0"/>
          <a:lstStyle/>
          <a:p>
            <a:endParaRPr/>
          </a:p>
        </p:txBody>
      </p:sp>
      <p:sp>
        <p:nvSpPr>
          <p:cNvPr id="14" name="object 14"/>
          <p:cNvSpPr txBox="1">
            <a:spLocks noGrp="1"/>
          </p:cNvSpPr>
          <p:nvPr>
            <p:ph type="title"/>
          </p:nvPr>
        </p:nvSpPr>
        <p:spPr>
          <a:xfrm>
            <a:off x="520700" y="2572828"/>
            <a:ext cx="7794625" cy="1266190"/>
          </a:xfrm>
          <a:prstGeom prst="rect">
            <a:avLst/>
          </a:prstGeom>
        </p:spPr>
        <p:txBody>
          <a:bodyPr vert="horz" wrap="square" lIns="0" tIns="154305" rIns="0" bIns="0" rtlCol="0">
            <a:spAutoFit/>
          </a:bodyPr>
          <a:lstStyle/>
          <a:p>
            <a:pPr marL="12700">
              <a:lnSpc>
                <a:spcPct val="100000"/>
              </a:lnSpc>
              <a:spcBef>
                <a:spcPts val="1215"/>
              </a:spcBef>
            </a:pPr>
            <a:r>
              <a:rPr sz="3200" spc="-120" dirty="0"/>
              <a:t>F</a:t>
            </a:r>
            <a:r>
              <a:rPr sz="3200" spc="-605" dirty="0"/>
              <a:t> </a:t>
            </a:r>
            <a:r>
              <a:rPr sz="3200" spc="260" dirty="0"/>
              <a:t>UND</a:t>
            </a:r>
            <a:r>
              <a:rPr sz="3200" spc="-605" dirty="0"/>
              <a:t> </a:t>
            </a:r>
            <a:r>
              <a:rPr sz="3200" spc="-190" dirty="0"/>
              <a:t>E</a:t>
            </a:r>
            <a:r>
              <a:rPr sz="3200" spc="-605" dirty="0"/>
              <a:t> </a:t>
            </a:r>
            <a:r>
              <a:rPr sz="3200" spc="-145" dirty="0"/>
              <a:t>R</a:t>
            </a:r>
            <a:r>
              <a:rPr sz="3200" spc="-605" dirty="0"/>
              <a:t> </a:t>
            </a:r>
            <a:r>
              <a:rPr sz="3200" spc="-155" dirty="0"/>
              <a:t>S</a:t>
            </a:r>
            <a:endParaRPr sz="3200"/>
          </a:p>
          <a:p>
            <a:pPr marL="60325" marR="5080">
              <a:lnSpc>
                <a:spcPct val="121100"/>
              </a:lnSpc>
              <a:spcBef>
                <a:spcPts val="155"/>
              </a:spcBef>
            </a:pPr>
            <a:r>
              <a:rPr sz="1600" b="0" spc="50" dirty="0">
                <a:solidFill>
                  <a:srgbClr val="404040"/>
                </a:solidFill>
                <a:latin typeface="Arial"/>
                <a:cs typeface="Arial"/>
              </a:rPr>
              <a:t>Nearly</a:t>
            </a:r>
            <a:r>
              <a:rPr sz="1600" b="0" spc="-20" dirty="0">
                <a:solidFill>
                  <a:srgbClr val="404040"/>
                </a:solidFill>
                <a:latin typeface="Arial"/>
                <a:cs typeface="Arial"/>
              </a:rPr>
              <a:t> </a:t>
            </a:r>
            <a:r>
              <a:rPr sz="1600" b="0" spc="60" dirty="0">
                <a:solidFill>
                  <a:srgbClr val="404040"/>
                </a:solidFill>
                <a:latin typeface="Arial"/>
                <a:cs typeface="Arial"/>
              </a:rPr>
              <a:t>three</a:t>
            </a:r>
            <a:r>
              <a:rPr sz="1600" b="0" spc="-20" dirty="0">
                <a:solidFill>
                  <a:srgbClr val="404040"/>
                </a:solidFill>
                <a:latin typeface="Arial"/>
                <a:cs typeface="Arial"/>
              </a:rPr>
              <a:t> </a:t>
            </a:r>
            <a:r>
              <a:rPr sz="1600" b="0" spc="50" dirty="0">
                <a:solidFill>
                  <a:srgbClr val="404040"/>
                </a:solidFill>
                <a:latin typeface="Arial"/>
                <a:cs typeface="Arial"/>
              </a:rPr>
              <a:t>quarters</a:t>
            </a:r>
            <a:r>
              <a:rPr sz="1600" b="0" spc="-20" dirty="0">
                <a:solidFill>
                  <a:srgbClr val="404040"/>
                </a:solidFill>
                <a:latin typeface="Arial"/>
                <a:cs typeface="Arial"/>
              </a:rPr>
              <a:t> </a:t>
            </a:r>
            <a:r>
              <a:rPr sz="1600" b="0" spc="65" dirty="0">
                <a:solidFill>
                  <a:srgbClr val="404040"/>
                </a:solidFill>
                <a:latin typeface="Arial"/>
                <a:cs typeface="Arial"/>
              </a:rPr>
              <a:t>of</a:t>
            </a:r>
            <a:r>
              <a:rPr sz="1600" b="0" spc="-20" dirty="0">
                <a:solidFill>
                  <a:srgbClr val="404040"/>
                </a:solidFill>
                <a:latin typeface="Arial"/>
                <a:cs typeface="Arial"/>
              </a:rPr>
              <a:t> </a:t>
            </a:r>
            <a:r>
              <a:rPr sz="1600" b="0" spc="60" dirty="0">
                <a:solidFill>
                  <a:srgbClr val="404040"/>
                </a:solidFill>
                <a:latin typeface="Arial"/>
                <a:cs typeface="Arial"/>
              </a:rPr>
              <a:t>our</a:t>
            </a:r>
            <a:r>
              <a:rPr sz="1600" b="0" spc="-20" dirty="0">
                <a:solidFill>
                  <a:srgbClr val="404040"/>
                </a:solidFill>
                <a:latin typeface="Arial"/>
                <a:cs typeface="Arial"/>
              </a:rPr>
              <a:t> </a:t>
            </a:r>
            <a:r>
              <a:rPr sz="1600" b="0" spc="85" dirty="0">
                <a:solidFill>
                  <a:srgbClr val="404040"/>
                </a:solidFill>
                <a:latin typeface="Arial"/>
                <a:cs typeface="Arial"/>
              </a:rPr>
              <a:t>work</a:t>
            </a:r>
            <a:r>
              <a:rPr sz="1600" b="0" spc="-20" dirty="0">
                <a:solidFill>
                  <a:srgbClr val="404040"/>
                </a:solidFill>
                <a:latin typeface="Arial"/>
                <a:cs typeface="Arial"/>
              </a:rPr>
              <a:t> </a:t>
            </a:r>
            <a:r>
              <a:rPr sz="1600" b="0" spc="100" dirty="0">
                <a:solidFill>
                  <a:srgbClr val="404040"/>
                </a:solidFill>
                <a:latin typeface="Arial"/>
                <a:cs typeface="Arial"/>
              </a:rPr>
              <a:t>with</a:t>
            </a:r>
            <a:r>
              <a:rPr sz="1600" b="0" spc="-20" dirty="0">
                <a:solidFill>
                  <a:srgbClr val="404040"/>
                </a:solidFill>
                <a:latin typeface="Arial"/>
                <a:cs typeface="Arial"/>
              </a:rPr>
              <a:t> </a:t>
            </a:r>
            <a:r>
              <a:rPr sz="1600" b="0" spc="50" dirty="0">
                <a:solidFill>
                  <a:srgbClr val="404040"/>
                </a:solidFill>
                <a:latin typeface="Arial"/>
                <a:cs typeface="Arial"/>
              </a:rPr>
              <a:t>victims</a:t>
            </a:r>
            <a:r>
              <a:rPr sz="1600" b="0" spc="-20" dirty="0">
                <a:solidFill>
                  <a:srgbClr val="404040"/>
                </a:solidFill>
                <a:latin typeface="Arial"/>
                <a:cs typeface="Arial"/>
              </a:rPr>
              <a:t> </a:t>
            </a:r>
            <a:r>
              <a:rPr sz="1600" b="0" spc="-5" dirty="0">
                <a:solidFill>
                  <a:srgbClr val="404040"/>
                </a:solidFill>
                <a:latin typeface="Arial"/>
                <a:cs typeface="Arial"/>
              </a:rPr>
              <a:t>is</a:t>
            </a:r>
            <a:r>
              <a:rPr sz="1600" b="0" spc="-20" dirty="0">
                <a:solidFill>
                  <a:srgbClr val="404040"/>
                </a:solidFill>
                <a:latin typeface="Arial"/>
                <a:cs typeface="Arial"/>
              </a:rPr>
              <a:t> </a:t>
            </a:r>
            <a:r>
              <a:rPr sz="1600" b="0" spc="40" dirty="0">
                <a:solidFill>
                  <a:srgbClr val="404040"/>
                </a:solidFill>
                <a:latin typeface="Arial"/>
                <a:cs typeface="Arial"/>
              </a:rPr>
              <a:t>funded</a:t>
            </a:r>
            <a:r>
              <a:rPr sz="1600" b="0" spc="-20" dirty="0">
                <a:solidFill>
                  <a:srgbClr val="404040"/>
                </a:solidFill>
                <a:latin typeface="Arial"/>
                <a:cs typeface="Arial"/>
              </a:rPr>
              <a:t> </a:t>
            </a:r>
            <a:r>
              <a:rPr sz="1600" b="0" spc="30" dirty="0">
                <a:solidFill>
                  <a:srgbClr val="404040"/>
                </a:solidFill>
                <a:latin typeface="Arial"/>
                <a:cs typeface="Arial"/>
              </a:rPr>
              <a:t>by</a:t>
            </a:r>
            <a:r>
              <a:rPr sz="1600" b="0" spc="-20" dirty="0">
                <a:solidFill>
                  <a:srgbClr val="404040"/>
                </a:solidFill>
                <a:latin typeface="Arial"/>
                <a:cs typeface="Arial"/>
              </a:rPr>
              <a:t> </a:t>
            </a:r>
            <a:r>
              <a:rPr sz="1600" b="0" spc="15" dirty="0">
                <a:solidFill>
                  <a:srgbClr val="404040"/>
                </a:solidFill>
                <a:latin typeface="Arial"/>
                <a:cs typeface="Arial"/>
              </a:rPr>
              <a:t>grants.</a:t>
            </a:r>
            <a:r>
              <a:rPr sz="1600" b="0" spc="-20" dirty="0">
                <a:solidFill>
                  <a:srgbClr val="404040"/>
                </a:solidFill>
                <a:latin typeface="Arial"/>
                <a:cs typeface="Arial"/>
              </a:rPr>
              <a:t> </a:t>
            </a:r>
            <a:r>
              <a:rPr sz="1600" b="0" spc="40" dirty="0">
                <a:solidFill>
                  <a:srgbClr val="404040"/>
                </a:solidFill>
                <a:latin typeface="Arial"/>
                <a:cs typeface="Arial"/>
              </a:rPr>
              <a:t>In</a:t>
            </a:r>
            <a:r>
              <a:rPr sz="1600" b="0" spc="-20" dirty="0">
                <a:solidFill>
                  <a:srgbClr val="404040"/>
                </a:solidFill>
                <a:latin typeface="Arial"/>
                <a:cs typeface="Arial"/>
              </a:rPr>
              <a:t> </a:t>
            </a:r>
            <a:r>
              <a:rPr sz="1600" b="0" spc="40" dirty="0">
                <a:solidFill>
                  <a:srgbClr val="404040"/>
                </a:solidFill>
                <a:latin typeface="Arial"/>
                <a:cs typeface="Arial"/>
              </a:rPr>
              <a:t>2017,</a:t>
            </a:r>
            <a:r>
              <a:rPr sz="1600" b="0" spc="-20" dirty="0">
                <a:solidFill>
                  <a:srgbClr val="404040"/>
                </a:solidFill>
                <a:latin typeface="Arial"/>
                <a:cs typeface="Arial"/>
              </a:rPr>
              <a:t> </a:t>
            </a:r>
            <a:r>
              <a:rPr sz="1600" b="0" spc="-10" dirty="0">
                <a:solidFill>
                  <a:srgbClr val="404040"/>
                </a:solidFill>
                <a:latin typeface="Arial"/>
                <a:cs typeface="Arial"/>
              </a:rPr>
              <a:t>CFVC  </a:t>
            </a:r>
            <a:r>
              <a:rPr sz="1600" b="0" spc="30" dirty="0">
                <a:solidFill>
                  <a:srgbClr val="404040"/>
                </a:solidFill>
                <a:latin typeface="Arial"/>
                <a:cs typeface="Arial"/>
              </a:rPr>
              <a:t>received</a:t>
            </a:r>
            <a:r>
              <a:rPr sz="1600" b="0" spc="-35" dirty="0">
                <a:solidFill>
                  <a:srgbClr val="404040"/>
                </a:solidFill>
                <a:latin typeface="Arial"/>
                <a:cs typeface="Arial"/>
              </a:rPr>
              <a:t> </a:t>
            </a:r>
            <a:r>
              <a:rPr sz="1600" b="0" spc="30" dirty="0">
                <a:solidFill>
                  <a:srgbClr val="404040"/>
                </a:solidFill>
                <a:latin typeface="Arial"/>
                <a:cs typeface="Arial"/>
              </a:rPr>
              <a:t>nine</a:t>
            </a:r>
            <a:r>
              <a:rPr sz="1600" b="0" spc="-35" dirty="0">
                <a:solidFill>
                  <a:srgbClr val="404040"/>
                </a:solidFill>
                <a:latin typeface="Arial"/>
                <a:cs typeface="Arial"/>
              </a:rPr>
              <a:t> </a:t>
            </a:r>
            <a:r>
              <a:rPr sz="1600" b="0" spc="30" dirty="0">
                <a:solidFill>
                  <a:srgbClr val="404040"/>
                </a:solidFill>
                <a:latin typeface="Arial"/>
                <a:cs typeface="Arial"/>
              </a:rPr>
              <a:t>grants</a:t>
            </a:r>
            <a:r>
              <a:rPr sz="1600" b="0" spc="-35" dirty="0">
                <a:solidFill>
                  <a:srgbClr val="404040"/>
                </a:solidFill>
                <a:latin typeface="Arial"/>
                <a:cs typeface="Arial"/>
              </a:rPr>
              <a:t> </a:t>
            </a:r>
            <a:r>
              <a:rPr sz="1600" b="0" spc="75" dirty="0">
                <a:solidFill>
                  <a:srgbClr val="404040"/>
                </a:solidFill>
                <a:latin typeface="Arial"/>
                <a:cs typeface="Arial"/>
              </a:rPr>
              <a:t>from</a:t>
            </a:r>
            <a:r>
              <a:rPr sz="1600" b="0" spc="-35" dirty="0">
                <a:solidFill>
                  <a:srgbClr val="404040"/>
                </a:solidFill>
                <a:latin typeface="Arial"/>
                <a:cs typeface="Arial"/>
              </a:rPr>
              <a:t> </a:t>
            </a:r>
            <a:r>
              <a:rPr sz="1600" b="0" spc="10" dirty="0">
                <a:solidFill>
                  <a:srgbClr val="404040"/>
                </a:solidFill>
                <a:latin typeface="Arial"/>
                <a:cs typeface="Arial"/>
              </a:rPr>
              <a:t>local,</a:t>
            </a:r>
            <a:r>
              <a:rPr sz="1600" b="0" spc="-35" dirty="0">
                <a:solidFill>
                  <a:srgbClr val="404040"/>
                </a:solidFill>
                <a:latin typeface="Arial"/>
                <a:cs typeface="Arial"/>
              </a:rPr>
              <a:t> </a:t>
            </a:r>
            <a:r>
              <a:rPr sz="1600" b="0" spc="40" dirty="0">
                <a:solidFill>
                  <a:srgbClr val="404040"/>
                </a:solidFill>
                <a:latin typeface="Arial"/>
                <a:cs typeface="Arial"/>
              </a:rPr>
              <a:t>state</a:t>
            </a:r>
            <a:r>
              <a:rPr sz="1600" b="0" spc="-35" dirty="0">
                <a:solidFill>
                  <a:srgbClr val="404040"/>
                </a:solidFill>
                <a:latin typeface="Arial"/>
                <a:cs typeface="Arial"/>
              </a:rPr>
              <a:t> </a:t>
            </a:r>
            <a:r>
              <a:rPr sz="1600" b="0" spc="0" dirty="0">
                <a:solidFill>
                  <a:srgbClr val="404040"/>
                </a:solidFill>
                <a:latin typeface="Arial"/>
                <a:cs typeface="Arial"/>
              </a:rPr>
              <a:t>and</a:t>
            </a:r>
            <a:r>
              <a:rPr sz="1600" b="0" spc="-35" dirty="0">
                <a:solidFill>
                  <a:srgbClr val="404040"/>
                </a:solidFill>
                <a:latin typeface="Arial"/>
                <a:cs typeface="Arial"/>
              </a:rPr>
              <a:t> </a:t>
            </a:r>
            <a:r>
              <a:rPr sz="1600" b="0" spc="50" dirty="0">
                <a:solidFill>
                  <a:srgbClr val="404040"/>
                </a:solidFill>
                <a:latin typeface="Arial"/>
                <a:cs typeface="Arial"/>
              </a:rPr>
              <a:t>federal</a:t>
            </a:r>
            <a:r>
              <a:rPr sz="1600" b="0" spc="-35" dirty="0">
                <a:solidFill>
                  <a:srgbClr val="404040"/>
                </a:solidFill>
                <a:latin typeface="Arial"/>
                <a:cs typeface="Arial"/>
              </a:rPr>
              <a:t> </a:t>
            </a:r>
            <a:r>
              <a:rPr sz="1600" b="0" spc="30" dirty="0">
                <a:solidFill>
                  <a:srgbClr val="404040"/>
                </a:solidFill>
                <a:latin typeface="Arial"/>
                <a:cs typeface="Arial"/>
              </a:rPr>
              <a:t>organizations:</a:t>
            </a:r>
            <a:endParaRPr sz="1600">
              <a:latin typeface="Arial"/>
              <a:cs typeface="Arial"/>
            </a:endParaRPr>
          </a:p>
        </p:txBody>
      </p:sp>
      <p:sp>
        <p:nvSpPr>
          <p:cNvPr id="15" name="object 15"/>
          <p:cNvSpPr txBox="1"/>
          <p:nvPr/>
        </p:nvSpPr>
        <p:spPr>
          <a:xfrm>
            <a:off x="530225" y="6989216"/>
            <a:ext cx="1888489" cy="209550"/>
          </a:xfrm>
          <a:prstGeom prst="rect">
            <a:avLst/>
          </a:prstGeom>
        </p:spPr>
        <p:txBody>
          <a:bodyPr vert="horz" wrap="square" lIns="0" tIns="11430" rIns="0" bIns="0" rtlCol="0">
            <a:spAutoFit/>
          </a:bodyPr>
          <a:lstStyle/>
          <a:p>
            <a:pPr marL="12700">
              <a:lnSpc>
                <a:spcPct val="100000"/>
              </a:lnSpc>
              <a:spcBef>
                <a:spcPts val="90"/>
              </a:spcBef>
            </a:pPr>
            <a:r>
              <a:rPr sz="1200" spc="40" dirty="0">
                <a:solidFill>
                  <a:srgbClr val="FFFFFF"/>
                </a:solidFill>
                <a:latin typeface="Arial"/>
                <a:cs typeface="Arial"/>
              </a:rPr>
              <a:t>H </a:t>
            </a:r>
            <a:r>
              <a:rPr sz="1200" spc="-100" dirty="0">
                <a:solidFill>
                  <a:srgbClr val="FFFFFF"/>
                </a:solidFill>
                <a:latin typeface="Arial"/>
                <a:cs typeface="Arial"/>
              </a:rPr>
              <a:t>E </a:t>
            </a:r>
            <a:r>
              <a:rPr sz="1200" spc="-50" dirty="0">
                <a:solidFill>
                  <a:srgbClr val="FFFFFF"/>
                </a:solidFill>
                <a:latin typeface="Arial"/>
                <a:cs typeface="Arial"/>
              </a:rPr>
              <a:t>L </a:t>
            </a:r>
            <a:r>
              <a:rPr sz="1200" spc="-65" dirty="0">
                <a:solidFill>
                  <a:srgbClr val="FFFFFF"/>
                </a:solidFill>
                <a:latin typeface="Arial"/>
                <a:cs typeface="Arial"/>
              </a:rPr>
              <a:t>P </a:t>
            </a:r>
            <a:r>
              <a:rPr sz="1200" spc="-80" dirty="0">
                <a:solidFill>
                  <a:srgbClr val="FFFFFF"/>
                </a:solidFill>
                <a:latin typeface="Arial"/>
                <a:cs typeface="Arial"/>
              </a:rPr>
              <a:t>, </a:t>
            </a:r>
            <a:r>
              <a:rPr sz="1200" spc="40" dirty="0">
                <a:solidFill>
                  <a:srgbClr val="FFFFFF"/>
                </a:solidFill>
                <a:latin typeface="Arial"/>
                <a:cs typeface="Arial"/>
              </a:rPr>
              <a:t>H </a:t>
            </a:r>
            <a:r>
              <a:rPr sz="1200" spc="25" dirty="0">
                <a:solidFill>
                  <a:srgbClr val="FFFFFF"/>
                </a:solidFill>
                <a:latin typeface="Arial"/>
                <a:cs typeface="Arial"/>
              </a:rPr>
              <a:t>O </a:t>
            </a:r>
            <a:r>
              <a:rPr sz="1200" spc="-65" dirty="0">
                <a:solidFill>
                  <a:srgbClr val="FFFFFF"/>
                </a:solidFill>
                <a:latin typeface="Arial"/>
                <a:cs typeface="Arial"/>
              </a:rPr>
              <a:t>P </a:t>
            </a:r>
            <a:r>
              <a:rPr sz="1200" spc="-100" dirty="0">
                <a:solidFill>
                  <a:srgbClr val="FFFFFF"/>
                </a:solidFill>
                <a:latin typeface="Arial"/>
                <a:cs typeface="Arial"/>
              </a:rPr>
              <a:t>E </a:t>
            </a:r>
            <a:r>
              <a:rPr sz="1200" spc="-80" dirty="0">
                <a:solidFill>
                  <a:srgbClr val="FFFFFF"/>
                </a:solidFill>
                <a:latin typeface="Arial"/>
                <a:cs typeface="Arial"/>
              </a:rPr>
              <a:t>, </a:t>
            </a:r>
            <a:r>
              <a:rPr sz="1200" spc="40" dirty="0">
                <a:solidFill>
                  <a:srgbClr val="FFFFFF"/>
                </a:solidFill>
                <a:latin typeface="Arial"/>
                <a:cs typeface="Arial"/>
              </a:rPr>
              <a:t>H </a:t>
            </a:r>
            <a:r>
              <a:rPr sz="1200" spc="-100" dirty="0">
                <a:solidFill>
                  <a:srgbClr val="FFFFFF"/>
                </a:solidFill>
                <a:latin typeface="Arial"/>
                <a:cs typeface="Arial"/>
              </a:rPr>
              <a:t>E </a:t>
            </a:r>
            <a:r>
              <a:rPr sz="1200" spc="15" dirty="0">
                <a:solidFill>
                  <a:srgbClr val="FFFFFF"/>
                </a:solidFill>
                <a:latin typeface="Arial"/>
                <a:cs typeface="Arial"/>
              </a:rPr>
              <a:t>A</a:t>
            </a:r>
            <a:r>
              <a:rPr sz="1200" spc="-150" dirty="0">
                <a:solidFill>
                  <a:srgbClr val="FFFFFF"/>
                </a:solidFill>
                <a:latin typeface="Arial"/>
                <a:cs typeface="Arial"/>
              </a:rPr>
              <a:t> </a:t>
            </a:r>
            <a:r>
              <a:rPr sz="1200" spc="-50" dirty="0">
                <a:solidFill>
                  <a:srgbClr val="FFFFFF"/>
                </a:solidFill>
                <a:latin typeface="Arial"/>
                <a:cs typeface="Arial"/>
              </a:rPr>
              <a:t>L</a:t>
            </a:r>
            <a:endParaRPr sz="1200">
              <a:latin typeface="Arial"/>
              <a:cs typeface="Aria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525" y="0"/>
            <a:ext cx="3362325" cy="7315199"/>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883025" y="159416"/>
            <a:ext cx="4947920" cy="516255"/>
          </a:xfrm>
          <a:prstGeom prst="rect">
            <a:avLst/>
          </a:prstGeom>
        </p:spPr>
        <p:txBody>
          <a:bodyPr vert="horz" wrap="square" lIns="0" tIns="15240" rIns="0" bIns="0" rtlCol="0">
            <a:spAutoFit/>
          </a:bodyPr>
          <a:lstStyle/>
          <a:p>
            <a:pPr marL="12700">
              <a:lnSpc>
                <a:spcPct val="100000"/>
              </a:lnSpc>
              <a:spcBef>
                <a:spcPts val="120"/>
              </a:spcBef>
            </a:pPr>
            <a:r>
              <a:rPr sz="3200" spc="185" dirty="0"/>
              <a:t>COMMUNITY</a:t>
            </a:r>
            <a:r>
              <a:rPr sz="3200" spc="250" dirty="0"/>
              <a:t> </a:t>
            </a:r>
            <a:r>
              <a:rPr sz="3200" spc="75" dirty="0"/>
              <a:t>SUPPORT</a:t>
            </a:r>
            <a:endParaRPr sz="3200"/>
          </a:p>
        </p:txBody>
      </p:sp>
      <p:sp>
        <p:nvSpPr>
          <p:cNvPr id="4" name="object 4"/>
          <p:cNvSpPr/>
          <p:nvPr/>
        </p:nvSpPr>
        <p:spPr>
          <a:xfrm>
            <a:off x="946" y="6877050"/>
            <a:ext cx="9752965" cy="438150"/>
          </a:xfrm>
          <a:custGeom>
            <a:avLst/>
            <a:gdLst/>
            <a:ahLst/>
            <a:cxnLst/>
            <a:rect l="l" t="t" r="r" b="b"/>
            <a:pathLst>
              <a:path w="9752965" h="438150">
                <a:moveTo>
                  <a:pt x="0" y="0"/>
                </a:moveTo>
                <a:lnTo>
                  <a:pt x="9752654" y="0"/>
                </a:lnTo>
                <a:lnTo>
                  <a:pt x="9752654" y="438149"/>
                </a:lnTo>
                <a:lnTo>
                  <a:pt x="0" y="438149"/>
                </a:lnTo>
                <a:lnTo>
                  <a:pt x="0" y="0"/>
                </a:lnTo>
                <a:close/>
              </a:path>
            </a:pathLst>
          </a:custGeom>
          <a:solidFill>
            <a:srgbClr val="712982"/>
          </a:solidFill>
        </p:spPr>
        <p:txBody>
          <a:bodyPr wrap="square" lIns="0" tIns="0" rIns="0" bIns="0" rtlCol="0"/>
          <a:lstStyle/>
          <a:p>
            <a:endParaRPr/>
          </a:p>
        </p:txBody>
      </p:sp>
      <p:sp>
        <p:nvSpPr>
          <p:cNvPr id="5" name="object 5"/>
          <p:cNvSpPr txBox="1"/>
          <p:nvPr/>
        </p:nvSpPr>
        <p:spPr>
          <a:xfrm>
            <a:off x="3606800" y="684458"/>
            <a:ext cx="5851525" cy="6091555"/>
          </a:xfrm>
          <a:prstGeom prst="rect">
            <a:avLst/>
          </a:prstGeom>
        </p:spPr>
        <p:txBody>
          <a:bodyPr vert="horz" wrap="square" lIns="0" tIns="12065" rIns="0" bIns="0" rtlCol="0">
            <a:spAutoFit/>
          </a:bodyPr>
          <a:lstStyle/>
          <a:p>
            <a:pPr marL="107950" marR="5080">
              <a:lnSpc>
                <a:spcPct val="120500"/>
              </a:lnSpc>
              <a:spcBef>
                <a:spcPts val="95"/>
              </a:spcBef>
            </a:pPr>
            <a:r>
              <a:rPr sz="1400" spc="-15" dirty="0">
                <a:solidFill>
                  <a:srgbClr val="404040"/>
                </a:solidFill>
                <a:latin typeface="Arial"/>
                <a:cs typeface="Arial"/>
              </a:rPr>
              <a:t>As </a:t>
            </a:r>
            <a:r>
              <a:rPr sz="1400" spc="-65" dirty="0">
                <a:solidFill>
                  <a:srgbClr val="404040"/>
                </a:solidFill>
                <a:latin typeface="Arial"/>
                <a:cs typeface="Arial"/>
              </a:rPr>
              <a:t>a </a:t>
            </a:r>
            <a:r>
              <a:rPr sz="1400" spc="65" dirty="0">
                <a:solidFill>
                  <a:srgbClr val="404040"/>
                </a:solidFill>
                <a:latin typeface="Arial"/>
                <a:cs typeface="Arial"/>
              </a:rPr>
              <a:t>Non-Profit </a:t>
            </a:r>
            <a:r>
              <a:rPr sz="1400" spc="30" dirty="0">
                <a:solidFill>
                  <a:srgbClr val="404040"/>
                </a:solidFill>
                <a:latin typeface="Arial"/>
                <a:cs typeface="Arial"/>
              </a:rPr>
              <a:t>Organization, </a:t>
            </a:r>
            <a:r>
              <a:rPr sz="1400" spc="-10" dirty="0">
                <a:solidFill>
                  <a:srgbClr val="404040"/>
                </a:solidFill>
                <a:latin typeface="Arial"/>
                <a:cs typeface="Arial"/>
              </a:rPr>
              <a:t>CFVC </a:t>
            </a:r>
            <a:r>
              <a:rPr sz="1400" spc="0" dirty="0">
                <a:solidFill>
                  <a:srgbClr val="404040"/>
                </a:solidFill>
                <a:latin typeface="Arial"/>
                <a:cs typeface="Arial"/>
              </a:rPr>
              <a:t>depends </a:t>
            </a:r>
            <a:r>
              <a:rPr sz="1400" spc="15" dirty="0">
                <a:solidFill>
                  <a:srgbClr val="404040"/>
                </a:solidFill>
                <a:latin typeface="Arial"/>
                <a:cs typeface="Arial"/>
              </a:rPr>
              <a:t>on </a:t>
            </a:r>
            <a:r>
              <a:rPr sz="1400" spc="50" dirty="0">
                <a:solidFill>
                  <a:srgbClr val="404040"/>
                </a:solidFill>
                <a:latin typeface="Arial"/>
                <a:cs typeface="Arial"/>
              </a:rPr>
              <a:t>the support </a:t>
            </a:r>
            <a:r>
              <a:rPr sz="1400" spc="55" dirty="0">
                <a:solidFill>
                  <a:srgbClr val="404040"/>
                </a:solidFill>
                <a:latin typeface="Arial"/>
                <a:cs typeface="Arial"/>
              </a:rPr>
              <a:t>of our  </a:t>
            </a:r>
            <a:r>
              <a:rPr sz="1400" spc="30" dirty="0">
                <a:solidFill>
                  <a:srgbClr val="404040"/>
                </a:solidFill>
                <a:latin typeface="Arial"/>
                <a:cs typeface="Arial"/>
              </a:rPr>
              <a:t>community. </a:t>
            </a:r>
            <a:r>
              <a:rPr sz="1400" dirty="0">
                <a:solidFill>
                  <a:srgbClr val="404040"/>
                </a:solidFill>
                <a:latin typeface="Arial"/>
                <a:cs typeface="Arial"/>
              </a:rPr>
              <a:t>The </a:t>
            </a:r>
            <a:r>
              <a:rPr sz="1400" spc="50" dirty="0">
                <a:solidFill>
                  <a:srgbClr val="404040"/>
                </a:solidFill>
                <a:latin typeface="Arial"/>
                <a:cs typeface="Arial"/>
              </a:rPr>
              <a:t>support </a:t>
            </a:r>
            <a:r>
              <a:rPr sz="1400" spc="55" dirty="0">
                <a:solidFill>
                  <a:srgbClr val="404040"/>
                </a:solidFill>
                <a:latin typeface="Arial"/>
                <a:cs typeface="Arial"/>
              </a:rPr>
              <a:t>of our </a:t>
            </a:r>
            <a:r>
              <a:rPr sz="1400" spc="40" dirty="0">
                <a:solidFill>
                  <a:srgbClr val="404040"/>
                </a:solidFill>
                <a:latin typeface="Arial"/>
                <a:cs typeface="Arial"/>
              </a:rPr>
              <a:t>community partners </a:t>
            </a:r>
            <a:r>
              <a:rPr sz="1400" spc="0" dirty="0">
                <a:solidFill>
                  <a:srgbClr val="404040"/>
                </a:solidFill>
                <a:latin typeface="Arial"/>
                <a:cs typeface="Arial"/>
              </a:rPr>
              <a:t>and </a:t>
            </a:r>
            <a:r>
              <a:rPr sz="1400" spc="40" dirty="0">
                <a:solidFill>
                  <a:srgbClr val="404040"/>
                </a:solidFill>
                <a:latin typeface="Arial"/>
                <a:cs typeface="Arial"/>
              </a:rPr>
              <a:t>individual  </a:t>
            </a:r>
            <a:r>
              <a:rPr sz="1400" spc="30" dirty="0">
                <a:solidFill>
                  <a:srgbClr val="404040"/>
                </a:solidFill>
                <a:latin typeface="Arial"/>
                <a:cs typeface="Arial"/>
              </a:rPr>
              <a:t>donors </a:t>
            </a:r>
            <a:r>
              <a:rPr sz="1400" spc="25" dirty="0">
                <a:solidFill>
                  <a:srgbClr val="404040"/>
                </a:solidFill>
                <a:latin typeface="Arial"/>
                <a:cs typeface="Arial"/>
              </a:rPr>
              <a:t>allows </a:t>
            </a:r>
            <a:r>
              <a:rPr sz="1400" spc="55" dirty="0">
                <a:solidFill>
                  <a:srgbClr val="404040"/>
                </a:solidFill>
                <a:latin typeface="Arial"/>
                <a:cs typeface="Arial"/>
              </a:rPr>
              <a:t>our </a:t>
            </a:r>
            <a:r>
              <a:rPr sz="1400" spc="-5" dirty="0">
                <a:solidFill>
                  <a:srgbClr val="404040"/>
                </a:solidFill>
                <a:latin typeface="Arial"/>
                <a:cs typeface="Arial"/>
              </a:rPr>
              <a:t>agency </a:t>
            </a:r>
            <a:r>
              <a:rPr sz="1400" spc="80" dirty="0">
                <a:solidFill>
                  <a:srgbClr val="404040"/>
                </a:solidFill>
                <a:latin typeface="Arial"/>
                <a:cs typeface="Arial"/>
              </a:rPr>
              <a:t>to </a:t>
            </a:r>
            <a:r>
              <a:rPr sz="1400" spc="35" dirty="0">
                <a:solidFill>
                  <a:srgbClr val="404040"/>
                </a:solidFill>
                <a:latin typeface="Arial"/>
                <a:cs typeface="Arial"/>
              </a:rPr>
              <a:t>bridge </a:t>
            </a:r>
            <a:r>
              <a:rPr sz="1400" spc="50" dirty="0">
                <a:solidFill>
                  <a:srgbClr val="404040"/>
                </a:solidFill>
                <a:latin typeface="Arial"/>
                <a:cs typeface="Arial"/>
              </a:rPr>
              <a:t>the </a:t>
            </a:r>
            <a:r>
              <a:rPr sz="1400" spc="-20" dirty="0">
                <a:solidFill>
                  <a:srgbClr val="404040"/>
                </a:solidFill>
                <a:latin typeface="Arial"/>
                <a:cs typeface="Arial"/>
              </a:rPr>
              <a:t>gap </a:t>
            </a:r>
            <a:r>
              <a:rPr sz="1400" spc="35" dirty="0">
                <a:solidFill>
                  <a:srgbClr val="404040"/>
                </a:solidFill>
                <a:latin typeface="Arial"/>
                <a:cs typeface="Arial"/>
              </a:rPr>
              <a:t>between </a:t>
            </a:r>
            <a:r>
              <a:rPr sz="1400" spc="50" dirty="0">
                <a:solidFill>
                  <a:srgbClr val="404040"/>
                </a:solidFill>
                <a:latin typeface="Arial"/>
                <a:cs typeface="Arial"/>
              </a:rPr>
              <a:t>the </a:t>
            </a:r>
            <a:r>
              <a:rPr sz="1400" spc="35" dirty="0">
                <a:solidFill>
                  <a:srgbClr val="404040"/>
                </a:solidFill>
                <a:latin typeface="Arial"/>
                <a:cs typeface="Arial"/>
              </a:rPr>
              <a:t>funding </a:t>
            </a:r>
            <a:r>
              <a:rPr sz="1400" spc="25" dirty="0">
                <a:solidFill>
                  <a:srgbClr val="404040"/>
                </a:solidFill>
                <a:latin typeface="Arial"/>
                <a:cs typeface="Arial"/>
              </a:rPr>
              <a:t>we  receive</a:t>
            </a:r>
            <a:r>
              <a:rPr sz="1400" spc="-15" dirty="0">
                <a:solidFill>
                  <a:srgbClr val="404040"/>
                </a:solidFill>
                <a:latin typeface="Arial"/>
                <a:cs typeface="Arial"/>
              </a:rPr>
              <a:t> </a:t>
            </a:r>
            <a:r>
              <a:rPr sz="1400" spc="0" dirty="0">
                <a:solidFill>
                  <a:srgbClr val="404040"/>
                </a:solidFill>
                <a:latin typeface="Arial"/>
                <a:cs typeface="Arial"/>
              </a:rPr>
              <a:t>and</a:t>
            </a:r>
            <a:r>
              <a:rPr sz="1400" spc="-15" dirty="0">
                <a:solidFill>
                  <a:srgbClr val="404040"/>
                </a:solidFill>
                <a:latin typeface="Arial"/>
                <a:cs typeface="Arial"/>
              </a:rPr>
              <a:t> </a:t>
            </a:r>
            <a:r>
              <a:rPr sz="1400" spc="50" dirty="0">
                <a:solidFill>
                  <a:srgbClr val="404040"/>
                </a:solidFill>
                <a:latin typeface="Arial"/>
                <a:cs typeface="Arial"/>
              </a:rPr>
              <a:t>the</a:t>
            </a:r>
            <a:r>
              <a:rPr sz="1400" spc="-15" dirty="0">
                <a:solidFill>
                  <a:srgbClr val="404040"/>
                </a:solidFill>
                <a:latin typeface="Arial"/>
                <a:cs typeface="Arial"/>
              </a:rPr>
              <a:t> </a:t>
            </a:r>
            <a:r>
              <a:rPr sz="1400" spc="25" dirty="0">
                <a:solidFill>
                  <a:srgbClr val="404040"/>
                </a:solidFill>
                <a:latin typeface="Arial"/>
                <a:cs typeface="Arial"/>
              </a:rPr>
              <a:t>cost</a:t>
            </a:r>
            <a:r>
              <a:rPr sz="1400" spc="-15" dirty="0">
                <a:solidFill>
                  <a:srgbClr val="404040"/>
                </a:solidFill>
                <a:latin typeface="Arial"/>
                <a:cs typeface="Arial"/>
              </a:rPr>
              <a:t> </a:t>
            </a:r>
            <a:r>
              <a:rPr sz="1400" spc="55" dirty="0">
                <a:solidFill>
                  <a:srgbClr val="404040"/>
                </a:solidFill>
                <a:latin typeface="Arial"/>
                <a:cs typeface="Arial"/>
              </a:rPr>
              <a:t>of</a:t>
            </a:r>
            <a:r>
              <a:rPr sz="1400" spc="-15" dirty="0">
                <a:solidFill>
                  <a:srgbClr val="404040"/>
                </a:solidFill>
                <a:latin typeface="Arial"/>
                <a:cs typeface="Arial"/>
              </a:rPr>
              <a:t> </a:t>
            </a:r>
            <a:r>
              <a:rPr sz="1400" spc="50" dirty="0">
                <a:solidFill>
                  <a:srgbClr val="404040"/>
                </a:solidFill>
                <a:latin typeface="Arial"/>
                <a:cs typeface="Arial"/>
              </a:rPr>
              <a:t>providing</a:t>
            </a:r>
            <a:r>
              <a:rPr sz="1400" spc="-15" dirty="0">
                <a:solidFill>
                  <a:srgbClr val="404040"/>
                </a:solidFill>
                <a:latin typeface="Arial"/>
                <a:cs typeface="Arial"/>
              </a:rPr>
              <a:t> </a:t>
            </a:r>
            <a:r>
              <a:rPr sz="1400" spc="5" dirty="0">
                <a:solidFill>
                  <a:srgbClr val="404040"/>
                </a:solidFill>
                <a:latin typeface="Arial"/>
                <a:cs typeface="Arial"/>
              </a:rPr>
              <a:t>services</a:t>
            </a:r>
            <a:r>
              <a:rPr sz="1400" spc="-15" dirty="0">
                <a:solidFill>
                  <a:srgbClr val="404040"/>
                </a:solidFill>
                <a:latin typeface="Arial"/>
                <a:cs typeface="Arial"/>
              </a:rPr>
              <a:t> </a:t>
            </a:r>
            <a:r>
              <a:rPr sz="1400" spc="80" dirty="0">
                <a:solidFill>
                  <a:srgbClr val="404040"/>
                </a:solidFill>
                <a:latin typeface="Arial"/>
                <a:cs typeface="Arial"/>
              </a:rPr>
              <a:t>for</a:t>
            </a:r>
            <a:r>
              <a:rPr sz="1400" spc="-15" dirty="0">
                <a:solidFill>
                  <a:srgbClr val="404040"/>
                </a:solidFill>
                <a:latin typeface="Arial"/>
                <a:cs typeface="Arial"/>
              </a:rPr>
              <a:t> </a:t>
            </a:r>
            <a:r>
              <a:rPr sz="1400" spc="50" dirty="0">
                <a:solidFill>
                  <a:srgbClr val="404040"/>
                </a:solidFill>
                <a:latin typeface="Arial"/>
                <a:cs typeface="Arial"/>
              </a:rPr>
              <a:t>the</a:t>
            </a:r>
            <a:r>
              <a:rPr sz="1400" spc="-15" dirty="0">
                <a:solidFill>
                  <a:srgbClr val="404040"/>
                </a:solidFill>
                <a:latin typeface="Arial"/>
                <a:cs typeface="Arial"/>
              </a:rPr>
              <a:t> </a:t>
            </a:r>
            <a:r>
              <a:rPr sz="1400" spc="25" dirty="0">
                <a:solidFill>
                  <a:srgbClr val="404040"/>
                </a:solidFill>
                <a:latin typeface="Arial"/>
                <a:cs typeface="Arial"/>
              </a:rPr>
              <a:t>women</a:t>
            </a:r>
            <a:r>
              <a:rPr sz="1400" spc="-15" dirty="0">
                <a:solidFill>
                  <a:srgbClr val="404040"/>
                </a:solidFill>
                <a:latin typeface="Arial"/>
                <a:cs typeface="Arial"/>
              </a:rPr>
              <a:t> </a:t>
            </a:r>
            <a:r>
              <a:rPr sz="1400" spc="0" dirty="0">
                <a:solidFill>
                  <a:srgbClr val="404040"/>
                </a:solidFill>
                <a:latin typeface="Arial"/>
                <a:cs typeface="Arial"/>
              </a:rPr>
              <a:t>and</a:t>
            </a:r>
            <a:r>
              <a:rPr sz="1400" spc="-15" dirty="0">
                <a:solidFill>
                  <a:srgbClr val="404040"/>
                </a:solidFill>
                <a:latin typeface="Arial"/>
                <a:cs typeface="Arial"/>
              </a:rPr>
              <a:t> </a:t>
            </a:r>
            <a:r>
              <a:rPr sz="1400" spc="40" dirty="0">
                <a:solidFill>
                  <a:srgbClr val="404040"/>
                </a:solidFill>
                <a:latin typeface="Arial"/>
                <a:cs typeface="Arial"/>
              </a:rPr>
              <a:t>children  </a:t>
            </a:r>
            <a:r>
              <a:rPr sz="1400" spc="35" dirty="0">
                <a:solidFill>
                  <a:srgbClr val="404040"/>
                </a:solidFill>
                <a:latin typeface="Arial"/>
                <a:cs typeface="Arial"/>
              </a:rPr>
              <a:t>in </a:t>
            </a:r>
            <a:r>
              <a:rPr sz="1400" spc="55" dirty="0">
                <a:solidFill>
                  <a:srgbClr val="404040"/>
                </a:solidFill>
                <a:latin typeface="Arial"/>
                <a:cs typeface="Arial"/>
              </a:rPr>
              <a:t>our </a:t>
            </a:r>
            <a:r>
              <a:rPr sz="1400" spc="10" dirty="0">
                <a:solidFill>
                  <a:srgbClr val="404040"/>
                </a:solidFill>
                <a:latin typeface="Arial"/>
                <a:cs typeface="Arial"/>
              </a:rPr>
              <a:t>programs. </a:t>
            </a:r>
            <a:r>
              <a:rPr sz="1400" spc="65" dirty="0">
                <a:solidFill>
                  <a:srgbClr val="404040"/>
                </a:solidFill>
                <a:latin typeface="Arial"/>
                <a:cs typeface="Arial"/>
              </a:rPr>
              <a:t>Our </a:t>
            </a:r>
            <a:r>
              <a:rPr sz="1400" spc="15" dirty="0">
                <a:solidFill>
                  <a:srgbClr val="404040"/>
                </a:solidFill>
                <a:latin typeface="Arial"/>
                <a:cs typeface="Arial"/>
              </a:rPr>
              <a:t>sincere </a:t>
            </a:r>
            <a:r>
              <a:rPr sz="1400" spc="55" dirty="0">
                <a:solidFill>
                  <a:srgbClr val="404040"/>
                </a:solidFill>
                <a:latin typeface="Arial"/>
                <a:cs typeface="Arial"/>
              </a:rPr>
              <a:t>gratitude </a:t>
            </a:r>
            <a:r>
              <a:rPr sz="1400" spc="-5" dirty="0">
                <a:solidFill>
                  <a:srgbClr val="404040"/>
                </a:solidFill>
                <a:latin typeface="Arial"/>
                <a:cs typeface="Arial"/>
              </a:rPr>
              <a:t>is </a:t>
            </a:r>
            <a:r>
              <a:rPr sz="1400" spc="30" dirty="0">
                <a:solidFill>
                  <a:srgbClr val="404040"/>
                </a:solidFill>
                <a:latin typeface="Arial"/>
                <a:cs typeface="Arial"/>
              </a:rPr>
              <a:t>extended </a:t>
            </a:r>
            <a:r>
              <a:rPr sz="1400" spc="80" dirty="0">
                <a:solidFill>
                  <a:srgbClr val="404040"/>
                </a:solidFill>
                <a:latin typeface="Arial"/>
                <a:cs typeface="Arial"/>
              </a:rPr>
              <a:t>to </a:t>
            </a:r>
            <a:r>
              <a:rPr sz="1400" spc="50" dirty="0">
                <a:solidFill>
                  <a:srgbClr val="404040"/>
                </a:solidFill>
                <a:latin typeface="Arial"/>
                <a:cs typeface="Arial"/>
              </a:rPr>
              <a:t>the </a:t>
            </a:r>
            <a:r>
              <a:rPr sz="1400" spc="40" dirty="0">
                <a:solidFill>
                  <a:srgbClr val="404040"/>
                </a:solidFill>
                <a:latin typeface="Arial"/>
                <a:cs typeface="Arial"/>
              </a:rPr>
              <a:t>community  partners </a:t>
            </a:r>
            <a:r>
              <a:rPr sz="1400" spc="0" dirty="0">
                <a:solidFill>
                  <a:srgbClr val="404040"/>
                </a:solidFill>
                <a:latin typeface="Arial"/>
                <a:cs typeface="Arial"/>
              </a:rPr>
              <a:t>and </a:t>
            </a:r>
            <a:r>
              <a:rPr sz="1400" spc="40" dirty="0">
                <a:solidFill>
                  <a:srgbClr val="404040"/>
                </a:solidFill>
                <a:latin typeface="Arial"/>
                <a:cs typeface="Arial"/>
              </a:rPr>
              <a:t>individual </a:t>
            </a:r>
            <a:r>
              <a:rPr sz="1400" spc="30" dirty="0">
                <a:solidFill>
                  <a:srgbClr val="404040"/>
                </a:solidFill>
                <a:latin typeface="Arial"/>
                <a:cs typeface="Arial"/>
              </a:rPr>
              <a:t>donors </a:t>
            </a:r>
            <a:r>
              <a:rPr sz="1400" spc="40" dirty="0">
                <a:solidFill>
                  <a:srgbClr val="404040"/>
                </a:solidFill>
                <a:latin typeface="Arial"/>
                <a:cs typeface="Arial"/>
              </a:rPr>
              <a:t>who </a:t>
            </a:r>
            <a:r>
              <a:rPr sz="1400" spc="60" dirty="0">
                <a:solidFill>
                  <a:srgbClr val="404040"/>
                </a:solidFill>
                <a:latin typeface="Arial"/>
                <a:cs typeface="Arial"/>
              </a:rPr>
              <a:t>contributed </a:t>
            </a:r>
            <a:r>
              <a:rPr sz="1400" spc="35" dirty="0">
                <a:solidFill>
                  <a:srgbClr val="404040"/>
                </a:solidFill>
                <a:latin typeface="Arial"/>
                <a:cs typeface="Arial"/>
              </a:rPr>
              <a:t>financially </a:t>
            </a:r>
            <a:r>
              <a:rPr sz="1400" spc="80" dirty="0">
                <a:solidFill>
                  <a:srgbClr val="404040"/>
                </a:solidFill>
                <a:latin typeface="Arial"/>
                <a:cs typeface="Arial"/>
              </a:rPr>
              <a:t>to </a:t>
            </a:r>
            <a:r>
              <a:rPr sz="1400" spc="55" dirty="0">
                <a:solidFill>
                  <a:srgbClr val="404040"/>
                </a:solidFill>
                <a:latin typeface="Arial"/>
                <a:cs typeface="Arial"/>
              </a:rPr>
              <a:t>our  </a:t>
            </a:r>
            <a:r>
              <a:rPr sz="1400" spc="30" dirty="0">
                <a:solidFill>
                  <a:srgbClr val="404040"/>
                </a:solidFill>
                <a:latin typeface="Arial"/>
                <a:cs typeface="Arial"/>
              </a:rPr>
              <a:t>vision </a:t>
            </a:r>
            <a:r>
              <a:rPr sz="1400" spc="35" dirty="0">
                <a:solidFill>
                  <a:srgbClr val="404040"/>
                </a:solidFill>
                <a:latin typeface="Arial"/>
                <a:cs typeface="Arial"/>
              </a:rPr>
              <a:t>in</a:t>
            </a:r>
            <a:r>
              <a:rPr sz="1400" spc="-220" dirty="0">
                <a:solidFill>
                  <a:srgbClr val="404040"/>
                </a:solidFill>
                <a:latin typeface="Arial"/>
                <a:cs typeface="Arial"/>
              </a:rPr>
              <a:t> </a:t>
            </a:r>
            <a:r>
              <a:rPr sz="1400" spc="35" dirty="0">
                <a:solidFill>
                  <a:srgbClr val="404040"/>
                </a:solidFill>
                <a:latin typeface="Arial"/>
                <a:cs typeface="Arial"/>
              </a:rPr>
              <a:t>2017.</a:t>
            </a:r>
            <a:endParaRPr sz="1400">
              <a:latin typeface="Arial"/>
              <a:cs typeface="Arial"/>
            </a:endParaRPr>
          </a:p>
          <a:p>
            <a:pPr marL="12700">
              <a:lnSpc>
                <a:spcPts val="2850"/>
              </a:lnSpc>
              <a:spcBef>
                <a:spcPts val="740"/>
              </a:spcBef>
            </a:pPr>
            <a:r>
              <a:rPr sz="2400" b="1" spc="175" dirty="0">
                <a:solidFill>
                  <a:srgbClr val="712982"/>
                </a:solidFill>
                <a:latin typeface="Arial"/>
                <a:cs typeface="Arial"/>
              </a:rPr>
              <a:t>With </a:t>
            </a:r>
            <a:r>
              <a:rPr sz="2400" b="1" spc="114" dirty="0">
                <a:solidFill>
                  <a:srgbClr val="712982"/>
                </a:solidFill>
                <a:latin typeface="Arial"/>
                <a:cs typeface="Arial"/>
              </a:rPr>
              <a:t>thanks </a:t>
            </a:r>
            <a:r>
              <a:rPr sz="2400" b="1" spc="125" dirty="0">
                <a:solidFill>
                  <a:srgbClr val="712982"/>
                </a:solidFill>
                <a:latin typeface="Arial"/>
                <a:cs typeface="Arial"/>
              </a:rPr>
              <a:t>to </a:t>
            </a:r>
            <a:r>
              <a:rPr sz="2400" b="1" spc="100" dirty="0">
                <a:solidFill>
                  <a:srgbClr val="712982"/>
                </a:solidFill>
                <a:latin typeface="Arial"/>
                <a:cs typeface="Arial"/>
              </a:rPr>
              <a:t>our</a:t>
            </a:r>
            <a:r>
              <a:rPr sz="2400" b="1" spc="360" dirty="0">
                <a:solidFill>
                  <a:srgbClr val="712982"/>
                </a:solidFill>
                <a:latin typeface="Arial"/>
                <a:cs typeface="Arial"/>
              </a:rPr>
              <a:t> </a:t>
            </a:r>
            <a:r>
              <a:rPr sz="2400" b="1" spc="100" dirty="0">
                <a:solidFill>
                  <a:srgbClr val="712982"/>
                </a:solidFill>
                <a:latin typeface="Arial"/>
                <a:cs typeface="Arial"/>
              </a:rPr>
              <a:t>Patrons</a:t>
            </a:r>
            <a:endParaRPr sz="2400">
              <a:latin typeface="Arial"/>
              <a:cs typeface="Arial"/>
            </a:endParaRPr>
          </a:p>
          <a:p>
            <a:pPr marL="12700">
              <a:lnSpc>
                <a:spcPts val="1895"/>
              </a:lnSpc>
            </a:pPr>
            <a:r>
              <a:rPr sz="1600" b="1" spc="-10" dirty="0">
                <a:solidFill>
                  <a:srgbClr val="712982"/>
                </a:solidFill>
                <a:latin typeface="Arial"/>
                <a:cs typeface="Arial"/>
              </a:rPr>
              <a:t>(Contributions </a:t>
            </a:r>
            <a:r>
              <a:rPr sz="1600" b="1" spc="30" dirty="0">
                <a:solidFill>
                  <a:srgbClr val="712982"/>
                </a:solidFill>
                <a:latin typeface="Arial"/>
                <a:cs typeface="Arial"/>
              </a:rPr>
              <a:t>of </a:t>
            </a:r>
            <a:r>
              <a:rPr sz="1600" b="1" spc="80" dirty="0">
                <a:solidFill>
                  <a:srgbClr val="712982"/>
                </a:solidFill>
                <a:latin typeface="Arial"/>
                <a:cs typeface="Arial"/>
              </a:rPr>
              <a:t>$2000</a:t>
            </a:r>
            <a:r>
              <a:rPr sz="1600" b="1" spc="-315" dirty="0">
                <a:solidFill>
                  <a:srgbClr val="712982"/>
                </a:solidFill>
                <a:latin typeface="Arial"/>
                <a:cs typeface="Arial"/>
              </a:rPr>
              <a:t> </a:t>
            </a:r>
            <a:r>
              <a:rPr sz="1600" b="1" spc="25" dirty="0">
                <a:solidFill>
                  <a:srgbClr val="712982"/>
                </a:solidFill>
                <a:latin typeface="Arial"/>
                <a:cs typeface="Arial"/>
              </a:rPr>
              <a:t>and </a:t>
            </a:r>
            <a:r>
              <a:rPr sz="1600" b="1" spc="10" dirty="0">
                <a:solidFill>
                  <a:srgbClr val="712982"/>
                </a:solidFill>
                <a:latin typeface="Arial"/>
                <a:cs typeface="Arial"/>
              </a:rPr>
              <a:t>more)</a:t>
            </a:r>
            <a:endParaRPr sz="1600">
              <a:latin typeface="Arial"/>
              <a:cs typeface="Arial"/>
            </a:endParaRPr>
          </a:p>
          <a:p>
            <a:pPr marL="2059939" marR="1924685" algn="ctr">
              <a:lnSpc>
                <a:spcPct val="116700"/>
              </a:lnSpc>
              <a:spcBef>
                <a:spcPts val="805"/>
              </a:spcBef>
            </a:pPr>
            <a:r>
              <a:rPr sz="1500" dirty="0">
                <a:solidFill>
                  <a:srgbClr val="212121"/>
                </a:solidFill>
                <a:latin typeface="Arial"/>
                <a:cs typeface="Arial"/>
              </a:rPr>
              <a:t>His </a:t>
            </a:r>
            <a:r>
              <a:rPr sz="1500" spc="-25" dirty="0">
                <a:solidFill>
                  <a:srgbClr val="212121"/>
                </a:solidFill>
                <a:latin typeface="Arial"/>
                <a:cs typeface="Arial"/>
              </a:rPr>
              <a:t>Hands </a:t>
            </a:r>
            <a:r>
              <a:rPr sz="1500" dirty="0">
                <a:solidFill>
                  <a:srgbClr val="212121"/>
                </a:solidFill>
                <a:latin typeface="Arial"/>
                <a:cs typeface="Arial"/>
              </a:rPr>
              <a:t>Church  </a:t>
            </a:r>
            <a:r>
              <a:rPr sz="1500" spc="-60" dirty="0">
                <a:solidFill>
                  <a:srgbClr val="212121"/>
                </a:solidFill>
                <a:latin typeface="Arial"/>
                <a:cs typeface="Arial"/>
              </a:rPr>
              <a:t>Roach,</a:t>
            </a:r>
            <a:r>
              <a:rPr sz="1500" spc="-150" dirty="0">
                <a:solidFill>
                  <a:srgbClr val="212121"/>
                </a:solidFill>
                <a:latin typeface="Arial"/>
                <a:cs typeface="Arial"/>
              </a:rPr>
              <a:t> </a:t>
            </a:r>
            <a:r>
              <a:rPr sz="1500" dirty="0">
                <a:solidFill>
                  <a:srgbClr val="212121"/>
                </a:solidFill>
                <a:latin typeface="Arial"/>
                <a:cs typeface="Arial"/>
              </a:rPr>
              <a:t>Caudill</a:t>
            </a:r>
            <a:r>
              <a:rPr sz="1500" spc="-150" dirty="0">
                <a:solidFill>
                  <a:srgbClr val="212121"/>
                </a:solidFill>
                <a:latin typeface="Arial"/>
                <a:cs typeface="Arial"/>
              </a:rPr>
              <a:t> </a:t>
            </a:r>
            <a:r>
              <a:rPr sz="1500" spc="55" dirty="0">
                <a:solidFill>
                  <a:srgbClr val="212121"/>
                </a:solidFill>
                <a:latin typeface="Arial"/>
                <a:cs typeface="Arial"/>
              </a:rPr>
              <a:t>&amp;</a:t>
            </a:r>
            <a:r>
              <a:rPr sz="1500" spc="-150" dirty="0">
                <a:solidFill>
                  <a:srgbClr val="212121"/>
                </a:solidFill>
                <a:latin typeface="Arial"/>
                <a:cs typeface="Arial"/>
              </a:rPr>
              <a:t> </a:t>
            </a:r>
            <a:r>
              <a:rPr sz="1500" spc="-15" dirty="0">
                <a:solidFill>
                  <a:srgbClr val="212121"/>
                </a:solidFill>
                <a:latin typeface="Arial"/>
                <a:cs typeface="Arial"/>
              </a:rPr>
              <a:t>Gunn  </a:t>
            </a:r>
            <a:r>
              <a:rPr sz="1500" spc="-10" dirty="0">
                <a:solidFill>
                  <a:srgbClr val="212121"/>
                </a:solidFill>
                <a:latin typeface="Arial"/>
                <a:cs typeface="Arial"/>
              </a:rPr>
              <a:t>Anonymous</a:t>
            </a:r>
            <a:endParaRPr sz="1500">
              <a:latin typeface="Arial"/>
              <a:cs typeface="Arial"/>
            </a:endParaRPr>
          </a:p>
          <a:p>
            <a:pPr marL="2079625" marR="1944370" algn="ctr">
              <a:lnSpc>
                <a:spcPct val="116700"/>
              </a:lnSpc>
            </a:pPr>
            <a:r>
              <a:rPr sz="1500" spc="-25" dirty="0">
                <a:solidFill>
                  <a:srgbClr val="212121"/>
                </a:solidFill>
                <a:latin typeface="Arial"/>
                <a:cs typeface="Arial"/>
              </a:rPr>
              <a:t>Ms. </a:t>
            </a:r>
            <a:r>
              <a:rPr sz="1500" spc="50" dirty="0">
                <a:solidFill>
                  <a:srgbClr val="212121"/>
                </a:solidFill>
                <a:latin typeface="Arial"/>
                <a:cs typeface="Arial"/>
              </a:rPr>
              <a:t>Molly</a:t>
            </a:r>
            <a:r>
              <a:rPr sz="1500" spc="-310" dirty="0">
                <a:solidFill>
                  <a:srgbClr val="212121"/>
                </a:solidFill>
                <a:latin typeface="Arial"/>
                <a:cs typeface="Arial"/>
              </a:rPr>
              <a:t> </a:t>
            </a:r>
            <a:r>
              <a:rPr sz="1500" spc="0" dirty="0">
                <a:solidFill>
                  <a:srgbClr val="212121"/>
                </a:solidFill>
                <a:latin typeface="Arial"/>
                <a:cs typeface="Arial"/>
              </a:rPr>
              <a:t>Foundation  </a:t>
            </a:r>
            <a:r>
              <a:rPr sz="1500" spc="-45" dirty="0">
                <a:solidFill>
                  <a:srgbClr val="212121"/>
                </a:solidFill>
                <a:latin typeface="Arial"/>
                <a:cs typeface="Arial"/>
              </a:rPr>
              <a:t>Ryan </a:t>
            </a:r>
            <a:r>
              <a:rPr sz="1500" spc="-25" dirty="0">
                <a:solidFill>
                  <a:srgbClr val="212121"/>
                </a:solidFill>
                <a:latin typeface="Arial"/>
                <a:cs typeface="Arial"/>
              </a:rPr>
              <a:t>D. </a:t>
            </a:r>
            <a:r>
              <a:rPr sz="1500" spc="-50" dirty="0">
                <a:solidFill>
                  <a:srgbClr val="212121"/>
                </a:solidFill>
                <a:latin typeface="Arial"/>
                <a:cs typeface="Arial"/>
              </a:rPr>
              <a:t>Jones  </a:t>
            </a:r>
            <a:r>
              <a:rPr sz="1500" spc="10" dirty="0">
                <a:solidFill>
                  <a:srgbClr val="212121"/>
                </a:solidFill>
                <a:latin typeface="Arial"/>
                <a:cs typeface="Arial"/>
              </a:rPr>
              <a:t>Christopher </a:t>
            </a:r>
            <a:r>
              <a:rPr sz="1500" spc="-15" dirty="0">
                <a:solidFill>
                  <a:srgbClr val="212121"/>
                </a:solidFill>
                <a:latin typeface="Arial"/>
                <a:cs typeface="Arial"/>
              </a:rPr>
              <a:t>Davis  </a:t>
            </a:r>
            <a:r>
              <a:rPr sz="1500" spc="25" dirty="0">
                <a:solidFill>
                  <a:srgbClr val="212121"/>
                </a:solidFill>
                <a:latin typeface="Arial"/>
                <a:cs typeface="Arial"/>
              </a:rPr>
              <a:t>Hamilton </a:t>
            </a:r>
            <a:r>
              <a:rPr sz="1500" spc="-10" dirty="0">
                <a:solidFill>
                  <a:srgbClr val="212121"/>
                </a:solidFill>
                <a:latin typeface="Arial"/>
                <a:cs typeface="Arial"/>
              </a:rPr>
              <a:t>State</a:t>
            </a:r>
            <a:r>
              <a:rPr sz="1500" spc="-330" dirty="0">
                <a:solidFill>
                  <a:srgbClr val="212121"/>
                </a:solidFill>
                <a:latin typeface="Arial"/>
                <a:cs typeface="Arial"/>
              </a:rPr>
              <a:t> </a:t>
            </a:r>
            <a:r>
              <a:rPr sz="1500" spc="-20" dirty="0">
                <a:solidFill>
                  <a:srgbClr val="212121"/>
                </a:solidFill>
                <a:latin typeface="Arial"/>
                <a:cs typeface="Arial"/>
              </a:rPr>
              <a:t>Bank</a:t>
            </a:r>
            <a:endParaRPr sz="1500">
              <a:latin typeface="Arial"/>
              <a:cs typeface="Arial"/>
            </a:endParaRPr>
          </a:p>
          <a:p>
            <a:pPr marL="1864995" marR="1729739" algn="ctr">
              <a:lnSpc>
                <a:spcPct val="116700"/>
              </a:lnSpc>
            </a:pPr>
            <a:r>
              <a:rPr sz="1500" dirty="0">
                <a:solidFill>
                  <a:srgbClr val="212121"/>
                </a:solidFill>
                <a:latin typeface="Arial"/>
                <a:cs typeface="Arial"/>
              </a:rPr>
              <a:t>Colonial </a:t>
            </a:r>
            <a:r>
              <a:rPr sz="1500" spc="-5" dirty="0">
                <a:solidFill>
                  <a:srgbClr val="212121"/>
                </a:solidFill>
                <a:latin typeface="Arial"/>
                <a:cs typeface="Arial"/>
              </a:rPr>
              <a:t>Pipeline</a:t>
            </a:r>
            <a:r>
              <a:rPr sz="1500" spc="-325" dirty="0">
                <a:solidFill>
                  <a:srgbClr val="212121"/>
                </a:solidFill>
                <a:latin typeface="Arial"/>
                <a:cs typeface="Arial"/>
              </a:rPr>
              <a:t> </a:t>
            </a:r>
            <a:r>
              <a:rPr sz="1500" spc="-20" dirty="0">
                <a:solidFill>
                  <a:srgbClr val="212121"/>
                </a:solidFill>
                <a:latin typeface="Arial"/>
                <a:cs typeface="Arial"/>
              </a:rPr>
              <a:t>Company  </a:t>
            </a:r>
            <a:r>
              <a:rPr sz="1500" spc="-5" dirty="0">
                <a:solidFill>
                  <a:srgbClr val="212121"/>
                </a:solidFill>
                <a:latin typeface="Arial"/>
                <a:cs typeface="Arial"/>
              </a:rPr>
              <a:t>Todd</a:t>
            </a:r>
            <a:r>
              <a:rPr sz="1500" spc="-135" dirty="0">
                <a:solidFill>
                  <a:srgbClr val="212121"/>
                </a:solidFill>
                <a:latin typeface="Arial"/>
                <a:cs typeface="Arial"/>
              </a:rPr>
              <a:t> </a:t>
            </a:r>
            <a:r>
              <a:rPr sz="1500" spc="-25" dirty="0">
                <a:solidFill>
                  <a:srgbClr val="212121"/>
                </a:solidFill>
                <a:latin typeface="Arial"/>
                <a:cs typeface="Arial"/>
              </a:rPr>
              <a:t>Ping</a:t>
            </a:r>
            <a:endParaRPr sz="1500">
              <a:latin typeface="Arial"/>
              <a:cs typeface="Arial"/>
            </a:endParaRPr>
          </a:p>
          <a:p>
            <a:pPr marL="1039494" marR="904240" algn="ctr">
              <a:lnSpc>
                <a:spcPct val="116700"/>
              </a:lnSpc>
            </a:pPr>
            <a:r>
              <a:rPr sz="1500" spc="-45" dirty="0">
                <a:solidFill>
                  <a:srgbClr val="212121"/>
                </a:solidFill>
                <a:latin typeface="Arial"/>
                <a:cs typeface="Arial"/>
              </a:rPr>
              <a:t>Pamela</a:t>
            </a:r>
            <a:r>
              <a:rPr sz="1500" spc="-130" dirty="0">
                <a:solidFill>
                  <a:srgbClr val="212121"/>
                </a:solidFill>
                <a:latin typeface="Arial"/>
                <a:cs typeface="Arial"/>
              </a:rPr>
              <a:t> </a:t>
            </a:r>
            <a:r>
              <a:rPr sz="1500" spc="-25" dirty="0">
                <a:solidFill>
                  <a:srgbClr val="212121"/>
                </a:solidFill>
                <a:latin typeface="Arial"/>
                <a:cs typeface="Arial"/>
              </a:rPr>
              <a:t>and</a:t>
            </a:r>
            <a:r>
              <a:rPr sz="1500" spc="-130" dirty="0">
                <a:solidFill>
                  <a:srgbClr val="212121"/>
                </a:solidFill>
                <a:latin typeface="Arial"/>
                <a:cs typeface="Arial"/>
              </a:rPr>
              <a:t> </a:t>
            </a:r>
            <a:r>
              <a:rPr sz="1500" spc="55" dirty="0">
                <a:solidFill>
                  <a:srgbClr val="212121"/>
                </a:solidFill>
                <a:latin typeface="Arial"/>
                <a:cs typeface="Arial"/>
              </a:rPr>
              <a:t>Milton</a:t>
            </a:r>
            <a:r>
              <a:rPr sz="1500" spc="-130" dirty="0">
                <a:solidFill>
                  <a:srgbClr val="212121"/>
                </a:solidFill>
                <a:latin typeface="Arial"/>
                <a:cs typeface="Arial"/>
              </a:rPr>
              <a:t> </a:t>
            </a:r>
            <a:r>
              <a:rPr sz="1500" spc="15" dirty="0">
                <a:solidFill>
                  <a:srgbClr val="212121"/>
                </a:solidFill>
                <a:latin typeface="Arial"/>
                <a:cs typeface="Arial"/>
              </a:rPr>
              <a:t>Watkins</a:t>
            </a:r>
            <a:r>
              <a:rPr sz="1500" spc="-130" dirty="0">
                <a:solidFill>
                  <a:srgbClr val="212121"/>
                </a:solidFill>
                <a:latin typeface="Arial"/>
                <a:cs typeface="Arial"/>
              </a:rPr>
              <a:t> </a:t>
            </a:r>
            <a:r>
              <a:rPr sz="1500" spc="-10" dirty="0">
                <a:solidFill>
                  <a:srgbClr val="212121"/>
                </a:solidFill>
                <a:latin typeface="Arial"/>
                <a:cs typeface="Arial"/>
              </a:rPr>
              <a:t>Family</a:t>
            </a:r>
            <a:r>
              <a:rPr sz="1500" spc="-130" dirty="0">
                <a:solidFill>
                  <a:srgbClr val="212121"/>
                </a:solidFill>
                <a:latin typeface="Arial"/>
                <a:cs typeface="Arial"/>
              </a:rPr>
              <a:t> </a:t>
            </a:r>
            <a:r>
              <a:rPr sz="1500" spc="0" dirty="0">
                <a:solidFill>
                  <a:srgbClr val="212121"/>
                </a:solidFill>
                <a:latin typeface="Arial"/>
                <a:cs typeface="Arial"/>
              </a:rPr>
              <a:t>Foundation  </a:t>
            </a:r>
            <a:r>
              <a:rPr sz="1500" spc="-25" dirty="0">
                <a:solidFill>
                  <a:srgbClr val="212121"/>
                </a:solidFill>
                <a:latin typeface="Arial"/>
                <a:cs typeface="Arial"/>
              </a:rPr>
              <a:t>Jenny</a:t>
            </a:r>
            <a:r>
              <a:rPr sz="1500" spc="-135" dirty="0">
                <a:solidFill>
                  <a:srgbClr val="212121"/>
                </a:solidFill>
                <a:latin typeface="Arial"/>
                <a:cs typeface="Arial"/>
              </a:rPr>
              <a:t> </a:t>
            </a:r>
            <a:r>
              <a:rPr sz="1500" spc="35" dirty="0">
                <a:solidFill>
                  <a:srgbClr val="212121"/>
                </a:solidFill>
                <a:latin typeface="Arial"/>
                <a:cs typeface="Arial"/>
              </a:rPr>
              <a:t>Mummert</a:t>
            </a:r>
            <a:endParaRPr sz="1500">
              <a:latin typeface="Arial"/>
              <a:cs typeface="Arial"/>
            </a:endParaRPr>
          </a:p>
          <a:p>
            <a:pPr marL="1664970" marR="1529715" algn="ctr">
              <a:lnSpc>
                <a:spcPct val="116700"/>
              </a:lnSpc>
            </a:pPr>
            <a:r>
              <a:rPr sz="1500" spc="-10" dirty="0">
                <a:solidFill>
                  <a:srgbClr val="212121"/>
                </a:solidFill>
                <a:latin typeface="Arial"/>
                <a:cs typeface="Arial"/>
              </a:rPr>
              <a:t>Bridgemill-Sixes </a:t>
            </a:r>
            <a:r>
              <a:rPr sz="1500" spc="-30" dirty="0">
                <a:solidFill>
                  <a:srgbClr val="212121"/>
                </a:solidFill>
                <a:latin typeface="Arial"/>
                <a:cs typeface="Arial"/>
              </a:rPr>
              <a:t>Service</a:t>
            </a:r>
            <a:r>
              <a:rPr sz="1500" spc="-290" dirty="0">
                <a:solidFill>
                  <a:srgbClr val="212121"/>
                </a:solidFill>
                <a:latin typeface="Arial"/>
                <a:cs typeface="Arial"/>
              </a:rPr>
              <a:t> </a:t>
            </a:r>
            <a:r>
              <a:rPr sz="1500" spc="-50" dirty="0">
                <a:solidFill>
                  <a:srgbClr val="212121"/>
                </a:solidFill>
                <a:latin typeface="Arial"/>
                <a:cs typeface="Arial"/>
              </a:rPr>
              <a:t>League  </a:t>
            </a:r>
            <a:r>
              <a:rPr sz="1500" spc="5" dirty="0">
                <a:solidFill>
                  <a:srgbClr val="212121"/>
                </a:solidFill>
                <a:latin typeface="Arial"/>
                <a:cs typeface="Arial"/>
              </a:rPr>
              <a:t>Wells</a:t>
            </a:r>
            <a:r>
              <a:rPr sz="1500" spc="-135" dirty="0">
                <a:solidFill>
                  <a:srgbClr val="212121"/>
                </a:solidFill>
                <a:latin typeface="Arial"/>
                <a:cs typeface="Arial"/>
              </a:rPr>
              <a:t> </a:t>
            </a:r>
            <a:r>
              <a:rPr sz="1500" spc="-25" dirty="0">
                <a:solidFill>
                  <a:srgbClr val="212121"/>
                </a:solidFill>
                <a:latin typeface="Arial"/>
                <a:cs typeface="Arial"/>
              </a:rPr>
              <a:t>Fargo</a:t>
            </a:r>
            <a:endParaRPr sz="1500">
              <a:latin typeface="Arial"/>
              <a:cs typeface="Arial"/>
            </a:endParaRPr>
          </a:p>
        </p:txBody>
      </p:sp>
      <p:sp>
        <p:nvSpPr>
          <p:cNvPr id="6" name="object 6"/>
          <p:cNvSpPr txBox="1"/>
          <p:nvPr/>
        </p:nvSpPr>
        <p:spPr>
          <a:xfrm>
            <a:off x="530225" y="6989216"/>
            <a:ext cx="1888489" cy="209550"/>
          </a:xfrm>
          <a:prstGeom prst="rect">
            <a:avLst/>
          </a:prstGeom>
        </p:spPr>
        <p:txBody>
          <a:bodyPr vert="horz" wrap="square" lIns="0" tIns="11430" rIns="0" bIns="0" rtlCol="0">
            <a:spAutoFit/>
          </a:bodyPr>
          <a:lstStyle/>
          <a:p>
            <a:pPr marL="12700">
              <a:lnSpc>
                <a:spcPct val="100000"/>
              </a:lnSpc>
              <a:spcBef>
                <a:spcPts val="90"/>
              </a:spcBef>
            </a:pPr>
            <a:r>
              <a:rPr sz="1200" spc="40" dirty="0">
                <a:solidFill>
                  <a:srgbClr val="FFFFFF"/>
                </a:solidFill>
                <a:latin typeface="Arial"/>
                <a:cs typeface="Arial"/>
              </a:rPr>
              <a:t>H </a:t>
            </a:r>
            <a:r>
              <a:rPr sz="1200" spc="-100" dirty="0">
                <a:solidFill>
                  <a:srgbClr val="FFFFFF"/>
                </a:solidFill>
                <a:latin typeface="Arial"/>
                <a:cs typeface="Arial"/>
              </a:rPr>
              <a:t>E </a:t>
            </a:r>
            <a:r>
              <a:rPr sz="1200" spc="-50" dirty="0">
                <a:solidFill>
                  <a:srgbClr val="FFFFFF"/>
                </a:solidFill>
                <a:latin typeface="Arial"/>
                <a:cs typeface="Arial"/>
              </a:rPr>
              <a:t>L </a:t>
            </a:r>
            <a:r>
              <a:rPr sz="1200" spc="-65" dirty="0">
                <a:solidFill>
                  <a:srgbClr val="FFFFFF"/>
                </a:solidFill>
                <a:latin typeface="Arial"/>
                <a:cs typeface="Arial"/>
              </a:rPr>
              <a:t>P </a:t>
            </a:r>
            <a:r>
              <a:rPr sz="1200" spc="-80" dirty="0">
                <a:solidFill>
                  <a:srgbClr val="FFFFFF"/>
                </a:solidFill>
                <a:latin typeface="Arial"/>
                <a:cs typeface="Arial"/>
              </a:rPr>
              <a:t>, </a:t>
            </a:r>
            <a:r>
              <a:rPr sz="1200" spc="40" dirty="0">
                <a:solidFill>
                  <a:srgbClr val="FFFFFF"/>
                </a:solidFill>
                <a:latin typeface="Arial"/>
                <a:cs typeface="Arial"/>
              </a:rPr>
              <a:t>H </a:t>
            </a:r>
            <a:r>
              <a:rPr sz="1200" spc="25" dirty="0">
                <a:solidFill>
                  <a:srgbClr val="FFFFFF"/>
                </a:solidFill>
                <a:latin typeface="Arial"/>
                <a:cs typeface="Arial"/>
              </a:rPr>
              <a:t>O </a:t>
            </a:r>
            <a:r>
              <a:rPr sz="1200" spc="-65" dirty="0">
                <a:solidFill>
                  <a:srgbClr val="FFFFFF"/>
                </a:solidFill>
                <a:latin typeface="Arial"/>
                <a:cs typeface="Arial"/>
              </a:rPr>
              <a:t>P </a:t>
            </a:r>
            <a:r>
              <a:rPr sz="1200" spc="-100" dirty="0">
                <a:solidFill>
                  <a:srgbClr val="FFFFFF"/>
                </a:solidFill>
                <a:latin typeface="Arial"/>
                <a:cs typeface="Arial"/>
              </a:rPr>
              <a:t>E </a:t>
            </a:r>
            <a:r>
              <a:rPr sz="1200" spc="-80" dirty="0">
                <a:solidFill>
                  <a:srgbClr val="FFFFFF"/>
                </a:solidFill>
                <a:latin typeface="Arial"/>
                <a:cs typeface="Arial"/>
              </a:rPr>
              <a:t>, </a:t>
            </a:r>
            <a:r>
              <a:rPr sz="1200" spc="40" dirty="0">
                <a:solidFill>
                  <a:srgbClr val="FFFFFF"/>
                </a:solidFill>
                <a:latin typeface="Arial"/>
                <a:cs typeface="Arial"/>
              </a:rPr>
              <a:t>H </a:t>
            </a:r>
            <a:r>
              <a:rPr sz="1200" spc="-100" dirty="0">
                <a:solidFill>
                  <a:srgbClr val="FFFFFF"/>
                </a:solidFill>
                <a:latin typeface="Arial"/>
                <a:cs typeface="Arial"/>
              </a:rPr>
              <a:t>E </a:t>
            </a:r>
            <a:r>
              <a:rPr sz="1200" spc="15" dirty="0">
                <a:solidFill>
                  <a:srgbClr val="FFFFFF"/>
                </a:solidFill>
                <a:latin typeface="Arial"/>
                <a:cs typeface="Arial"/>
              </a:rPr>
              <a:t>A</a:t>
            </a:r>
            <a:r>
              <a:rPr sz="1200" spc="-150" dirty="0">
                <a:solidFill>
                  <a:srgbClr val="FFFFFF"/>
                </a:solidFill>
                <a:latin typeface="Arial"/>
                <a:cs typeface="Arial"/>
              </a:rPr>
              <a:t> </a:t>
            </a:r>
            <a:r>
              <a:rPr sz="1200" spc="-50" dirty="0">
                <a:solidFill>
                  <a:srgbClr val="FFFFFF"/>
                </a:solidFill>
                <a:latin typeface="Arial"/>
                <a:cs typeface="Arial"/>
              </a:rPr>
              <a:t>L</a:t>
            </a:r>
            <a:endParaRPr sz="1200">
              <a:latin typeface="Arial"/>
              <a:cs typeface="Aria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0404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1411</TotalTime>
  <Words>1754</Words>
  <Application>Microsoft Office PowerPoint</Application>
  <PresentationFormat>Custom</PresentationFormat>
  <Paragraphs>199</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Palatino Linotype</vt:lpstr>
      <vt:lpstr>Tahoma</vt:lpstr>
      <vt:lpstr>Times New Roman</vt:lpstr>
      <vt:lpstr>Trebuchet MS</vt:lpstr>
      <vt:lpstr>Office Theme</vt:lpstr>
      <vt:lpstr>PowerPoint Presentation</vt:lpstr>
      <vt:lpstr>O U R V I S I O N</vt:lpstr>
      <vt:lpstr>F R OM T HE E XE C UT IVE DIR E C T OR</vt:lpstr>
      <vt:lpstr>CFVC'S FREE SERVICES INCLUDE:</vt:lpstr>
      <vt:lpstr>by the numbers</vt:lpstr>
      <vt:lpstr>PowerPoint Presentation</vt:lpstr>
      <vt:lpstr>PowerPoint Presentation</vt:lpstr>
      <vt:lpstr>F UND E R S Nearly three quarters of our work with victims is funded by grants. In 2017, CFVC  received nine grants from local, state and federal organizations:</vt:lpstr>
      <vt:lpstr>COMMUNITY SUPPORT</vt:lpstr>
      <vt:lpstr>Sponsors</vt:lpstr>
      <vt:lpstr>Contributors (Cont.)</vt:lpstr>
      <vt:lpstr>2018 G OA L S</vt:lpstr>
      <vt:lpstr>B OA R D OF DIR E C T OR S The Cherokee Family Violence Center’s Board  of Directors is responsible for raising funds for  the agency, providing guidance for the agency  and advocating for the agency and its cause in  the community.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report 2017</dc:title>
  <dc:creator>Brooke Larson</dc:creator>
  <cp:keywords>DACzIIHc6X4</cp:keywords>
  <cp:lastModifiedBy>Stephanie Villasenor</cp:lastModifiedBy>
  <cp:revision>4</cp:revision>
  <cp:lastPrinted>2018-05-17T14:52:42Z</cp:lastPrinted>
  <dcterms:created xsi:type="dcterms:W3CDTF">2018-05-15T17:47:55Z</dcterms:created>
  <dcterms:modified xsi:type="dcterms:W3CDTF">2018-05-18T14:22:34Z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2018-05-15T00:00:00Z</vt:filetime>
  </property>
  <property fmtid="{D5CDD505-2E9C-101B-9397-08002B2CF9AE}" pid="3" name="Creator">
    <vt:lpwstr>Canva</vt:lpwstr>
  </property>
  <property fmtid="{D5CDD505-2E9C-101B-9397-08002B2CF9AE}" pid="4" name="LastSaved">
    <vt:filetime>2018-05-15T00:00:00Z</vt:filetime>
  </property>
</Properties>
</file>