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753600" cy="7315200"/>
  <p:notesSz cx="6858000" cy="9144000"/>
  <p:embeddedFontLst>
    <p:embeddedFont>
      <p:font typeface="Lato" panose="020B0604020202020204" charset="0"/>
      <p:regular r:id="rId21"/>
      <p:bold r:id="rId22"/>
      <p:italic r:id="rId23"/>
      <p:boldItalic r:id="rId24"/>
    </p:embeddedFont>
    <p:embeddedFont>
      <p:font typeface="League Spartan" panose="020B0604020202020204" charset="0"/>
      <p:regular r:id="rId25"/>
    </p:embeddedFont>
    <p:embeddedFont>
      <p:font typeface="Raleway" panose="020B0604020202020204" charset="0"/>
      <p:regular r:id="rId26"/>
      <p:bold r:id="rId27"/>
    </p:embeddedFont>
    <p:embeddedFont>
      <p:font typeface="Lato Heavy" panose="020B0604020202020204" charset="0"/>
      <p:regular r:id="rId28"/>
      <p:bold r:id="rId29"/>
      <p:italic r:id="rId30"/>
      <p:boldItalic r:id="rId31"/>
    </p:embeddedFont>
    <p:embeddedFont>
      <p:font typeface="Source Serif Pro" panose="020B0604020202020204" charset="0"/>
      <p:regular r:id="rId32"/>
      <p:bold r:id="rId33"/>
    </p:embeddedFont>
    <p:embeddedFont>
      <p:font typeface="Arimo" panose="020B0604020202020204" charset="0"/>
      <p:regular r:id="rId34"/>
      <p:bold r:id="rId35"/>
      <p:italic r:id="rId36"/>
      <p:boldItalic r:id="rId37"/>
    </p:embeddedFont>
    <p:embeddedFont>
      <p:font typeface="Source Sans Pro" panose="020B0604020202020204" charset="0"/>
      <p:regular r:id="rId38"/>
      <p:bold r:id="rId39"/>
      <p:italic r:id="rId40"/>
      <p:boldItalic r:id="rId41"/>
    </p:embeddedFont>
    <p:embeddedFont>
      <p:font typeface="Libre Baskerville" panose="020B0604020202020204" charset="0"/>
      <p:regular r:id="rId42"/>
      <p:bold r:id="rId43"/>
      <p:italic r:id="rId44"/>
    </p:embeddedFont>
    <p:embeddedFont>
      <p:font typeface="Abril Fatface" panose="020B0604020202020204" charset="0"/>
      <p:regular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0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297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949310" cy="7315200"/>
            <a:chOff x="0" y="0"/>
            <a:chExt cx="5265747" cy="9753600"/>
          </a:xfrm>
        </p:grpSpPr>
        <p:pic>
          <p:nvPicPr>
            <p:cNvPr id="3" name="Picture 3"/>
            <p:cNvPicPr>
              <a:picLocks noChangeAspect="1"/>
            </p:cNvPicPr>
            <p:nvPr/>
          </p:nvPicPr>
          <p:blipFill>
            <a:blip r:embed="rId2"/>
            <a:srcRect l="9407" r="9407"/>
            <a:stretch>
              <a:fillRect/>
            </a:stretch>
          </p:blipFill>
          <p:spPr>
            <a:xfrm>
              <a:off x="0" y="0"/>
              <a:ext cx="5265747" cy="9753600"/>
            </a:xfrm>
            <a:prstGeom prst="rect">
              <a:avLst/>
            </a:prstGeom>
          </p:spPr>
        </p:pic>
      </p:grpSp>
      <p:grpSp>
        <p:nvGrpSpPr>
          <p:cNvPr id="4" name="Group 4"/>
          <p:cNvGrpSpPr/>
          <p:nvPr/>
        </p:nvGrpSpPr>
        <p:grpSpPr>
          <a:xfrm>
            <a:off x="3356586" y="2054175"/>
            <a:ext cx="6882536" cy="3206850"/>
            <a:chOff x="0" y="0"/>
            <a:chExt cx="9176715" cy="4275800"/>
          </a:xfrm>
        </p:grpSpPr>
        <p:sp>
          <p:nvSpPr>
            <p:cNvPr id="5" name="AutoShape 5"/>
            <p:cNvSpPr/>
            <p:nvPr/>
          </p:nvSpPr>
          <p:spPr>
            <a:xfrm>
              <a:off x="0" y="0"/>
              <a:ext cx="9176715" cy="4275800"/>
            </a:xfrm>
            <a:prstGeom prst="rect">
              <a:avLst/>
            </a:prstGeom>
            <a:solidFill>
              <a:srgbClr val="FFFFFF"/>
            </a:solidFill>
          </p:spPr>
        </p:sp>
        <p:sp>
          <p:nvSpPr>
            <p:cNvPr id="6" name="TextBox 6"/>
            <p:cNvSpPr txBox="1"/>
            <p:nvPr/>
          </p:nvSpPr>
          <p:spPr>
            <a:xfrm>
              <a:off x="1056624" y="1561941"/>
              <a:ext cx="6308207" cy="1425067"/>
            </a:xfrm>
            <a:prstGeom prst="rect">
              <a:avLst/>
            </a:prstGeom>
          </p:spPr>
          <p:txBody>
            <a:bodyPr lIns="0" tIns="0" rIns="0" bIns="0" rtlCol="0" anchor="t">
              <a:spAutoFit/>
            </a:bodyPr>
            <a:lstStyle/>
            <a:p>
              <a:pPr algn="l">
                <a:lnSpc>
                  <a:spcPts val="4248"/>
                </a:lnSpc>
              </a:pPr>
              <a:r>
                <a:rPr lang="en-US" sz="3600">
                  <a:solidFill>
                    <a:srgbClr val="444440"/>
                  </a:solidFill>
                  <a:latin typeface="League Spartan"/>
                </a:rPr>
                <a:t>CHEROKEE FAMILY VIOLENCE CENTER</a:t>
              </a:r>
            </a:p>
          </p:txBody>
        </p:sp>
        <p:sp>
          <p:nvSpPr>
            <p:cNvPr id="7" name="TextBox 7"/>
            <p:cNvSpPr txBox="1"/>
            <p:nvPr/>
          </p:nvSpPr>
          <p:spPr>
            <a:xfrm>
              <a:off x="1056624" y="3226427"/>
              <a:ext cx="6308207" cy="289560"/>
            </a:xfrm>
            <a:prstGeom prst="rect">
              <a:avLst/>
            </a:prstGeom>
          </p:spPr>
          <p:txBody>
            <a:bodyPr lIns="0" tIns="0" rIns="0" bIns="0" rtlCol="0" anchor="t">
              <a:spAutoFit/>
            </a:bodyPr>
            <a:lstStyle/>
            <a:p>
              <a:pPr algn="l">
                <a:lnSpc>
                  <a:spcPts val="1822"/>
                </a:lnSpc>
              </a:pPr>
              <a:r>
                <a:rPr lang="en-US" sz="1400" spc="140">
                  <a:solidFill>
                    <a:srgbClr val="2197A5"/>
                  </a:solidFill>
                  <a:latin typeface="Source Serif Pro"/>
                </a:rPr>
                <a:t>draft - 2.2019</a:t>
              </a:r>
            </a:p>
          </p:txBody>
        </p:sp>
        <p:sp>
          <p:nvSpPr>
            <p:cNvPr id="8" name="TextBox 8"/>
            <p:cNvSpPr txBox="1"/>
            <p:nvPr/>
          </p:nvSpPr>
          <p:spPr>
            <a:xfrm>
              <a:off x="1056624" y="731238"/>
              <a:ext cx="6308207" cy="346922"/>
            </a:xfrm>
            <a:prstGeom prst="rect">
              <a:avLst/>
            </a:prstGeom>
          </p:spPr>
          <p:txBody>
            <a:bodyPr lIns="0" tIns="0" rIns="0" bIns="0" rtlCol="0" anchor="t">
              <a:spAutoFit/>
            </a:bodyPr>
            <a:lstStyle/>
            <a:p>
              <a:pPr algn="l">
                <a:lnSpc>
                  <a:spcPts val="2240"/>
                </a:lnSpc>
              </a:pPr>
              <a:r>
                <a:rPr lang="en-US" sz="1600" b="1" spc="320">
                  <a:solidFill>
                    <a:srgbClr val="2197A5"/>
                  </a:solidFill>
                  <a:latin typeface="Source Sans Pro"/>
                </a:rPr>
                <a:t>2018 ANNUAL REPORT </a:t>
              </a:r>
            </a:p>
          </p:txBody>
        </p:sp>
      </p:grpSp>
      <p:grpSp>
        <p:nvGrpSpPr>
          <p:cNvPr id="9" name="Group 9"/>
          <p:cNvGrpSpPr/>
          <p:nvPr/>
        </p:nvGrpSpPr>
        <p:grpSpPr>
          <a:xfrm>
            <a:off x="0" y="0"/>
            <a:ext cx="3752704" cy="7315200"/>
            <a:chOff x="0" y="0"/>
            <a:chExt cx="5003605" cy="9753600"/>
          </a:xfrm>
        </p:grpSpPr>
        <p:pic>
          <p:nvPicPr>
            <p:cNvPr id="10" name="Picture 10"/>
            <p:cNvPicPr>
              <a:picLocks noChangeAspect="1"/>
            </p:cNvPicPr>
            <p:nvPr/>
          </p:nvPicPr>
          <p:blipFill>
            <a:blip r:embed="rId2"/>
            <a:srcRect l="11428" r="11428"/>
            <a:stretch>
              <a:fillRect/>
            </a:stretch>
          </p:blipFill>
          <p:spPr>
            <a:xfrm>
              <a:off x="0" y="0"/>
              <a:ext cx="5003605" cy="97536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571500"/>
            <a:ext cx="2438400" cy="6172200"/>
            <a:chOff x="0" y="0"/>
            <a:chExt cx="3251200" cy="8229600"/>
          </a:xfrm>
        </p:grpSpPr>
        <p:pic>
          <p:nvPicPr>
            <p:cNvPr id="3" name="Picture 3"/>
            <p:cNvPicPr>
              <a:picLocks noChangeAspect="1"/>
            </p:cNvPicPr>
            <p:nvPr/>
          </p:nvPicPr>
          <p:blipFill>
            <a:blip r:embed="rId2"/>
            <a:srcRect t="5460" b="5460"/>
            <a:stretch>
              <a:fillRect/>
            </a:stretch>
          </p:blipFill>
          <p:spPr>
            <a:xfrm>
              <a:off x="0" y="0"/>
              <a:ext cx="3251200" cy="3987800"/>
            </a:xfrm>
            <a:prstGeom prst="rect">
              <a:avLst/>
            </a:prstGeom>
          </p:spPr>
        </p:pic>
        <p:pic>
          <p:nvPicPr>
            <p:cNvPr id="4" name="Picture 4"/>
            <p:cNvPicPr>
              <a:picLocks noChangeAspect="1"/>
            </p:cNvPicPr>
            <p:nvPr/>
          </p:nvPicPr>
          <p:blipFill>
            <a:blip r:embed="rId3"/>
            <a:srcRect l="22789" r="22789"/>
            <a:stretch>
              <a:fillRect/>
            </a:stretch>
          </p:blipFill>
          <p:spPr>
            <a:xfrm>
              <a:off x="0" y="4241800"/>
              <a:ext cx="3251200" cy="3987800"/>
            </a:xfrm>
            <a:prstGeom prst="rect">
              <a:avLst/>
            </a:prstGeom>
          </p:spPr>
        </p:pic>
      </p:grpSp>
      <p:sp>
        <p:nvSpPr>
          <p:cNvPr id="5" name="AutoShape 5"/>
          <p:cNvSpPr/>
          <p:nvPr/>
        </p:nvSpPr>
        <p:spPr>
          <a:xfrm>
            <a:off x="3200400" y="571500"/>
            <a:ext cx="7141828" cy="6166235"/>
          </a:xfrm>
          <a:prstGeom prst="rect">
            <a:avLst/>
          </a:prstGeom>
          <a:solidFill>
            <a:srgbClr val="692972">
              <a:alpha val="70980"/>
            </a:srgbClr>
          </a:solidFill>
        </p:spPr>
      </p:sp>
      <p:grpSp>
        <p:nvGrpSpPr>
          <p:cNvPr id="6" name="Group 6"/>
          <p:cNvGrpSpPr/>
          <p:nvPr/>
        </p:nvGrpSpPr>
        <p:grpSpPr>
          <a:xfrm>
            <a:off x="3660839" y="1051812"/>
            <a:ext cx="5613272" cy="1399772"/>
            <a:chOff x="0" y="0"/>
            <a:chExt cx="7484363" cy="1866363"/>
          </a:xfrm>
        </p:grpSpPr>
        <p:sp>
          <p:nvSpPr>
            <p:cNvPr id="7" name="TextBox 7"/>
            <p:cNvSpPr txBox="1"/>
            <p:nvPr/>
          </p:nvSpPr>
          <p:spPr>
            <a:xfrm>
              <a:off x="13727" y="9525"/>
              <a:ext cx="7445235" cy="638409"/>
            </a:xfrm>
            <a:prstGeom prst="rect">
              <a:avLst/>
            </a:prstGeom>
          </p:spPr>
          <p:txBody>
            <a:bodyPr lIns="0" tIns="0" rIns="0" bIns="0" rtlCol="0" anchor="t">
              <a:spAutoFit/>
            </a:bodyPr>
            <a:lstStyle/>
            <a:p>
              <a:pPr algn="l">
                <a:lnSpc>
                  <a:spcPts val="3776"/>
                </a:lnSpc>
              </a:pPr>
              <a:r>
                <a:rPr lang="en-US" sz="3200">
                  <a:solidFill>
                    <a:srgbClr val="444440"/>
                  </a:solidFill>
                  <a:latin typeface="League Spartan"/>
                </a:rPr>
                <a:t>WHAT IS OUR "WHY"</a:t>
              </a:r>
            </a:p>
          </p:txBody>
        </p:sp>
        <p:sp>
          <p:nvSpPr>
            <p:cNvPr id="8" name="TextBox 8"/>
            <p:cNvSpPr txBox="1"/>
            <p:nvPr/>
          </p:nvSpPr>
          <p:spPr>
            <a:xfrm>
              <a:off x="13727" y="835259"/>
              <a:ext cx="7470635" cy="314442"/>
            </a:xfrm>
            <a:prstGeom prst="rect">
              <a:avLst/>
            </a:prstGeom>
          </p:spPr>
          <p:txBody>
            <a:bodyPr lIns="0" tIns="0" rIns="0" bIns="0" rtlCol="0" anchor="t">
              <a:spAutoFit/>
            </a:bodyPr>
            <a:lstStyle/>
            <a:p>
              <a:pPr algn="l">
                <a:lnSpc>
                  <a:spcPts val="1888"/>
                </a:lnSpc>
              </a:pPr>
              <a:r>
                <a:rPr lang="en-US" sz="1600" i="1">
                  <a:solidFill>
                    <a:srgbClr val="FFFFFF"/>
                  </a:solidFill>
                  <a:latin typeface="Libre Baskerville"/>
                </a:rPr>
                <a:t>Success Story</a:t>
              </a:r>
            </a:p>
          </p:txBody>
        </p:sp>
        <p:sp>
          <p:nvSpPr>
            <p:cNvPr id="9" name="TextBox 9"/>
            <p:cNvSpPr txBox="1"/>
            <p:nvPr/>
          </p:nvSpPr>
          <p:spPr>
            <a:xfrm>
              <a:off x="0" y="1578325"/>
              <a:ext cx="7445235" cy="288038"/>
            </a:xfrm>
            <a:prstGeom prst="rect">
              <a:avLst/>
            </a:prstGeom>
          </p:spPr>
          <p:txBody>
            <a:bodyPr lIns="0" tIns="0" rIns="0" bIns="0" rtlCol="0" anchor="t">
              <a:spAutoFit/>
            </a:bodyPr>
            <a:lstStyle/>
            <a:p>
              <a:pPr algn="l">
                <a:lnSpc>
                  <a:spcPts val="1805"/>
                </a:lnSpc>
              </a:pPr>
              <a:r>
                <a:rPr lang="en-US" sz="1300">
                  <a:solidFill>
                    <a:srgbClr val="FFFFFF"/>
                  </a:solidFill>
                  <a:latin typeface="Source Sans Pro"/>
                </a:rPr>
                <a:t>"A</a:t>
              </a:r>
              <a:r>
                <a:rPr lang="en-US" sz="1300" i="0">
                  <a:solidFill>
                    <a:srgbClr val="FFFFFF"/>
                  </a:solidFill>
                  <a:latin typeface="Source Sans Pro"/>
                </a:rPr>
                <a:t>dd  asuccess story montage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92972"/>
        </a:solidFill>
        <a:effectLst/>
      </p:bgPr>
    </p:bg>
    <p:spTree>
      <p:nvGrpSpPr>
        <p:cNvPr id="1" name=""/>
        <p:cNvGrpSpPr/>
        <p:nvPr/>
      </p:nvGrpSpPr>
      <p:grpSpPr>
        <a:xfrm>
          <a:off x="0" y="0"/>
          <a:ext cx="0" cy="0"/>
          <a:chOff x="0" y="0"/>
          <a:chExt cx="0" cy="0"/>
        </a:xfrm>
      </p:grpSpPr>
      <p:sp>
        <p:nvSpPr>
          <p:cNvPr id="2" name="TextBox 2"/>
          <p:cNvSpPr txBox="1"/>
          <p:nvPr/>
        </p:nvSpPr>
        <p:spPr>
          <a:xfrm>
            <a:off x="4299469" y="6977331"/>
            <a:ext cx="5211370" cy="121488"/>
          </a:xfrm>
          <a:prstGeom prst="rect">
            <a:avLst/>
          </a:prstGeom>
        </p:spPr>
        <p:txBody>
          <a:bodyPr lIns="0" tIns="0" rIns="0" bIns="0" rtlCol="0" anchor="t">
            <a:spAutoFit/>
          </a:bodyPr>
          <a:lstStyle/>
          <a:p>
            <a:pPr algn="r">
              <a:lnSpc>
                <a:spcPts val="944"/>
              </a:lnSpc>
            </a:pPr>
            <a:r>
              <a:rPr lang="en-US" sz="800" b="1" spc="200">
                <a:solidFill>
                  <a:srgbClr val="FFFFFF"/>
                </a:solidFill>
                <a:latin typeface="Source Sans Pro"/>
              </a:rPr>
              <a:t>H</a:t>
            </a:r>
            <a:r>
              <a:rPr lang="en-US" sz="800" b="1" i="0" spc="200">
                <a:solidFill>
                  <a:srgbClr val="FFFFFF"/>
                </a:solidFill>
                <a:latin typeface="Source Sans Pro"/>
              </a:rPr>
              <a:t>ELP, HOPE, HEAL</a:t>
            </a:r>
          </a:p>
        </p:txBody>
      </p:sp>
      <p:sp>
        <p:nvSpPr>
          <p:cNvPr id="3" name="AutoShape 3"/>
          <p:cNvSpPr/>
          <p:nvPr/>
        </p:nvSpPr>
        <p:spPr>
          <a:xfrm>
            <a:off x="2971358" y="574482"/>
            <a:ext cx="7141828" cy="6166235"/>
          </a:xfrm>
          <a:prstGeom prst="rect">
            <a:avLst/>
          </a:prstGeom>
          <a:solidFill>
            <a:srgbClr val="FFFFFF"/>
          </a:solidFill>
        </p:spPr>
      </p:sp>
      <p:grpSp>
        <p:nvGrpSpPr>
          <p:cNvPr id="4" name="Group 4"/>
          <p:cNvGrpSpPr/>
          <p:nvPr/>
        </p:nvGrpSpPr>
        <p:grpSpPr>
          <a:xfrm>
            <a:off x="571500" y="2836814"/>
            <a:ext cx="2250177" cy="1635608"/>
            <a:chOff x="0" y="0"/>
            <a:chExt cx="3000235" cy="2180811"/>
          </a:xfrm>
        </p:grpSpPr>
        <p:sp>
          <p:nvSpPr>
            <p:cNvPr id="5" name="TextBox 5"/>
            <p:cNvSpPr txBox="1"/>
            <p:nvPr/>
          </p:nvSpPr>
          <p:spPr>
            <a:xfrm>
              <a:off x="0" y="9525"/>
              <a:ext cx="3000235" cy="638409"/>
            </a:xfrm>
            <a:prstGeom prst="rect">
              <a:avLst/>
            </a:prstGeom>
          </p:spPr>
          <p:txBody>
            <a:bodyPr lIns="0" tIns="0" rIns="0" bIns="0" rtlCol="0" anchor="t">
              <a:spAutoFit/>
            </a:bodyPr>
            <a:lstStyle/>
            <a:p>
              <a:pPr algn="l">
                <a:lnSpc>
                  <a:spcPts val="3776"/>
                </a:lnSpc>
              </a:pPr>
              <a:endParaRPr/>
            </a:p>
          </p:txBody>
        </p:sp>
        <p:sp>
          <p:nvSpPr>
            <p:cNvPr id="6" name="TextBox 6"/>
            <p:cNvSpPr txBox="1"/>
            <p:nvPr/>
          </p:nvSpPr>
          <p:spPr>
            <a:xfrm>
              <a:off x="25400" y="718845"/>
              <a:ext cx="2974835" cy="1461965"/>
            </a:xfrm>
            <a:prstGeom prst="rect">
              <a:avLst/>
            </a:prstGeom>
          </p:spPr>
          <p:txBody>
            <a:bodyPr lIns="0" tIns="0" rIns="0" bIns="0" rtlCol="0" anchor="t">
              <a:spAutoFit/>
            </a:bodyPr>
            <a:lstStyle/>
            <a:p>
              <a:pPr algn="l">
                <a:lnSpc>
                  <a:spcPts val="1750"/>
                </a:lnSpc>
              </a:pPr>
              <a:r>
                <a:rPr lang="en-US" sz="1400" b="1" i="1">
                  <a:solidFill>
                    <a:srgbClr val="FFFFFF"/>
                  </a:solidFill>
                  <a:latin typeface="Source Sans Pro"/>
                </a:rPr>
                <a:t>CFVC serves victims of domestic violence and their children.  We have the largest transitional housing development in the nation.  </a:t>
              </a:r>
            </a:p>
          </p:txBody>
        </p:sp>
      </p:grpSp>
      <p:pic>
        <p:nvPicPr>
          <p:cNvPr id="7" name="Picture 7"/>
          <p:cNvPicPr>
            <a:picLocks noChangeAspect="1"/>
          </p:cNvPicPr>
          <p:nvPr/>
        </p:nvPicPr>
        <p:blipFill>
          <a:blip r:embed="rId2"/>
          <a:srcRect/>
          <a:stretch>
            <a:fillRect/>
          </a:stretch>
        </p:blipFill>
        <p:spPr>
          <a:xfrm>
            <a:off x="2971358" y="1061284"/>
            <a:ext cx="6692474" cy="51866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97A5"/>
        </a:solidFill>
        <a:effectLst/>
      </p:bgPr>
    </p:bg>
    <p:spTree>
      <p:nvGrpSpPr>
        <p:cNvPr id="1" name=""/>
        <p:cNvGrpSpPr/>
        <p:nvPr/>
      </p:nvGrpSpPr>
      <p:grpSpPr>
        <a:xfrm>
          <a:off x="0" y="0"/>
          <a:ext cx="0" cy="0"/>
          <a:chOff x="0" y="0"/>
          <a:chExt cx="0" cy="0"/>
        </a:xfrm>
      </p:grpSpPr>
      <p:sp>
        <p:nvSpPr>
          <p:cNvPr id="2" name="TextBox 2"/>
          <p:cNvSpPr txBox="1"/>
          <p:nvPr/>
        </p:nvSpPr>
        <p:spPr>
          <a:xfrm>
            <a:off x="4299469" y="6977331"/>
            <a:ext cx="5211370" cy="121488"/>
          </a:xfrm>
          <a:prstGeom prst="rect">
            <a:avLst/>
          </a:prstGeom>
        </p:spPr>
        <p:txBody>
          <a:bodyPr lIns="0" tIns="0" rIns="0" bIns="0" rtlCol="0" anchor="t">
            <a:spAutoFit/>
          </a:bodyPr>
          <a:lstStyle/>
          <a:p>
            <a:pPr algn="r">
              <a:lnSpc>
                <a:spcPts val="944"/>
              </a:lnSpc>
            </a:pPr>
            <a:r>
              <a:rPr lang="en-US" sz="800" b="1" spc="200">
                <a:solidFill>
                  <a:srgbClr val="FFFFFF"/>
                </a:solidFill>
                <a:latin typeface="Source Sans Pro"/>
              </a:rPr>
              <a:t>H</a:t>
            </a:r>
            <a:r>
              <a:rPr lang="en-US" sz="800" b="1" i="0" spc="200">
                <a:solidFill>
                  <a:srgbClr val="FFFFFF"/>
                </a:solidFill>
                <a:latin typeface="Source Sans Pro"/>
              </a:rPr>
              <a:t>ELP, HOPE, HEAL</a:t>
            </a:r>
          </a:p>
        </p:txBody>
      </p:sp>
      <p:sp>
        <p:nvSpPr>
          <p:cNvPr id="3" name="AutoShape 3"/>
          <p:cNvSpPr/>
          <p:nvPr/>
        </p:nvSpPr>
        <p:spPr>
          <a:xfrm>
            <a:off x="0" y="574482"/>
            <a:ext cx="8970621" cy="6166235"/>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161092" y="1081330"/>
            <a:ext cx="6648438" cy="51525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92972"/>
        </a:solidFill>
        <a:effectLst/>
      </p:bgPr>
    </p:bg>
    <p:spTree>
      <p:nvGrpSpPr>
        <p:cNvPr id="1" name=""/>
        <p:cNvGrpSpPr/>
        <p:nvPr/>
      </p:nvGrpSpPr>
      <p:grpSpPr>
        <a:xfrm>
          <a:off x="0" y="0"/>
          <a:ext cx="0" cy="0"/>
          <a:chOff x="0" y="0"/>
          <a:chExt cx="0" cy="0"/>
        </a:xfrm>
      </p:grpSpPr>
      <p:sp>
        <p:nvSpPr>
          <p:cNvPr id="2" name="TextBox 2"/>
          <p:cNvSpPr txBox="1"/>
          <p:nvPr/>
        </p:nvSpPr>
        <p:spPr>
          <a:xfrm>
            <a:off x="4299469" y="6977331"/>
            <a:ext cx="5211370" cy="121488"/>
          </a:xfrm>
          <a:prstGeom prst="rect">
            <a:avLst/>
          </a:prstGeom>
        </p:spPr>
        <p:txBody>
          <a:bodyPr lIns="0" tIns="0" rIns="0" bIns="0" rtlCol="0" anchor="t">
            <a:spAutoFit/>
          </a:bodyPr>
          <a:lstStyle/>
          <a:p>
            <a:pPr algn="r">
              <a:lnSpc>
                <a:spcPts val="944"/>
              </a:lnSpc>
            </a:pPr>
            <a:r>
              <a:rPr lang="en-US" sz="800" b="1" spc="200">
                <a:solidFill>
                  <a:srgbClr val="FFFFFF"/>
                </a:solidFill>
                <a:latin typeface="Source Sans Pro"/>
              </a:rPr>
              <a:t>H</a:t>
            </a:r>
            <a:r>
              <a:rPr lang="en-US" sz="800" b="1" i="0" spc="200">
                <a:solidFill>
                  <a:srgbClr val="FFFFFF"/>
                </a:solidFill>
                <a:latin typeface="Source Sans Pro"/>
              </a:rPr>
              <a:t>ELP, HOPE, HEAL</a:t>
            </a:r>
          </a:p>
        </p:txBody>
      </p:sp>
      <p:sp>
        <p:nvSpPr>
          <p:cNvPr id="3" name="AutoShape 3"/>
          <p:cNvSpPr/>
          <p:nvPr/>
        </p:nvSpPr>
        <p:spPr>
          <a:xfrm>
            <a:off x="2897529" y="574482"/>
            <a:ext cx="6856071" cy="6166235"/>
          </a:xfrm>
          <a:prstGeom prst="rect">
            <a:avLst/>
          </a:prstGeom>
          <a:solidFill>
            <a:srgbClr val="FFFFFF"/>
          </a:solidFill>
        </p:spPr>
      </p:sp>
      <p:grpSp>
        <p:nvGrpSpPr>
          <p:cNvPr id="4" name="Group 4"/>
          <p:cNvGrpSpPr/>
          <p:nvPr/>
        </p:nvGrpSpPr>
        <p:grpSpPr>
          <a:xfrm>
            <a:off x="350440" y="2086960"/>
            <a:ext cx="2250177" cy="2294540"/>
            <a:chOff x="0" y="0"/>
            <a:chExt cx="3000235" cy="3059387"/>
          </a:xfrm>
        </p:grpSpPr>
        <p:sp>
          <p:nvSpPr>
            <p:cNvPr id="5" name="TextBox 5"/>
            <p:cNvSpPr txBox="1"/>
            <p:nvPr/>
          </p:nvSpPr>
          <p:spPr>
            <a:xfrm>
              <a:off x="0" y="9525"/>
              <a:ext cx="3000235" cy="638409"/>
            </a:xfrm>
            <a:prstGeom prst="rect">
              <a:avLst/>
            </a:prstGeom>
          </p:spPr>
          <p:txBody>
            <a:bodyPr lIns="0" tIns="0" rIns="0" bIns="0" rtlCol="0" anchor="t">
              <a:spAutoFit/>
            </a:bodyPr>
            <a:lstStyle/>
            <a:p>
              <a:pPr algn="l">
                <a:lnSpc>
                  <a:spcPts val="3776"/>
                </a:lnSpc>
              </a:pPr>
              <a:endParaRPr/>
            </a:p>
          </p:txBody>
        </p:sp>
        <p:sp>
          <p:nvSpPr>
            <p:cNvPr id="6" name="TextBox 6"/>
            <p:cNvSpPr txBox="1"/>
            <p:nvPr/>
          </p:nvSpPr>
          <p:spPr>
            <a:xfrm>
              <a:off x="25400" y="718845"/>
              <a:ext cx="2974835" cy="2340542"/>
            </a:xfrm>
            <a:prstGeom prst="rect">
              <a:avLst/>
            </a:prstGeom>
          </p:spPr>
          <p:txBody>
            <a:bodyPr lIns="0" tIns="0" rIns="0" bIns="0" rtlCol="0" anchor="t">
              <a:spAutoFit/>
            </a:bodyPr>
            <a:lstStyle/>
            <a:p>
              <a:pPr algn="l">
                <a:lnSpc>
                  <a:spcPts val="1750"/>
                </a:lnSpc>
              </a:pPr>
              <a:r>
                <a:rPr lang="en-US" sz="1400" b="1" i="1">
                  <a:solidFill>
                    <a:srgbClr val="FFFFFF"/>
                  </a:solidFill>
                  <a:latin typeface="Source Sans Pro"/>
                </a:rPr>
                <a:t>Our emergency shelter is the hub for the Statewide Spanish Hotline for domestic violence. And, we have a long history of helping under-served populations such as the immigrant victims of domestic violence.</a:t>
              </a:r>
            </a:p>
          </p:txBody>
        </p:sp>
      </p:grpSp>
      <p:sp>
        <p:nvSpPr>
          <p:cNvPr id="7" name="TextBox 7"/>
          <p:cNvSpPr txBox="1"/>
          <p:nvPr/>
        </p:nvSpPr>
        <p:spPr>
          <a:xfrm>
            <a:off x="3183286" y="3360420"/>
            <a:ext cx="6284557" cy="537210"/>
          </a:xfrm>
          <a:prstGeom prst="rect">
            <a:avLst/>
          </a:prstGeom>
        </p:spPr>
        <p:txBody>
          <a:bodyPr lIns="0" tIns="0" rIns="0" bIns="0" rtlCol="0" anchor="t">
            <a:spAutoFit/>
          </a:bodyPr>
          <a:lstStyle/>
          <a:p>
            <a:pPr algn="ctr">
              <a:lnSpc>
                <a:spcPts val="4409"/>
              </a:lnSpc>
            </a:pPr>
            <a:r>
              <a:rPr lang="en-US" sz="3150">
                <a:solidFill>
                  <a:srgbClr val="000000"/>
                </a:solidFill>
                <a:latin typeface="Abril Fatface"/>
              </a:rPr>
              <a:t>Add updated infographic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l="44181" t="44169" r="44181" b="44169"/>
          <a:stretch>
            <a:fillRect/>
          </a:stretch>
        </p:blipFill>
        <p:spPr>
          <a:xfrm>
            <a:off x="7277100" y="5732124"/>
            <a:ext cx="2128173" cy="1662635"/>
          </a:xfrm>
          <a:prstGeom prst="rect">
            <a:avLst/>
          </a:prstGeom>
        </p:spPr>
      </p:pic>
      <p:pic>
        <p:nvPicPr>
          <p:cNvPr id="3" name="Picture 3"/>
          <p:cNvPicPr>
            <a:picLocks noChangeAspect="1"/>
          </p:cNvPicPr>
          <p:nvPr/>
        </p:nvPicPr>
        <p:blipFill>
          <a:blip r:embed="rId2">
            <a:alphaModFix amt="19999"/>
          </a:blip>
          <a:srcRect l="44181" t="44169" r="44181" b="44169"/>
          <a:stretch>
            <a:fillRect/>
          </a:stretch>
        </p:blipFill>
        <p:spPr>
          <a:xfrm rot="-10800000">
            <a:off x="345469" y="-267984"/>
            <a:ext cx="2128173" cy="1662635"/>
          </a:xfrm>
          <a:prstGeom prst="rect">
            <a:avLst/>
          </a:prstGeom>
        </p:spPr>
      </p:pic>
      <p:grpSp>
        <p:nvGrpSpPr>
          <p:cNvPr id="4" name="Group 4"/>
          <p:cNvGrpSpPr/>
          <p:nvPr/>
        </p:nvGrpSpPr>
        <p:grpSpPr>
          <a:xfrm>
            <a:off x="1339437" y="2444801"/>
            <a:ext cx="7074726" cy="2883805"/>
            <a:chOff x="0" y="0"/>
            <a:chExt cx="9432968" cy="3845073"/>
          </a:xfrm>
        </p:grpSpPr>
        <p:sp>
          <p:nvSpPr>
            <p:cNvPr id="5" name="TextBox 5"/>
            <p:cNvSpPr txBox="1"/>
            <p:nvPr/>
          </p:nvSpPr>
          <p:spPr>
            <a:xfrm>
              <a:off x="0" y="1036667"/>
              <a:ext cx="9432968" cy="1674154"/>
            </a:xfrm>
            <a:prstGeom prst="rect">
              <a:avLst/>
            </a:prstGeom>
          </p:spPr>
          <p:txBody>
            <a:bodyPr lIns="0" tIns="0" rIns="0" bIns="0" rtlCol="0" anchor="t">
              <a:spAutoFit/>
            </a:bodyPr>
            <a:lstStyle/>
            <a:p>
              <a:pPr algn="ctr">
                <a:lnSpc>
                  <a:spcPts val="3303"/>
                </a:lnSpc>
              </a:pPr>
              <a:endParaRPr/>
            </a:p>
            <a:p>
              <a:pPr algn="ctr">
                <a:lnSpc>
                  <a:spcPts val="3304"/>
                </a:lnSpc>
              </a:pPr>
              <a:r>
                <a:rPr lang="en-US" sz="2800">
                  <a:solidFill>
                    <a:srgbClr val="444440"/>
                  </a:solidFill>
                  <a:latin typeface="League Spartan"/>
                </a:rPr>
                <a:t>Add awards and recognitions here</a:t>
              </a:r>
            </a:p>
            <a:p>
              <a:pPr algn="ctr">
                <a:lnSpc>
                  <a:spcPts val="3304"/>
                </a:lnSpc>
              </a:pPr>
              <a:endParaRPr lang="en-US" sz="2800">
                <a:solidFill>
                  <a:srgbClr val="444440"/>
                </a:solidFill>
                <a:latin typeface="League Spartan"/>
              </a:endParaRPr>
            </a:p>
          </p:txBody>
        </p:sp>
        <p:sp>
          <p:nvSpPr>
            <p:cNvPr id="6" name="TextBox 6"/>
            <p:cNvSpPr txBox="1"/>
            <p:nvPr/>
          </p:nvSpPr>
          <p:spPr>
            <a:xfrm>
              <a:off x="1057367" y="9525"/>
              <a:ext cx="7318235" cy="314442"/>
            </a:xfrm>
            <a:prstGeom prst="rect">
              <a:avLst/>
            </a:prstGeom>
          </p:spPr>
          <p:txBody>
            <a:bodyPr lIns="0" tIns="0" rIns="0" bIns="0" rtlCol="0" anchor="t">
              <a:spAutoFit/>
            </a:bodyPr>
            <a:lstStyle/>
            <a:p>
              <a:pPr algn="ctr">
                <a:lnSpc>
                  <a:spcPts val="1888"/>
                </a:lnSpc>
              </a:pPr>
              <a:r>
                <a:rPr lang="en-US" sz="1600" i="1">
                  <a:solidFill>
                    <a:srgbClr val="2197A5"/>
                  </a:solidFill>
                  <a:latin typeface="Libre Baskerville"/>
                </a:rPr>
                <a:t>Awards and Recognitions</a:t>
              </a:r>
            </a:p>
          </p:txBody>
        </p:sp>
        <p:sp>
          <p:nvSpPr>
            <p:cNvPr id="7" name="AutoShape 7"/>
            <p:cNvSpPr/>
            <p:nvPr/>
          </p:nvSpPr>
          <p:spPr>
            <a:xfrm>
              <a:off x="1131546" y="3292707"/>
              <a:ext cx="7169876" cy="552367"/>
            </a:xfrm>
            <a:prstGeom prst="rect">
              <a:avLst/>
            </a:prstGeom>
            <a:solidFill>
              <a:srgbClr val="D12E92"/>
            </a:solidFill>
          </p:spPr>
        </p:sp>
        <p:sp>
          <p:nvSpPr>
            <p:cNvPr id="8" name="TextBox 8"/>
            <p:cNvSpPr txBox="1"/>
            <p:nvPr/>
          </p:nvSpPr>
          <p:spPr>
            <a:xfrm>
              <a:off x="1445787" y="3438567"/>
              <a:ext cx="6541395" cy="251121"/>
            </a:xfrm>
            <a:prstGeom prst="rect">
              <a:avLst/>
            </a:prstGeom>
          </p:spPr>
          <p:txBody>
            <a:bodyPr lIns="0" tIns="0" rIns="0" bIns="0" rtlCol="0" anchor="t">
              <a:spAutoFit/>
            </a:bodyPr>
            <a:lstStyle/>
            <a:p>
              <a:pPr algn="ctr">
                <a:lnSpc>
                  <a:spcPts val="1500"/>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57684" y="2096171"/>
            <a:ext cx="2199772" cy="2199763"/>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6666" b="-16666"/>
              </a:stretch>
            </a:blipFill>
          </p:spPr>
        </p:sp>
      </p:grpSp>
      <p:sp>
        <p:nvSpPr>
          <p:cNvPr id="4" name="TextBox 4"/>
          <p:cNvSpPr txBox="1"/>
          <p:nvPr/>
        </p:nvSpPr>
        <p:spPr>
          <a:xfrm>
            <a:off x="4299469" y="6979258"/>
            <a:ext cx="5211370" cy="117634"/>
          </a:xfrm>
          <a:prstGeom prst="rect">
            <a:avLst/>
          </a:prstGeom>
        </p:spPr>
        <p:txBody>
          <a:bodyPr lIns="0" tIns="0" rIns="0" bIns="0" rtlCol="0" anchor="t">
            <a:spAutoFit/>
          </a:bodyPr>
          <a:lstStyle/>
          <a:p>
            <a:pPr algn="r">
              <a:lnSpc>
                <a:spcPts val="944"/>
              </a:lnSpc>
            </a:pPr>
            <a:r>
              <a:rPr lang="en-US" sz="800" b="1" spc="200">
                <a:solidFill>
                  <a:srgbClr val="2197A5"/>
                </a:solidFill>
                <a:latin typeface="Source Sans Pro"/>
              </a:rPr>
              <a:t>HELP, HOPE, HEAL</a:t>
            </a:r>
          </a:p>
        </p:txBody>
      </p:sp>
      <p:grpSp>
        <p:nvGrpSpPr>
          <p:cNvPr id="5" name="Group 5"/>
          <p:cNvGrpSpPr>
            <a:grpSpLocks noChangeAspect="1"/>
          </p:cNvGrpSpPr>
          <p:nvPr/>
        </p:nvGrpSpPr>
        <p:grpSpPr>
          <a:xfrm>
            <a:off x="3761533" y="2096171"/>
            <a:ext cx="2199772" cy="2199763"/>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6666" b="-16666"/>
              </a:stretch>
            </a:blipFill>
          </p:spPr>
        </p:sp>
      </p:grpSp>
      <p:grpSp>
        <p:nvGrpSpPr>
          <p:cNvPr id="7" name="Group 7"/>
          <p:cNvGrpSpPr/>
          <p:nvPr/>
        </p:nvGrpSpPr>
        <p:grpSpPr>
          <a:xfrm>
            <a:off x="551532" y="4700536"/>
            <a:ext cx="2212077" cy="522290"/>
            <a:chOff x="0" y="0"/>
            <a:chExt cx="2949435" cy="696387"/>
          </a:xfrm>
        </p:grpSpPr>
        <p:sp>
          <p:nvSpPr>
            <p:cNvPr id="8" name="TextBox 8"/>
            <p:cNvSpPr txBox="1"/>
            <p:nvPr/>
          </p:nvSpPr>
          <p:spPr>
            <a:xfrm>
              <a:off x="0" y="9525"/>
              <a:ext cx="2949435" cy="314442"/>
            </a:xfrm>
            <a:prstGeom prst="rect">
              <a:avLst/>
            </a:prstGeom>
          </p:spPr>
          <p:txBody>
            <a:bodyPr lIns="0" tIns="0" rIns="0" bIns="0" rtlCol="0" anchor="t">
              <a:spAutoFit/>
            </a:bodyPr>
            <a:lstStyle/>
            <a:p>
              <a:pPr algn="ctr">
                <a:lnSpc>
                  <a:spcPts val="1888"/>
                </a:lnSpc>
              </a:pPr>
              <a:r>
                <a:rPr lang="en-US" sz="1600" i="1">
                  <a:solidFill>
                    <a:srgbClr val="444440"/>
                  </a:solidFill>
                  <a:latin typeface="Libre Baskerville"/>
                </a:rPr>
                <a:t>Goal 1</a:t>
              </a:r>
            </a:p>
          </p:txBody>
        </p:sp>
        <p:sp>
          <p:nvSpPr>
            <p:cNvPr id="9" name="TextBox 9"/>
            <p:cNvSpPr txBox="1"/>
            <p:nvPr/>
          </p:nvSpPr>
          <p:spPr>
            <a:xfrm>
              <a:off x="5859" y="408704"/>
              <a:ext cx="2937717" cy="287683"/>
            </a:xfrm>
            <a:prstGeom prst="rect">
              <a:avLst/>
            </a:prstGeom>
          </p:spPr>
          <p:txBody>
            <a:bodyPr lIns="0" tIns="0" rIns="0" bIns="0" rtlCol="0" anchor="t">
              <a:spAutoFit/>
            </a:bodyPr>
            <a:lstStyle/>
            <a:p>
              <a:pPr algn="ctr">
                <a:lnSpc>
                  <a:spcPts val="1820"/>
                </a:lnSpc>
              </a:pPr>
              <a:r>
                <a:rPr lang="en-US" sz="1300">
                  <a:solidFill>
                    <a:srgbClr val="93BF83"/>
                  </a:solidFill>
                  <a:latin typeface="Source Sans Pro"/>
                </a:rPr>
                <a:t>D</a:t>
              </a:r>
              <a:r>
                <a:rPr lang="en-US" sz="1300" i="0">
                  <a:solidFill>
                    <a:srgbClr val="93BF83"/>
                  </a:solidFill>
                  <a:latin typeface="Source Sans Pro"/>
                </a:rPr>
                <a:t>V COurt?</a:t>
              </a:r>
            </a:p>
          </p:txBody>
        </p:sp>
      </p:grpSp>
      <p:sp>
        <p:nvSpPr>
          <p:cNvPr id="10" name="AutoShape 10"/>
          <p:cNvSpPr/>
          <p:nvPr/>
        </p:nvSpPr>
        <p:spPr>
          <a:xfrm>
            <a:off x="560761" y="-571500"/>
            <a:ext cx="8632079" cy="2111898"/>
          </a:xfrm>
          <a:prstGeom prst="rect">
            <a:avLst/>
          </a:prstGeom>
          <a:solidFill>
            <a:srgbClr val="692972">
              <a:alpha val="80000"/>
            </a:srgbClr>
          </a:solidFill>
        </p:spPr>
      </p:sp>
      <p:grpSp>
        <p:nvGrpSpPr>
          <p:cNvPr id="11" name="Group 11"/>
          <p:cNvGrpSpPr/>
          <p:nvPr/>
        </p:nvGrpSpPr>
        <p:grpSpPr>
          <a:xfrm>
            <a:off x="2126310" y="484449"/>
            <a:ext cx="5488677" cy="795359"/>
            <a:chOff x="0" y="0"/>
            <a:chExt cx="7318235" cy="1060479"/>
          </a:xfrm>
        </p:grpSpPr>
        <p:sp>
          <p:nvSpPr>
            <p:cNvPr id="12" name="TextBox 12"/>
            <p:cNvSpPr txBox="1"/>
            <p:nvPr/>
          </p:nvSpPr>
          <p:spPr>
            <a:xfrm>
              <a:off x="0" y="812783"/>
              <a:ext cx="7318235" cy="247696"/>
            </a:xfrm>
            <a:prstGeom prst="rect">
              <a:avLst/>
            </a:prstGeom>
          </p:spPr>
          <p:txBody>
            <a:bodyPr lIns="0" tIns="0" rIns="0" bIns="0" rtlCol="0" anchor="t">
              <a:spAutoFit/>
            </a:bodyPr>
            <a:lstStyle/>
            <a:p>
              <a:pPr algn="ctr">
                <a:lnSpc>
                  <a:spcPts val="1500"/>
                </a:lnSpc>
              </a:pPr>
              <a:endParaRPr/>
            </a:p>
          </p:txBody>
        </p:sp>
        <p:sp>
          <p:nvSpPr>
            <p:cNvPr id="13" name="TextBox 13"/>
            <p:cNvSpPr txBox="1"/>
            <p:nvPr/>
          </p:nvSpPr>
          <p:spPr>
            <a:xfrm>
              <a:off x="0" y="9525"/>
              <a:ext cx="7318235" cy="634983"/>
            </a:xfrm>
            <a:prstGeom prst="rect">
              <a:avLst/>
            </a:prstGeom>
          </p:spPr>
          <p:txBody>
            <a:bodyPr lIns="0" tIns="0" rIns="0" bIns="0" rtlCol="0" anchor="t">
              <a:spAutoFit/>
            </a:bodyPr>
            <a:lstStyle/>
            <a:p>
              <a:pPr algn="ctr">
                <a:lnSpc>
                  <a:spcPts val="3776"/>
                </a:lnSpc>
              </a:pPr>
              <a:r>
                <a:rPr lang="en-US" sz="3200" b="1">
                  <a:solidFill>
                    <a:srgbClr val="404040"/>
                  </a:solidFill>
                  <a:latin typeface="League Spartan"/>
                </a:rPr>
                <a:t>OUR GOALS FOR 2019</a:t>
              </a:r>
            </a:p>
          </p:txBody>
        </p:sp>
      </p:grpSp>
      <p:grpSp>
        <p:nvGrpSpPr>
          <p:cNvPr id="14" name="Group 14"/>
          <p:cNvGrpSpPr>
            <a:grpSpLocks noChangeAspect="1"/>
          </p:cNvGrpSpPr>
          <p:nvPr/>
        </p:nvGrpSpPr>
        <p:grpSpPr>
          <a:xfrm>
            <a:off x="6983839" y="2096171"/>
            <a:ext cx="2199772" cy="2199763"/>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3332"/>
              </a:stretch>
            </a:blipFill>
          </p:spPr>
        </p:sp>
      </p:grpSp>
      <p:grpSp>
        <p:nvGrpSpPr>
          <p:cNvPr id="16" name="Group 16"/>
          <p:cNvGrpSpPr/>
          <p:nvPr/>
        </p:nvGrpSpPr>
        <p:grpSpPr>
          <a:xfrm>
            <a:off x="3755381" y="4700536"/>
            <a:ext cx="2212077" cy="522290"/>
            <a:chOff x="0" y="0"/>
            <a:chExt cx="2949435" cy="696387"/>
          </a:xfrm>
        </p:grpSpPr>
        <p:sp>
          <p:nvSpPr>
            <p:cNvPr id="17" name="TextBox 17"/>
            <p:cNvSpPr txBox="1"/>
            <p:nvPr/>
          </p:nvSpPr>
          <p:spPr>
            <a:xfrm>
              <a:off x="0" y="9525"/>
              <a:ext cx="2949435" cy="314442"/>
            </a:xfrm>
            <a:prstGeom prst="rect">
              <a:avLst/>
            </a:prstGeom>
          </p:spPr>
          <p:txBody>
            <a:bodyPr lIns="0" tIns="0" rIns="0" bIns="0" rtlCol="0" anchor="t">
              <a:spAutoFit/>
            </a:bodyPr>
            <a:lstStyle/>
            <a:p>
              <a:pPr algn="ctr">
                <a:lnSpc>
                  <a:spcPts val="1888"/>
                </a:lnSpc>
              </a:pPr>
              <a:r>
                <a:rPr lang="en-US" sz="1600" i="1">
                  <a:solidFill>
                    <a:srgbClr val="444440"/>
                  </a:solidFill>
                  <a:latin typeface="Libre Baskerville"/>
                </a:rPr>
                <a:t>Goal 2</a:t>
              </a:r>
            </a:p>
          </p:txBody>
        </p:sp>
        <p:sp>
          <p:nvSpPr>
            <p:cNvPr id="18" name="TextBox 18"/>
            <p:cNvSpPr txBox="1"/>
            <p:nvPr/>
          </p:nvSpPr>
          <p:spPr>
            <a:xfrm>
              <a:off x="5859" y="408704"/>
              <a:ext cx="2937717" cy="287683"/>
            </a:xfrm>
            <a:prstGeom prst="rect">
              <a:avLst/>
            </a:prstGeom>
          </p:spPr>
          <p:txBody>
            <a:bodyPr lIns="0" tIns="0" rIns="0" bIns="0" rtlCol="0" anchor="t">
              <a:spAutoFit/>
            </a:bodyPr>
            <a:lstStyle/>
            <a:p>
              <a:pPr algn="ctr">
                <a:lnSpc>
                  <a:spcPts val="1820"/>
                </a:lnSpc>
              </a:pPr>
              <a:r>
                <a:rPr lang="en-US" sz="1300">
                  <a:solidFill>
                    <a:srgbClr val="93BF83"/>
                  </a:solidFill>
                  <a:latin typeface="Source Sans Pro"/>
                </a:rPr>
                <a:t>?</a:t>
              </a:r>
              <a:r>
                <a:rPr lang="en-US" sz="1300" i="0">
                  <a:solidFill>
                    <a:srgbClr val="93BF83"/>
                  </a:solidFill>
                  <a:latin typeface="Source Sans Pro"/>
                </a:rPr>
                <a:t>???</a:t>
              </a:r>
            </a:p>
          </p:txBody>
        </p:sp>
      </p:grpSp>
      <p:grpSp>
        <p:nvGrpSpPr>
          <p:cNvPr id="19" name="Group 19"/>
          <p:cNvGrpSpPr/>
          <p:nvPr/>
        </p:nvGrpSpPr>
        <p:grpSpPr>
          <a:xfrm>
            <a:off x="6977687" y="4700536"/>
            <a:ext cx="2212077" cy="522290"/>
            <a:chOff x="0" y="0"/>
            <a:chExt cx="2949435" cy="696387"/>
          </a:xfrm>
        </p:grpSpPr>
        <p:sp>
          <p:nvSpPr>
            <p:cNvPr id="20" name="TextBox 20"/>
            <p:cNvSpPr txBox="1"/>
            <p:nvPr/>
          </p:nvSpPr>
          <p:spPr>
            <a:xfrm>
              <a:off x="0" y="9525"/>
              <a:ext cx="2949435" cy="314442"/>
            </a:xfrm>
            <a:prstGeom prst="rect">
              <a:avLst/>
            </a:prstGeom>
          </p:spPr>
          <p:txBody>
            <a:bodyPr lIns="0" tIns="0" rIns="0" bIns="0" rtlCol="0" anchor="t">
              <a:spAutoFit/>
            </a:bodyPr>
            <a:lstStyle/>
            <a:p>
              <a:pPr algn="ctr">
                <a:lnSpc>
                  <a:spcPts val="1888"/>
                </a:lnSpc>
              </a:pPr>
              <a:r>
                <a:rPr lang="en-US" sz="1600" i="1">
                  <a:solidFill>
                    <a:srgbClr val="444440"/>
                  </a:solidFill>
                  <a:latin typeface="Libre Baskerville"/>
                </a:rPr>
                <a:t>Goal 3</a:t>
              </a:r>
            </a:p>
          </p:txBody>
        </p:sp>
        <p:sp>
          <p:nvSpPr>
            <p:cNvPr id="21" name="TextBox 21"/>
            <p:cNvSpPr txBox="1"/>
            <p:nvPr/>
          </p:nvSpPr>
          <p:spPr>
            <a:xfrm>
              <a:off x="5859" y="408704"/>
              <a:ext cx="2937717" cy="287683"/>
            </a:xfrm>
            <a:prstGeom prst="rect">
              <a:avLst/>
            </a:prstGeom>
          </p:spPr>
          <p:txBody>
            <a:bodyPr lIns="0" tIns="0" rIns="0" bIns="0" rtlCol="0" anchor="t">
              <a:spAutoFit/>
            </a:bodyPr>
            <a:lstStyle/>
            <a:p>
              <a:pPr algn="ctr">
                <a:lnSpc>
                  <a:spcPts val="1820"/>
                </a:lnSpc>
              </a:pPr>
              <a:r>
                <a:rPr lang="en-US" sz="1300">
                  <a:solidFill>
                    <a:srgbClr val="93BF83"/>
                  </a:solidFill>
                  <a:latin typeface="Source Sans Pro"/>
                </a:rPr>
                <a:t>?</a:t>
              </a:r>
              <a:r>
                <a:rPr lang="en-US" sz="1300" i="0">
                  <a:solidFill>
                    <a:srgbClr val="93BF83"/>
                  </a:solidFill>
                  <a:latin typeface="Source Sans Pro"/>
                </a:rPr>
                <a:t>????</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2628786"/>
            <a:chOff x="0" y="0"/>
            <a:chExt cx="13004800" cy="3505048"/>
          </a:xfrm>
        </p:grpSpPr>
        <p:pic>
          <p:nvPicPr>
            <p:cNvPr id="3" name="Picture 3"/>
            <p:cNvPicPr>
              <a:picLocks noChangeAspect="1"/>
            </p:cNvPicPr>
            <p:nvPr/>
          </p:nvPicPr>
          <p:blipFill>
            <a:blip r:embed="rId2"/>
            <a:srcRect t="40625" b="23438"/>
            <a:stretch>
              <a:fillRect/>
            </a:stretch>
          </p:blipFill>
          <p:spPr>
            <a:xfrm>
              <a:off x="0" y="0"/>
              <a:ext cx="13004800" cy="3505048"/>
            </a:xfrm>
            <a:prstGeom prst="rect">
              <a:avLst/>
            </a:prstGeom>
          </p:spPr>
        </p:pic>
      </p:grpSp>
      <p:grpSp>
        <p:nvGrpSpPr>
          <p:cNvPr id="4" name="Group 4"/>
          <p:cNvGrpSpPr/>
          <p:nvPr/>
        </p:nvGrpSpPr>
        <p:grpSpPr>
          <a:xfrm>
            <a:off x="6350" y="-184150"/>
            <a:ext cx="10166878" cy="2827954"/>
            <a:chOff x="0" y="0"/>
            <a:chExt cx="13555837" cy="3770606"/>
          </a:xfrm>
        </p:grpSpPr>
        <p:sp>
          <p:nvSpPr>
            <p:cNvPr id="5" name="AutoShape 5"/>
            <p:cNvSpPr/>
            <p:nvPr/>
          </p:nvSpPr>
          <p:spPr>
            <a:xfrm>
              <a:off x="0" y="0"/>
              <a:ext cx="13555837" cy="3770606"/>
            </a:xfrm>
            <a:prstGeom prst="rect">
              <a:avLst/>
            </a:prstGeom>
            <a:solidFill>
              <a:srgbClr val="692972">
                <a:alpha val="45882"/>
              </a:srgbClr>
            </a:solidFill>
          </p:spPr>
        </p:sp>
      </p:grpSp>
      <p:sp>
        <p:nvSpPr>
          <p:cNvPr id="6" name="TextBox 6"/>
          <p:cNvSpPr txBox="1"/>
          <p:nvPr/>
        </p:nvSpPr>
        <p:spPr>
          <a:xfrm>
            <a:off x="547308" y="3091688"/>
            <a:ext cx="5097572" cy="565912"/>
          </a:xfrm>
          <a:prstGeom prst="rect">
            <a:avLst/>
          </a:prstGeom>
        </p:spPr>
        <p:txBody>
          <a:bodyPr lIns="0" tIns="0" rIns="0" bIns="0" rtlCol="0" anchor="t">
            <a:spAutoFit/>
          </a:bodyPr>
          <a:lstStyle/>
          <a:p>
            <a:pPr>
              <a:lnSpc>
                <a:spcPts val="4507"/>
              </a:lnSpc>
            </a:pPr>
            <a:r>
              <a:rPr lang="en-US" sz="3219" b="1" spc="193">
                <a:solidFill>
                  <a:srgbClr val="692972"/>
                </a:solidFill>
                <a:latin typeface="Raleway"/>
              </a:rPr>
              <a:t>COMMUNITY SUPPORT</a:t>
            </a:r>
          </a:p>
        </p:txBody>
      </p:sp>
      <p:pic>
        <p:nvPicPr>
          <p:cNvPr id="7" name="Picture 7"/>
          <p:cNvPicPr>
            <a:picLocks noChangeAspect="1"/>
          </p:cNvPicPr>
          <p:nvPr/>
        </p:nvPicPr>
        <p:blipFill>
          <a:blip r:embed="rId3">
            <a:alphaModFix amt="75000"/>
          </a:blip>
          <a:srcRect l="23170" t="48737" r="23170" b="48737"/>
          <a:stretch>
            <a:fillRect/>
          </a:stretch>
        </p:blipFill>
        <p:spPr>
          <a:xfrm>
            <a:off x="0" y="6877318"/>
            <a:ext cx="9813085" cy="461864"/>
          </a:xfrm>
          <a:prstGeom prst="rect">
            <a:avLst/>
          </a:prstGeom>
        </p:spPr>
      </p:pic>
      <p:sp>
        <p:nvSpPr>
          <p:cNvPr id="8" name="TextBox 8"/>
          <p:cNvSpPr txBox="1"/>
          <p:nvPr/>
        </p:nvSpPr>
        <p:spPr>
          <a:xfrm>
            <a:off x="547308" y="6989513"/>
            <a:ext cx="8422783" cy="139700"/>
          </a:xfrm>
          <a:prstGeom prst="rect">
            <a:avLst/>
          </a:prstGeom>
        </p:spPr>
        <p:txBody>
          <a:bodyPr lIns="0" tIns="0" rIns="0" bIns="0" rtlCol="0" anchor="t">
            <a:spAutoFit/>
          </a:bodyPr>
          <a:lstStyle/>
          <a:p>
            <a:pPr algn="r">
              <a:lnSpc>
                <a:spcPts val="1120"/>
              </a:lnSpc>
            </a:pPr>
            <a:r>
              <a:rPr lang="en-US" sz="800" spc="192">
                <a:solidFill>
                  <a:srgbClr val="FFFFFF"/>
                </a:solidFill>
                <a:latin typeface="Source Sans Pro"/>
              </a:rPr>
              <a:t>HELP, HOPE, HEAL</a:t>
            </a:r>
          </a:p>
        </p:txBody>
      </p:sp>
      <p:sp>
        <p:nvSpPr>
          <p:cNvPr id="9" name="TextBox 9"/>
          <p:cNvSpPr txBox="1"/>
          <p:nvPr/>
        </p:nvSpPr>
        <p:spPr>
          <a:xfrm>
            <a:off x="547308" y="3885789"/>
            <a:ext cx="4629122" cy="2332828"/>
          </a:xfrm>
          <a:prstGeom prst="rect">
            <a:avLst/>
          </a:prstGeom>
        </p:spPr>
        <p:txBody>
          <a:bodyPr lIns="0" tIns="0" rIns="0" bIns="0" rtlCol="0" anchor="t">
            <a:spAutoFit/>
          </a:bodyPr>
          <a:lstStyle/>
          <a:p>
            <a:pPr>
              <a:lnSpc>
                <a:spcPts val="2056"/>
              </a:lnSpc>
            </a:pPr>
            <a:r>
              <a:rPr lang="en-US" sz="1408" spc="42">
                <a:solidFill>
                  <a:srgbClr val="404040"/>
                </a:solidFill>
                <a:latin typeface="Lato"/>
              </a:rPr>
              <a:t>As a Non-Profit Organization, CFVC depends on the support of our community. The support of our community partners and individual donors allows our agency to bridge the gap between the funding we receive and the cost of providing services for the women and children in our programs. Our sincere gratitude is extended to  the community partners and individual donors who contributed financially to our vision  in 2018.</a:t>
            </a:r>
          </a:p>
        </p:txBody>
      </p:sp>
      <p:sp>
        <p:nvSpPr>
          <p:cNvPr id="10" name="TextBox 10"/>
          <p:cNvSpPr txBox="1"/>
          <p:nvPr/>
        </p:nvSpPr>
        <p:spPr>
          <a:xfrm>
            <a:off x="5310187" y="3692622"/>
            <a:ext cx="6134765" cy="424434"/>
          </a:xfrm>
          <a:prstGeom prst="rect">
            <a:avLst/>
          </a:prstGeom>
        </p:spPr>
        <p:txBody>
          <a:bodyPr lIns="0" tIns="0" rIns="0" bIns="0" rtlCol="0" anchor="t">
            <a:spAutoFit/>
          </a:bodyPr>
          <a:lstStyle/>
          <a:p>
            <a:pPr>
              <a:lnSpc>
                <a:spcPts val="3380"/>
              </a:lnSpc>
            </a:pPr>
            <a:r>
              <a:rPr lang="en-US" sz="2415" b="1" spc="144">
                <a:solidFill>
                  <a:srgbClr val="692972"/>
                </a:solidFill>
                <a:latin typeface="Raleway"/>
              </a:rPr>
              <a:t>With thanks to our Patrons</a:t>
            </a:r>
          </a:p>
        </p:txBody>
      </p:sp>
      <p:sp>
        <p:nvSpPr>
          <p:cNvPr id="11" name="TextBox 11"/>
          <p:cNvSpPr txBox="1"/>
          <p:nvPr/>
        </p:nvSpPr>
        <p:spPr>
          <a:xfrm>
            <a:off x="5133975" y="4717018"/>
            <a:ext cx="4619625" cy="1971040"/>
          </a:xfrm>
          <a:prstGeom prst="rect">
            <a:avLst/>
          </a:prstGeom>
        </p:spPr>
        <p:txBody>
          <a:bodyPr lIns="0" tIns="0" rIns="0" bIns="0" rtlCol="0" anchor="t">
            <a:spAutoFit/>
          </a:bodyPr>
          <a:lstStyle/>
          <a:p>
            <a:pPr algn="ctr">
              <a:lnSpc>
                <a:spcPts val="2240"/>
              </a:lnSpc>
            </a:pPr>
            <a:r>
              <a:rPr lang="en-US" sz="1600">
                <a:solidFill>
                  <a:srgbClr val="222222"/>
                </a:solidFill>
                <a:latin typeface="Lato"/>
              </a:rPr>
              <a:t>His Hands Church</a:t>
            </a:r>
          </a:p>
          <a:p>
            <a:pPr algn="ctr">
              <a:lnSpc>
                <a:spcPts val="2240"/>
              </a:lnSpc>
            </a:pPr>
            <a:r>
              <a:rPr lang="en-US" sz="1600">
                <a:solidFill>
                  <a:srgbClr val="222222"/>
                </a:solidFill>
                <a:latin typeface="Lato"/>
              </a:rPr>
              <a:t>Woodstock Junior Women's Club</a:t>
            </a:r>
          </a:p>
          <a:p>
            <a:pPr algn="ctr">
              <a:lnSpc>
                <a:spcPts val="2240"/>
              </a:lnSpc>
            </a:pPr>
            <a:r>
              <a:rPr lang="en-US" sz="1600">
                <a:solidFill>
                  <a:srgbClr val="222222"/>
                </a:solidFill>
                <a:latin typeface="Lato"/>
              </a:rPr>
              <a:t>Mrs. Cindy and Dr. Tom Murphy</a:t>
            </a:r>
          </a:p>
          <a:p>
            <a:pPr algn="ctr">
              <a:lnSpc>
                <a:spcPts val="2240"/>
              </a:lnSpc>
            </a:pPr>
            <a:r>
              <a:rPr lang="en-US" sz="1600">
                <a:solidFill>
                  <a:srgbClr val="222222"/>
                </a:solidFill>
                <a:latin typeface="Lato"/>
              </a:rPr>
              <a:t>Ms. Molly Foundation</a:t>
            </a:r>
          </a:p>
          <a:p>
            <a:pPr algn="ctr">
              <a:lnSpc>
                <a:spcPts val="2240"/>
              </a:lnSpc>
            </a:pPr>
            <a:r>
              <a:rPr lang="en-US" sz="1600">
                <a:solidFill>
                  <a:srgbClr val="222222"/>
                </a:solidFill>
                <a:latin typeface="Lato"/>
              </a:rPr>
              <a:t>Roach Caudill and Gunn, LLP</a:t>
            </a:r>
          </a:p>
          <a:p>
            <a:pPr algn="ctr">
              <a:lnSpc>
                <a:spcPts val="2240"/>
              </a:lnSpc>
            </a:pPr>
            <a:r>
              <a:rPr lang="en-US" sz="1600">
                <a:solidFill>
                  <a:srgbClr val="222222"/>
                </a:solidFill>
                <a:latin typeface="Lato"/>
              </a:rPr>
              <a:t>Pamela and Milton Watkins Family Foundation</a:t>
            </a:r>
          </a:p>
          <a:p>
            <a:pPr algn="ctr">
              <a:lnSpc>
                <a:spcPts val="2240"/>
              </a:lnSpc>
            </a:pPr>
            <a:endParaRPr lang="en-US" sz="1600">
              <a:solidFill>
                <a:srgbClr val="222222"/>
              </a:solidFill>
              <a:latin typeface="Lato"/>
            </a:endParaRPr>
          </a:p>
        </p:txBody>
      </p:sp>
      <p:sp>
        <p:nvSpPr>
          <p:cNvPr id="12" name="TextBox 12"/>
          <p:cNvSpPr txBox="1"/>
          <p:nvPr/>
        </p:nvSpPr>
        <p:spPr>
          <a:xfrm>
            <a:off x="5310187" y="4078956"/>
            <a:ext cx="3381375" cy="282956"/>
          </a:xfrm>
          <a:prstGeom prst="rect">
            <a:avLst/>
          </a:prstGeom>
        </p:spPr>
        <p:txBody>
          <a:bodyPr lIns="0" tIns="0" rIns="0" bIns="0" rtlCol="0" anchor="t">
            <a:spAutoFit/>
          </a:bodyPr>
          <a:lstStyle/>
          <a:p>
            <a:pPr>
              <a:lnSpc>
                <a:spcPts val="2253"/>
              </a:lnSpc>
            </a:pPr>
            <a:r>
              <a:rPr lang="en-US" sz="1609" b="1">
                <a:solidFill>
                  <a:srgbClr val="692972"/>
                </a:solidFill>
                <a:latin typeface="Raleway"/>
              </a:rPr>
              <a:t>(Contributions of $2000 and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l="14819" t="1383" r="1750" b="4874"/>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170" t="48737" r="23170" b="48737"/>
          <a:stretch>
            <a:fillRect/>
          </a:stretch>
        </p:blipFill>
        <p:spPr>
          <a:xfrm>
            <a:off x="0" y="6877318"/>
            <a:ext cx="9813085" cy="461864"/>
          </a:xfrm>
          <a:prstGeom prst="rect">
            <a:avLst/>
          </a:prstGeom>
        </p:spPr>
      </p:pic>
      <p:sp>
        <p:nvSpPr>
          <p:cNvPr id="3" name="TextBox 3"/>
          <p:cNvSpPr txBox="1"/>
          <p:nvPr/>
        </p:nvSpPr>
        <p:spPr>
          <a:xfrm>
            <a:off x="547308" y="6989513"/>
            <a:ext cx="8422783" cy="139700"/>
          </a:xfrm>
          <a:prstGeom prst="rect">
            <a:avLst/>
          </a:prstGeom>
        </p:spPr>
        <p:txBody>
          <a:bodyPr lIns="0" tIns="0" rIns="0" bIns="0" rtlCol="0" anchor="t">
            <a:spAutoFit/>
          </a:bodyPr>
          <a:lstStyle/>
          <a:p>
            <a:pPr algn="r">
              <a:lnSpc>
                <a:spcPts val="1120"/>
              </a:lnSpc>
            </a:pPr>
            <a:r>
              <a:rPr lang="en-US" sz="800" spc="192">
                <a:solidFill>
                  <a:srgbClr val="FFFFFF"/>
                </a:solidFill>
                <a:latin typeface="Source Sans Pro"/>
              </a:rPr>
              <a:t>HELP, HOPE, HEAL</a:t>
            </a:r>
          </a:p>
        </p:txBody>
      </p:sp>
      <p:grpSp>
        <p:nvGrpSpPr>
          <p:cNvPr id="4" name="Group 4"/>
          <p:cNvGrpSpPr/>
          <p:nvPr/>
        </p:nvGrpSpPr>
        <p:grpSpPr>
          <a:xfrm>
            <a:off x="-937311" y="-1583111"/>
            <a:ext cx="11476617" cy="8471460"/>
            <a:chOff x="0" y="0"/>
            <a:chExt cx="1913890" cy="1412737"/>
          </a:xfrm>
        </p:grpSpPr>
        <p:sp>
          <p:nvSpPr>
            <p:cNvPr id="5" name="Freeform 5"/>
            <p:cNvSpPr/>
            <p:nvPr/>
          </p:nvSpPr>
          <p:spPr>
            <a:xfrm>
              <a:off x="0" y="0"/>
              <a:ext cx="1913890" cy="1412737"/>
            </a:xfrm>
            <a:custGeom>
              <a:avLst/>
              <a:gdLst/>
              <a:ahLst/>
              <a:cxnLst/>
              <a:rect l="l" t="t" r="r" b="b"/>
              <a:pathLst>
                <a:path w="1913890" h="1412737">
                  <a:moveTo>
                    <a:pt x="0" y="0"/>
                  </a:moveTo>
                  <a:lnTo>
                    <a:pt x="1913890" y="0"/>
                  </a:lnTo>
                  <a:lnTo>
                    <a:pt x="1913890" y="1412737"/>
                  </a:lnTo>
                  <a:lnTo>
                    <a:pt x="0" y="1412737"/>
                  </a:lnTo>
                  <a:close/>
                </a:path>
              </a:pathLst>
            </a:custGeom>
            <a:solidFill>
              <a:srgbClr val="D9D9D9">
                <a:alpha val="89803"/>
              </a:srgbClr>
            </a:solidFill>
          </p:spPr>
        </p:sp>
      </p:grpSp>
      <p:sp>
        <p:nvSpPr>
          <p:cNvPr id="6" name="TextBox 6"/>
          <p:cNvSpPr txBox="1"/>
          <p:nvPr/>
        </p:nvSpPr>
        <p:spPr>
          <a:xfrm>
            <a:off x="547308" y="186323"/>
            <a:ext cx="3381375" cy="424434"/>
          </a:xfrm>
          <a:prstGeom prst="rect">
            <a:avLst/>
          </a:prstGeom>
        </p:spPr>
        <p:txBody>
          <a:bodyPr lIns="0" tIns="0" rIns="0" bIns="0" rtlCol="0" anchor="t">
            <a:spAutoFit/>
          </a:bodyPr>
          <a:lstStyle/>
          <a:p>
            <a:pPr>
              <a:lnSpc>
                <a:spcPts val="3380"/>
              </a:lnSpc>
            </a:pPr>
            <a:r>
              <a:rPr lang="en-US" sz="2415" b="1" spc="144">
                <a:solidFill>
                  <a:srgbClr val="692972"/>
                </a:solidFill>
                <a:latin typeface="Raleway"/>
              </a:rPr>
              <a:t>Sponsors</a:t>
            </a:r>
          </a:p>
        </p:txBody>
      </p:sp>
      <p:sp>
        <p:nvSpPr>
          <p:cNvPr id="7" name="TextBox 7"/>
          <p:cNvSpPr txBox="1"/>
          <p:nvPr/>
        </p:nvSpPr>
        <p:spPr>
          <a:xfrm>
            <a:off x="928308" y="848672"/>
            <a:ext cx="2619375" cy="7432040"/>
          </a:xfrm>
          <a:prstGeom prst="rect">
            <a:avLst/>
          </a:prstGeom>
        </p:spPr>
        <p:txBody>
          <a:bodyPr lIns="0" tIns="0" rIns="0" bIns="0" rtlCol="0" anchor="t">
            <a:spAutoFit/>
          </a:bodyPr>
          <a:lstStyle/>
          <a:p>
            <a:pPr>
              <a:lnSpc>
                <a:spcPts val="1959"/>
              </a:lnSpc>
            </a:pPr>
            <a:r>
              <a:rPr lang="en-US" sz="1400">
                <a:solidFill>
                  <a:srgbClr val="222222"/>
                </a:solidFill>
                <a:latin typeface="Lato"/>
              </a:rPr>
              <a:t>Aisha Renee Ghafoor-Harris</a:t>
            </a:r>
          </a:p>
          <a:p>
            <a:pPr>
              <a:lnSpc>
                <a:spcPts val="1959"/>
              </a:lnSpc>
            </a:pPr>
            <a:r>
              <a:rPr lang="en-US" sz="1400">
                <a:solidFill>
                  <a:srgbClr val="222222"/>
                </a:solidFill>
                <a:latin typeface="Lato"/>
              </a:rPr>
              <a:t>Ann D. King</a:t>
            </a:r>
          </a:p>
          <a:p>
            <a:pPr>
              <a:lnSpc>
                <a:spcPts val="1959"/>
              </a:lnSpc>
            </a:pPr>
            <a:r>
              <a:rPr lang="en-US" sz="1400">
                <a:solidFill>
                  <a:srgbClr val="222222"/>
                </a:solidFill>
                <a:latin typeface="Lato"/>
              </a:rPr>
              <a:t>Austin A. Watson</a:t>
            </a:r>
          </a:p>
          <a:p>
            <a:pPr>
              <a:lnSpc>
                <a:spcPts val="1959"/>
              </a:lnSpc>
            </a:pPr>
            <a:r>
              <a:rPr lang="en-US" sz="1400">
                <a:solidFill>
                  <a:srgbClr val="222222"/>
                </a:solidFill>
                <a:latin typeface="Lato"/>
              </a:rPr>
              <a:t>Boyd, Collar, Nolen &amp; Tuggle</a:t>
            </a:r>
          </a:p>
          <a:p>
            <a:pPr>
              <a:lnSpc>
                <a:spcPts val="1959"/>
              </a:lnSpc>
            </a:pPr>
            <a:r>
              <a:rPr lang="en-US" sz="1400">
                <a:solidFill>
                  <a:srgbClr val="222222"/>
                </a:solidFill>
                <a:latin typeface="Lato"/>
              </a:rPr>
              <a:t>Bridgemill-Sixes Service League</a:t>
            </a:r>
          </a:p>
          <a:p>
            <a:pPr>
              <a:lnSpc>
                <a:spcPts val="1959"/>
              </a:lnSpc>
            </a:pPr>
            <a:r>
              <a:rPr lang="en-US" sz="1400">
                <a:solidFill>
                  <a:srgbClr val="222222"/>
                </a:solidFill>
                <a:latin typeface="Lato"/>
              </a:rPr>
              <a:t>Brown Specialty Travel</a:t>
            </a:r>
          </a:p>
          <a:p>
            <a:pPr>
              <a:lnSpc>
                <a:spcPts val="1959"/>
              </a:lnSpc>
            </a:pPr>
            <a:r>
              <a:rPr lang="en-US" sz="1400">
                <a:solidFill>
                  <a:srgbClr val="222222"/>
                </a:solidFill>
                <a:latin typeface="Lato"/>
              </a:rPr>
              <a:t>Chance New</a:t>
            </a:r>
          </a:p>
          <a:p>
            <a:pPr>
              <a:lnSpc>
                <a:spcPts val="1959"/>
              </a:lnSpc>
            </a:pPr>
            <a:r>
              <a:rPr lang="en-US" sz="1400">
                <a:solidFill>
                  <a:srgbClr val="222222"/>
                </a:solidFill>
                <a:latin typeface="Lato"/>
              </a:rPr>
              <a:t>Cynthia Wright</a:t>
            </a:r>
          </a:p>
          <a:p>
            <a:pPr>
              <a:lnSpc>
                <a:spcPts val="1959"/>
              </a:lnSpc>
            </a:pPr>
            <a:r>
              <a:rPr lang="en-US" sz="1400">
                <a:solidFill>
                  <a:srgbClr val="222222"/>
                </a:solidFill>
                <a:latin typeface="Lato"/>
              </a:rPr>
              <a:t>Debra Murphy</a:t>
            </a:r>
          </a:p>
          <a:p>
            <a:pPr>
              <a:lnSpc>
                <a:spcPts val="1959"/>
              </a:lnSpc>
            </a:pPr>
            <a:r>
              <a:rPr lang="en-US" sz="1400">
                <a:solidFill>
                  <a:srgbClr val="222222"/>
                </a:solidFill>
                <a:latin typeface="Lato"/>
              </a:rPr>
              <a:t>Edward Jones</a:t>
            </a:r>
          </a:p>
          <a:p>
            <a:pPr>
              <a:lnSpc>
                <a:spcPts val="1959"/>
              </a:lnSpc>
            </a:pPr>
            <a:r>
              <a:rPr lang="en-US" sz="1400">
                <a:solidFill>
                  <a:srgbClr val="222222"/>
                </a:solidFill>
                <a:latin typeface="Lato"/>
              </a:rPr>
              <a:t>First United Methodist Church</a:t>
            </a:r>
          </a:p>
          <a:p>
            <a:pPr>
              <a:lnSpc>
                <a:spcPts val="1959"/>
              </a:lnSpc>
            </a:pPr>
            <a:r>
              <a:rPr lang="en-US" sz="1400">
                <a:solidFill>
                  <a:srgbClr val="222222"/>
                </a:solidFill>
                <a:latin typeface="Lato"/>
              </a:rPr>
              <a:t>Gloria A. Avillar</a:t>
            </a:r>
          </a:p>
          <a:p>
            <a:pPr>
              <a:lnSpc>
                <a:spcPts val="1959"/>
              </a:lnSpc>
            </a:pPr>
            <a:r>
              <a:rPr lang="en-US" sz="1400">
                <a:solidFill>
                  <a:srgbClr val="222222"/>
                </a:solidFill>
                <a:latin typeface="Lato"/>
              </a:rPr>
              <a:t>Janet B Johnson</a:t>
            </a:r>
          </a:p>
          <a:p>
            <a:pPr>
              <a:lnSpc>
                <a:spcPts val="1959"/>
              </a:lnSpc>
            </a:pPr>
            <a:r>
              <a:rPr lang="en-US" sz="1400">
                <a:solidFill>
                  <a:srgbClr val="222222"/>
                </a:solidFill>
                <a:latin typeface="Lato"/>
              </a:rPr>
              <a:t>Kandice M. James</a:t>
            </a:r>
          </a:p>
          <a:p>
            <a:pPr>
              <a:lnSpc>
                <a:spcPts val="1959"/>
              </a:lnSpc>
            </a:pPr>
            <a:r>
              <a:rPr lang="en-US" sz="1400">
                <a:solidFill>
                  <a:srgbClr val="222222"/>
                </a:solidFill>
                <a:latin typeface="Lato"/>
              </a:rPr>
              <a:t>Kings Enterprise</a:t>
            </a:r>
          </a:p>
          <a:p>
            <a:pPr>
              <a:lnSpc>
                <a:spcPts val="1959"/>
              </a:lnSpc>
            </a:pPr>
            <a:r>
              <a:rPr lang="en-US" sz="1400">
                <a:solidFill>
                  <a:srgbClr val="222222"/>
                </a:solidFill>
                <a:latin typeface="Lato"/>
              </a:rPr>
              <a:t>Law Offices of Walter J. Lutes</a:t>
            </a:r>
          </a:p>
          <a:p>
            <a:pPr>
              <a:lnSpc>
                <a:spcPts val="1959"/>
              </a:lnSpc>
            </a:pPr>
            <a:r>
              <a:rPr lang="en-US" sz="1400">
                <a:solidFill>
                  <a:srgbClr val="222222"/>
                </a:solidFill>
                <a:latin typeface="Lato"/>
              </a:rPr>
              <a:t>Lisa Bouldin</a:t>
            </a:r>
          </a:p>
          <a:p>
            <a:pPr>
              <a:lnSpc>
                <a:spcPts val="1959"/>
              </a:lnSpc>
            </a:pPr>
            <a:r>
              <a:rPr lang="en-US" sz="1400">
                <a:solidFill>
                  <a:srgbClr val="222222"/>
                </a:solidFill>
                <a:latin typeface="Lato"/>
              </a:rPr>
              <a:t>Meg Rogers</a:t>
            </a:r>
          </a:p>
          <a:p>
            <a:pPr>
              <a:lnSpc>
                <a:spcPts val="1959"/>
              </a:lnSpc>
            </a:pPr>
            <a:r>
              <a:rPr lang="en-US" sz="1400">
                <a:solidFill>
                  <a:srgbClr val="222222"/>
                </a:solidFill>
                <a:latin typeface="Lato"/>
              </a:rPr>
              <a:t>Marianne Knudsen</a:t>
            </a:r>
          </a:p>
          <a:p>
            <a:pPr>
              <a:lnSpc>
                <a:spcPts val="1959"/>
              </a:lnSpc>
            </a:pPr>
            <a:r>
              <a:rPr lang="en-US" sz="1400">
                <a:solidFill>
                  <a:srgbClr val="222222"/>
                </a:solidFill>
                <a:latin typeface="Lato"/>
              </a:rPr>
              <a:t>Michael Mimbs</a:t>
            </a:r>
          </a:p>
          <a:p>
            <a:pPr>
              <a:lnSpc>
                <a:spcPts val="1959"/>
              </a:lnSpc>
            </a:pPr>
            <a:r>
              <a:rPr lang="en-US" sz="1400">
                <a:solidFill>
                  <a:srgbClr val="222222"/>
                </a:solidFill>
                <a:latin typeface="Lato"/>
              </a:rPr>
              <a:t>Northside Hospital Cherokee</a:t>
            </a:r>
          </a:p>
          <a:p>
            <a:pPr>
              <a:lnSpc>
                <a:spcPts val="1959"/>
              </a:lnSpc>
            </a:pPr>
            <a:r>
              <a:rPr lang="en-US" sz="1400">
                <a:solidFill>
                  <a:srgbClr val="222222"/>
                </a:solidFill>
                <a:latin typeface="Lato"/>
              </a:rPr>
              <a:t>Prestige Medical Group</a:t>
            </a:r>
          </a:p>
          <a:p>
            <a:pPr>
              <a:lnSpc>
                <a:spcPts val="1959"/>
              </a:lnSpc>
            </a:pPr>
            <a:r>
              <a:rPr lang="en-US" sz="1400">
                <a:solidFill>
                  <a:srgbClr val="222222"/>
                </a:solidFill>
                <a:latin typeface="Lato"/>
              </a:rPr>
              <a:t>Quay Financial Group</a:t>
            </a:r>
          </a:p>
          <a:p>
            <a:pPr>
              <a:lnSpc>
                <a:spcPts val="1959"/>
              </a:lnSpc>
            </a:pPr>
            <a:r>
              <a:rPr lang="en-US" sz="1400">
                <a:solidFill>
                  <a:srgbClr val="222222"/>
                </a:solidFill>
                <a:latin typeface="Lato"/>
              </a:rPr>
              <a:t>R and R Hospitality</a:t>
            </a: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p:txBody>
      </p:sp>
      <p:sp>
        <p:nvSpPr>
          <p:cNvPr id="8" name="TextBox 8"/>
          <p:cNvSpPr txBox="1"/>
          <p:nvPr/>
        </p:nvSpPr>
        <p:spPr>
          <a:xfrm>
            <a:off x="546410" y="551059"/>
            <a:ext cx="4002181" cy="282956"/>
          </a:xfrm>
          <a:prstGeom prst="rect">
            <a:avLst/>
          </a:prstGeom>
        </p:spPr>
        <p:txBody>
          <a:bodyPr lIns="0" tIns="0" rIns="0" bIns="0" rtlCol="0" anchor="t">
            <a:spAutoFit/>
          </a:bodyPr>
          <a:lstStyle/>
          <a:p>
            <a:pPr>
              <a:lnSpc>
                <a:spcPts val="2253"/>
              </a:lnSpc>
            </a:pPr>
            <a:r>
              <a:rPr lang="en-US" sz="1609" b="1" spc="96">
                <a:solidFill>
                  <a:srgbClr val="692972"/>
                </a:solidFill>
                <a:latin typeface="Raleway"/>
              </a:rPr>
              <a:t>(Contributions of $500-$1999.99)</a:t>
            </a:r>
          </a:p>
        </p:txBody>
      </p:sp>
      <p:sp>
        <p:nvSpPr>
          <p:cNvPr id="9" name="TextBox 9"/>
          <p:cNvSpPr txBox="1"/>
          <p:nvPr/>
        </p:nvSpPr>
        <p:spPr>
          <a:xfrm>
            <a:off x="3734762" y="848672"/>
            <a:ext cx="2619375" cy="4955540"/>
          </a:xfrm>
          <a:prstGeom prst="rect">
            <a:avLst/>
          </a:prstGeom>
        </p:spPr>
        <p:txBody>
          <a:bodyPr lIns="0" tIns="0" rIns="0" bIns="0" rtlCol="0" anchor="t">
            <a:spAutoFit/>
          </a:bodyPr>
          <a:lstStyle/>
          <a:p>
            <a:pPr>
              <a:lnSpc>
                <a:spcPts val="1959"/>
              </a:lnSpc>
            </a:pPr>
            <a:r>
              <a:rPr lang="en-US" sz="1400">
                <a:solidFill>
                  <a:srgbClr val="222222"/>
                </a:solidFill>
                <a:latin typeface="Lato"/>
              </a:rPr>
              <a:t>Raydeo Enterprises, Inc.</a:t>
            </a:r>
          </a:p>
          <a:p>
            <a:pPr>
              <a:lnSpc>
                <a:spcPts val="1959"/>
              </a:lnSpc>
            </a:pPr>
            <a:r>
              <a:rPr lang="en-US" sz="1400">
                <a:solidFill>
                  <a:srgbClr val="222222"/>
                </a:solidFill>
                <a:latin typeface="Lato"/>
              </a:rPr>
              <a:t>Robert Nardelli</a:t>
            </a:r>
          </a:p>
          <a:p>
            <a:pPr>
              <a:lnSpc>
                <a:spcPts val="1959"/>
              </a:lnSpc>
            </a:pPr>
            <a:r>
              <a:rPr lang="en-US" sz="1400">
                <a:solidFill>
                  <a:srgbClr val="222222"/>
                </a:solidFill>
                <a:latin typeface="Lato"/>
              </a:rPr>
              <a:t>Rocio Brandau</a:t>
            </a:r>
          </a:p>
          <a:p>
            <a:pPr>
              <a:lnSpc>
                <a:spcPts val="1959"/>
              </a:lnSpc>
            </a:pPr>
            <a:r>
              <a:rPr lang="en-US" sz="1400">
                <a:solidFill>
                  <a:srgbClr val="222222"/>
                </a:solidFill>
                <a:latin typeface="Lato"/>
              </a:rPr>
              <a:t>Scott A. Hartsell</a:t>
            </a:r>
          </a:p>
          <a:p>
            <a:pPr>
              <a:lnSpc>
                <a:spcPts val="1959"/>
              </a:lnSpc>
            </a:pPr>
            <a:r>
              <a:rPr lang="en-US" sz="1400">
                <a:solidFill>
                  <a:srgbClr val="222222"/>
                </a:solidFill>
                <a:latin typeface="Lato"/>
              </a:rPr>
              <a:t>St. Clement's Episcopal Church</a:t>
            </a:r>
          </a:p>
          <a:p>
            <a:pPr>
              <a:lnSpc>
                <a:spcPts val="1959"/>
              </a:lnSpc>
            </a:pPr>
            <a:r>
              <a:rPr lang="en-US" sz="1400">
                <a:solidFill>
                  <a:srgbClr val="222222"/>
                </a:solidFill>
                <a:latin typeface="Lato"/>
              </a:rPr>
              <a:t>Stephen Jacobs</a:t>
            </a:r>
          </a:p>
          <a:p>
            <a:pPr>
              <a:lnSpc>
                <a:spcPts val="1959"/>
              </a:lnSpc>
            </a:pPr>
            <a:r>
              <a:rPr lang="en-US" sz="1400">
                <a:solidFill>
                  <a:srgbClr val="222222"/>
                </a:solidFill>
                <a:latin typeface="Lato"/>
              </a:rPr>
              <a:t>Teresa June Holloway</a:t>
            </a:r>
          </a:p>
          <a:p>
            <a:pPr>
              <a:lnSpc>
                <a:spcPts val="1959"/>
              </a:lnSpc>
            </a:pPr>
            <a:r>
              <a:rPr lang="en-US" sz="1400">
                <a:solidFill>
                  <a:srgbClr val="222222"/>
                </a:solidFill>
                <a:latin typeface="Lato"/>
              </a:rPr>
              <a:t>The Bagby Agency, Inc.</a:t>
            </a:r>
          </a:p>
          <a:p>
            <a:pPr>
              <a:lnSpc>
                <a:spcPts val="1959"/>
              </a:lnSpc>
            </a:pPr>
            <a:r>
              <a:rPr lang="en-US" sz="1400">
                <a:solidFill>
                  <a:srgbClr val="222222"/>
                </a:solidFill>
                <a:latin typeface="Lato"/>
              </a:rPr>
              <a:t>The Bray Agency</a:t>
            </a:r>
          </a:p>
          <a:p>
            <a:pPr>
              <a:lnSpc>
                <a:spcPts val="1959"/>
              </a:lnSpc>
            </a:pPr>
            <a:r>
              <a:rPr lang="en-US" sz="1400">
                <a:solidFill>
                  <a:srgbClr val="222222"/>
                </a:solidFill>
                <a:latin typeface="Lato"/>
              </a:rPr>
              <a:t>The Wheeler House</a:t>
            </a:r>
          </a:p>
          <a:p>
            <a:pPr>
              <a:lnSpc>
                <a:spcPts val="1959"/>
              </a:lnSpc>
            </a:pPr>
            <a:r>
              <a:rPr lang="en-US" sz="1400">
                <a:solidFill>
                  <a:srgbClr val="222222"/>
                </a:solidFill>
                <a:latin typeface="Lato"/>
              </a:rPr>
              <a:t>Theresa L. Andrews</a:t>
            </a:r>
          </a:p>
          <a:p>
            <a:pPr>
              <a:lnSpc>
                <a:spcPts val="1959"/>
              </a:lnSpc>
            </a:pPr>
            <a:r>
              <a:rPr lang="en-US" sz="1400">
                <a:solidFill>
                  <a:srgbClr val="222222"/>
                </a:solidFill>
                <a:latin typeface="Lato"/>
              </a:rPr>
              <a:t>Trevor D. Armstrong</a:t>
            </a:r>
          </a:p>
          <a:p>
            <a:pPr>
              <a:lnSpc>
                <a:spcPts val="1959"/>
              </a:lnSpc>
            </a:pPr>
            <a:r>
              <a:rPr lang="en-US" sz="1400">
                <a:solidFill>
                  <a:srgbClr val="222222"/>
                </a:solidFill>
                <a:latin typeface="Lato"/>
              </a:rPr>
              <a:t>Waleska United Methodist Church</a:t>
            </a:r>
          </a:p>
          <a:p>
            <a:pPr>
              <a:lnSpc>
                <a:spcPts val="1959"/>
              </a:lnSpc>
            </a:pPr>
            <a:r>
              <a:rPr lang="en-US" sz="1400">
                <a:solidFill>
                  <a:srgbClr val="222222"/>
                </a:solidFill>
                <a:latin typeface="Lato"/>
              </a:rPr>
              <a:t>Wingsology</a:t>
            </a: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a:p>
            <a:pPr>
              <a:lnSpc>
                <a:spcPts val="1959"/>
              </a:lnSpc>
            </a:pPr>
            <a:endParaRPr lang="en-US" sz="1400">
              <a:solidFill>
                <a:srgbClr val="222222"/>
              </a:solidFill>
              <a:latin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l="14819" t="1383" r="1750" b="4874"/>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170" t="48737" r="23170" b="48737"/>
          <a:stretch>
            <a:fillRect/>
          </a:stretch>
        </p:blipFill>
        <p:spPr>
          <a:xfrm>
            <a:off x="0" y="6877318"/>
            <a:ext cx="9813085" cy="461864"/>
          </a:xfrm>
          <a:prstGeom prst="rect">
            <a:avLst/>
          </a:prstGeom>
        </p:spPr>
      </p:pic>
      <p:sp>
        <p:nvSpPr>
          <p:cNvPr id="3" name="TextBox 3"/>
          <p:cNvSpPr txBox="1"/>
          <p:nvPr/>
        </p:nvSpPr>
        <p:spPr>
          <a:xfrm>
            <a:off x="547308" y="6989513"/>
            <a:ext cx="8422783" cy="139700"/>
          </a:xfrm>
          <a:prstGeom prst="rect">
            <a:avLst/>
          </a:prstGeom>
        </p:spPr>
        <p:txBody>
          <a:bodyPr lIns="0" tIns="0" rIns="0" bIns="0" rtlCol="0" anchor="t">
            <a:spAutoFit/>
          </a:bodyPr>
          <a:lstStyle/>
          <a:p>
            <a:pPr algn="r">
              <a:lnSpc>
                <a:spcPts val="1120"/>
              </a:lnSpc>
            </a:pPr>
            <a:r>
              <a:rPr lang="en-US" sz="800" spc="192">
                <a:solidFill>
                  <a:srgbClr val="FFFFFF"/>
                </a:solidFill>
                <a:latin typeface="Source Sans Pro"/>
              </a:rPr>
              <a:t>HELP, HOPE, HEAL</a:t>
            </a:r>
          </a:p>
        </p:txBody>
      </p:sp>
      <p:grpSp>
        <p:nvGrpSpPr>
          <p:cNvPr id="4" name="Group 4"/>
          <p:cNvGrpSpPr/>
          <p:nvPr/>
        </p:nvGrpSpPr>
        <p:grpSpPr>
          <a:xfrm>
            <a:off x="-937311" y="-1583111"/>
            <a:ext cx="11476617" cy="8471460"/>
            <a:chOff x="0" y="0"/>
            <a:chExt cx="1913890" cy="1412737"/>
          </a:xfrm>
        </p:grpSpPr>
        <p:sp>
          <p:nvSpPr>
            <p:cNvPr id="5" name="Freeform 5"/>
            <p:cNvSpPr/>
            <p:nvPr/>
          </p:nvSpPr>
          <p:spPr>
            <a:xfrm>
              <a:off x="0" y="0"/>
              <a:ext cx="1913890" cy="1412737"/>
            </a:xfrm>
            <a:custGeom>
              <a:avLst/>
              <a:gdLst/>
              <a:ahLst/>
              <a:cxnLst/>
              <a:rect l="l" t="t" r="r" b="b"/>
              <a:pathLst>
                <a:path w="1913890" h="1412737">
                  <a:moveTo>
                    <a:pt x="0" y="0"/>
                  </a:moveTo>
                  <a:lnTo>
                    <a:pt x="1913890" y="0"/>
                  </a:lnTo>
                  <a:lnTo>
                    <a:pt x="1913890" y="1412737"/>
                  </a:lnTo>
                  <a:lnTo>
                    <a:pt x="0" y="1412737"/>
                  </a:lnTo>
                  <a:close/>
                </a:path>
              </a:pathLst>
            </a:custGeom>
            <a:solidFill>
              <a:srgbClr val="D9D9D9">
                <a:alpha val="89803"/>
              </a:srgbClr>
            </a:solidFill>
          </p:spPr>
        </p:sp>
      </p:grpSp>
      <p:sp>
        <p:nvSpPr>
          <p:cNvPr id="6" name="TextBox 6"/>
          <p:cNvSpPr txBox="1"/>
          <p:nvPr/>
        </p:nvSpPr>
        <p:spPr>
          <a:xfrm>
            <a:off x="547308" y="186323"/>
            <a:ext cx="3381375" cy="422529"/>
          </a:xfrm>
          <a:prstGeom prst="rect">
            <a:avLst/>
          </a:prstGeom>
        </p:spPr>
        <p:txBody>
          <a:bodyPr lIns="0" tIns="0" rIns="0" bIns="0" rtlCol="0" anchor="t">
            <a:spAutoFit/>
          </a:bodyPr>
          <a:lstStyle/>
          <a:p>
            <a:pPr>
              <a:lnSpc>
                <a:spcPts val="3380"/>
              </a:lnSpc>
            </a:pPr>
            <a:r>
              <a:rPr lang="en-US" sz="2415" b="1" spc="144">
                <a:solidFill>
                  <a:srgbClr val="722982"/>
                </a:solidFill>
                <a:latin typeface="Raleway"/>
              </a:rPr>
              <a:t>Contributors</a:t>
            </a:r>
          </a:p>
        </p:txBody>
      </p:sp>
      <p:sp>
        <p:nvSpPr>
          <p:cNvPr id="7" name="TextBox 7"/>
          <p:cNvSpPr txBox="1"/>
          <p:nvPr/>
        </p:nvSpPr>
        <p:spPr>
          <a:xfrm>
            <a:off x="928308" y="858197"/>
            <a:ext cx="2619375" cy="6137275"/>
          </a:xfrm>
          <a:prstGeom prst="rect">
            <a:avLst/>
          </a:prstGeom>
        </p:spPr>
        <p:txBody>
          <a:bodyPr lIns="0" tIns="0" rIns="0" bIns="0" rtlCol="0" anchor="t">
            <a:spAutoFit/>
          </a:bodyPr>
          <a:lstStyle/>
          <a:p>
            <a:pPr>
              <a:lnSpc>
                <a:spcPts val="1400"/>
              </a:lnSpc>
            </a:pPr>
            <a:r>
              <a:rPr lang="en-US" sz="1000">
                <a:solidFill>
                  <a:srgbClr val="222222"/>
                </a:solidFill>
                <a:latin typeface="Lato"/>
              </a:rPr>
              <a:t>Aisha Renee Ghafoor-Harris</a:t>
            </a:r>
          </a:p>
          <a:p>
            <a:pPr>
              <a:lnSpc>
                <a:spcPts val="1400"/>
              </a:lnSpc>
            </a:pPr>
            <a:r>
              <a:rPr lang="en-US" sz="1000">
                <a:solidFill>
                  <a:srgbClr val="222222"/>
                </a:solidFill>
                <a:latin typeface="Lato"/>
              </a:rPr>
              <a:t>AnnAlexia Scruggs</a:t>
            </a:r>
          </a:p>
          <a:p>
            <a:pPr>
              <a:lnSpc>
                <a:spcPts val="1400"/>
              </a:lnSpc>
            </a:pPr>
            <a:r>
              <a:rPr lang="en-US" sz="1000">
                <a:solidFill>
                  <a:srgbClr val="222222"/>
                </a:solidFill>
                <a:latin typeface="Lato"/>
              </a:rPr>
              <a:t>Amanda Locke</a:t>
            </a:r>
          </a:p>
          <a:p>
            <a:pPr>
              <a:lnSpc>
                <a:spcPts val="1400"/>
              </a:lnSpc>
            </a:pPr>
            <a:r>
              <a:rPr lang="en-US" sz="1000">
                <a:solidFill>
                  <a:srgbClr val="222222"/>
                </a:solidFill>
                <a:latin typeface="Lato"/>
              </a:rPr>
              <a:t>Angela Chambers</a:t>
            </a:r>
          </a:p>
          <a:p>
            <a:pPr>
              <a:lnSpc>
                <a:spcPts val="1400"/>
              </a:lnSpc>
            </a:pPr>
            <a:r>
              <a:rPr lang="en-US" sz="1000">
                <a:solidFill>
                  <a:srgbClr val="222222"/>
                </a:solidFill>
                <a:latin typeface="Lato"/>
              </a:rPr>
              <a:t>Anthony Baker</a:t>
            </a:r>
          </a:p>
          <a:p>
            <a:pPr>
              <a:lnSpc>
                <a:spcPts val="1400"/>
              </a:lnSpc>
            </a:pPr>
            <a:r>
              <a:rPr lang="en-US" sz="1000">
                <a:solidFill>
                  <a:srgbClr val="222222"/>
                </a:solidFill>
                <a:latin typeface="Lato"/>
              </a:rPr>
              <a:t>April H. Odom</a:t>
            </a:r>
          </a:p>
          <a:p>
            <a:pPr>
              <a:lnSpc>
                <a:spcPts val="1400"/>
              </a:lnSpc>
            </a:pPr>
            <a:r>
              <a:rPr lang="en-US" sz="1000">
                <a:solidFill>
                  <a:srgbClr val="222222"/>
                </a:solidFill>
                <a:latin typeface="Lato"/>
              </a:rPr>
              <a:t>Arlene F. Freeland</a:t>
            </a:r>
          </a:p>
          <a:p>
            <a:pPr>
              <a:lnSpc>
                <a:spcPts val="1400"/>
              </a:lnSpc>
            </a:pPr>
            <a:r>
              <a:rPr lang="en-US" sz="1000">
                <a:solidFill>
                  <a:srgbClr val="222222"/>
                </a:solidFill>
                <a:latin typeface="Lato"/>
              </a:rPr>
              <a:t>Ashleigh Frankle</a:t>
            </a:r>
          </a:p>
          <a:p>
            <a:pPr>
              <a:lnSpc>
                <a:spcPts val="1400"/>
              </a:lnSpc>
            </a:pPr>
            <a:r>
              <a:rPr lang="en-US" sz="1000">
                <a:solidFill>
                  <a:srgbClr val="222222"/>
                </a:solidFill>
                <a:latin typeface="Lato"/>
              </a:rPr>
              <a:t>Atlanta Plays It Forward</a:t>
            </a:r>
          </a:p>
          <a:p>
            <a:pPr>
              <a:lnSpc>
                <a:spcPts val="1400"/>
              </a:lnSpc>
            </a:pPr>
            <a:r>
              <a:rPr lang="en-US" sz="1000">
                <a:solidFill>
                  <a:srgbClr val="222222"/>
                </a:solidFill>
                <a:latin typeface="Lato"/>
              </a:rPr>
              <a:t>Barbara Amico Sheredy</a:t>
            </a:r>
          </a:p>
          <a:p>
            <a:pPr>
              <a:lnSpc>
                <a:spcPts val="1400"/>
              </a:lnSpc>
            </a:pPr>
            <a:r>
              <a:rPr lang="en-US" sz="1000">
                <a:solidFill>
                  <a:srgbClr val="222222"/>
                </a:solidFill>
                <a:latin typeface="Lato"/>
              </a:rPr>
              <a:t>Barbara Dorn</a:t>
            </a:r>
          </a:p>
          <a:p>
            <a:pPr>
              <a:lnSpc>
                <a:spcPts val="1400"/>
              </a:lnSpc>
            </a:pPr>
            <a:r>
              <a:rPr lang="en-US" sz="1000">
                <a:solidFill>
                  <a:srgbClr val="222222"/>
                </a:solidFill>
                <a:latin typeface="Lato"/>
              </a:rPr>
              <a:t>Barbara Wilkie</a:t>
            </a:r>
          </a:p>
          <a:p>
            <a:pPr>
              <a:lnSpc>
                <a:spcPts val="1400"/>
              </a:lnSpc>
            </a:pPr>
            <a:r>
              <a:rPr lang="en-US" sz="1000">
                <a:solidFill>
                  <a:srgbClr val="222222"/>
                </a:solidFill>
                <a:latin typeface="Lato"/>
              </a:rPr>
              <a:t>Barry B. Noll</a:t>
            </a:r>
          </a:p>
          <a:p>
            <a:pPr>
              <a:lnSpc>
                <a:spcPts val="1400"/>
              </a:lnSpc>
            </a:pPr>
            <a:r>
              <a:rPr lang="en-US" sz="1000">
                <a:solidFill>
                  <a:srgbClr val="222222"/>
                </a:solidFill>
                <a:latin typeface="Lato"/>
              </a:rPr>
              <a:t>Beasley Poole, LLC</a:t>
            </a:r>
          </a:p>
          <a:p>
            <a:pPr>
              <a:lnSpc>
                <a:spcPts val="1400"/>
              </a:lnSpc>
            </a:pPr>
            <a:r>
              <a:rPr lang="en-US" sz="1000">
                <a:solidFill>
                  <a:srgbClr val="222222"/>
                </a:solidFill>
                <a:latin typeface="Lato"/>
              </a:rPr>
              <a:t>Belinda K. Leach</a:t>
            </a:r>
          </a:p>
          <a:p>
            <a:pPr>
              <a:lnSpc>
                <a:spcPts val="1400"/>
              </a:lnSpc>
            </a:pPr>
            <a:r>
              <a:rPr lang="en-US" sz="1000">
                <a:solidFill>
                  <a:srgbClr val="222222"/>
                </a:solidFill>
                <a:latin typeface="Lato"/>
              </a:rPr>
              <a:t>Benjamin Roth</a:t>
            </a:r>
          </a:p>
          <a:p>
            <a:pPr>
              <a:lnSpc>
                <a:spcPts val="1400"/>
              </a:lnSpc>
            </a:pPr>
            <a:r>
              <a:rPr lang="en-US" sz="1000">
                <a:solidFill>
                  <a:srgbClr val="222222"/>
                </a:solidFill>
                <a:latin typeface="Lato"/>
              </a:rPr>
              <a:t>Betty Kline</a:t>
            </a:r>
          </a:p>
          <a:p>
            <a:pPr>
              <a:lnSpc>
                <a:spcPts val="1400"/>
              </a:lnSpc>
            </a:pPr>
            <a:r>
              <a:rPr lang="en-US" sz="1000">
                <a:solidFill>
                  <a:srgbClr val="222222"/>
                </a:solidFill>
                <a:latin typeface="Lato"/>
              </a:rPr>
              <a:t>Bobby A. Quinn</a:t>
            </a:r>
          </a:p>
          <a:p>
            <a:pPr>
              <a:lnSpc>
                <a:spcPts val="1400"/>
              </a:lnSpc>
            </a:pPr>
            <a:r>
              <a:rPr lang="en-US" sz="1000">
                <a:solidFill>
                  <a:srgbClr val="222222"/>
                </a:solidFill>
                <a:latin typeface="Lato"/>
              </a:rPr>
              <a:t>Brenda Holmes</a:t>
            </a:r>
          </a:p>
          <a:p>
            <a:pPr>
              <a:lnSpc>
                <a:spcPts val="1400"/>
              </a:lnSpc>
            </a:pPr>
            <a:r>
              <a:rPr lang="en-US" sz="1000">
                <a:solidFill>
                  <a:srgbClr val="222222"/>
                </a:solidFill>
                <a:latin typeface="Lato"/>
              </a:rPr>
              <a:t>Brown Specialty Travel</a:t>
            </a:r>
          </a:p>
          <a:p>
            <a:pPr>
              <a:lnSpc>
                <a:spcPts val="1400"/>
              </a:lnSpc>
            </a:pPr>
            <a:r>
              <a:rPr lang="en-US" sz="1000">
                <a:solidFill>
                  <a:srgbClr val="222222"/>
                </a:solidFill>
                <a:latin typeface="Lato"/>
              </a:rPr>
              <a:t>Caroline G. Zipkin</a:t>
            </a:r>
          </a:p>
          <a:p>
            <a:pPr>
              <a:lnSpc>
                <a:spcPts val="1400"/>
              </a:lnSpc>
            </a:pPr>
            <a:r>
              <a:rPr lang="en-US" sz="1000">
                <a:solidFill>
                  <a:srgbClr val="222222"/>
                </a:solidFill>
                <a:latin typeface="Lato"/>
              </a:rPr>
              <a:t>Catherine Kilminster</a:t>
            </a:r>
          </a:p>
          <a:p>
            <a:pPr>
              <a:lnSpc>
                <a:spcPts val="1400"/>
              </a:lnSpc>
            </a:pPr>
            <a:r>
              <a:rPr lang="en-US" sz="1000">
                <a:solidFill>
                  <a:srgbClr val="222222"/>
                </a:solidFill>
                <a:latin typeface="Lato"/>
              </a:rPr>
              <a:t>Christy Davis</a:t>
            </a:r>
          </a:p>
          <a:p>
            <a:pPr>
              <a:lnSpc>
                <a:spcPts val="1400"/>
              </a:lnSpc>
            </a:pPr>
            <a:r>
              <a:rPr lang="en-US" sz="1000">
                <a:solidFill>
                  <a:srgbClr val="222222"/>
                </a:solidFill>
                <a:latin typeface="Lato"/>
              </a:rPr>
              <a:t>Cindy Huffiness</a:t>
            </a:r>
          </a:p>
          <a:p>
            <a:pPr>
              <a:lnSpc>
                <a:spcPts val="1400"/>
              </a:lnSpc>
            </a:pPr>
            <a:r>
              <a:rPr lang="en-US" sz="1000">
                <a:solidFill>
                  <a:srgbClr val="222222"/>
                </a:solidFill>
                <a:latin typeface="Lato"/>
              </a:rPr>
              <a:t>Dana Garrett</a:t>
            </a:r>
          </a:p>
          <a:p>
            <a:pPr>
              <a:lnSpc>
                <a:spcPts val="1400"/>
              </a:lnSpc>
            </a:pPr>
            <a:r>
              <a:rPr lang="en-US" sz="1000">
                <a:solidFill>
                  <a:srgbClr val="222222"/>
                </a:solidFill>
                <a:latin typeface="Lato"/>
              </a:rPr>
              <a:t>Dean Larson</a:t>
            </a:r>
          </a:p>
          <a:p>
            <a:pPr>
              <a:lnSpc>
                <a:spcPts val="1399"/>
              </a:lnSpc>
            </a:pPr>
            <a:r>
              <a:rPr lang="en-US" sz="1000">
                <a:solidFill>
                  <a:srgbClr val="222222"/>
                </a:solidFill>
                <a:latin typeface="Lato"/>
              </a:rPr>
              <a:t>Deborah Loizzo</a:t>
            </a:r>
          </a:p>
          <a:p>
            <a:pPr>
              <a:lnSpc>
                <a:spcPts val="1399"/>
              </a:lnSpc>
            </a:pPr>
            <a:r>
              <a:rPr lang="en-US" sz="1000">
                <a:solidFill>
                  <a:srgbClr val="222222"/>
                </a:solidFill>
                <a:latin typeface="Lato"/>
              </a:rPr>
              <a:t>Debra Smith</a:t>
            </a:r>
          </a:p>
          <a:p>
            <a:pPr>
              <a:lnSpc>
                <a:spcPts val="1399"/>
              </a:lnSpc>
            </a:pPr>
            <a:r>
              <a:rPr lang="en-US" sz="1000">
                <a:solidFill>
                  <a:srgbClr val="222222"/>
                </a:solidFill>
                <a:latin typeface="Lato"/>
              </a:rPr>
              <a:t>Dekalb School Employees Foundation, Inc.</a:t>
            </a:r>
          </a:p>
          <a:p>
            <a:pPr>
              <a:lnSpc>
                <a:spcPts val="1399"/>
              </a:lnSpc>
            </a:pPr>
            <a:r>
              <a:rPr lang="en-US" sz="1000">
                <a:solidFill>
                  <a:srgbClr val="222222"/>
                </a:solidFill>
                <a:latin typeface="Lato"/>
              </a:rPr>
              <a:t>Deloris P. Ware</a:t>
            </a:r>
          </a:p>
          <a:p>
            <a:pPr>
              <a:lnSpc>
                <a:spcPts val="1399"/>
              </a:lnSpc>
            </a:pPr>
            <a:r>
              <a:rPr lang="en-US" sz="1000">
                <a:solidFill>
                  <a:srgbClr val="222222"/>
                </a:solidFill>
                <a:latin typeface="Lato"/>
              </a:rPr>
              <a:t>Diane Kelley</a:t>
            </a:r>
          </a:p>
          <a:p>
            <a:pPr>
              <a:lnSpc>
                <a:spcPts val="1399"/>
              </a:lnSpc>
            </a:pPr>
            <a:r>
              <a:rPr lang="en-US" sz="1000">
                <a:solidFill>
                  <a:srgbClr val="222222"/>
                </a:solidFill>
                <a:latin typeface="Lato"/>
              </a:rPr>
              <a:t>Doree M. Bradbury</a:t>
            </a:r>
          </a:p>
          <a:p>
            <a:pPr>
              <a:lnSpc>
                <a:spcPts val="1400"/>
              </a:lnSpc>
            </a:pPr>
            <a:r>
              <a:rPr lang="en-US" sz="1000">
                <a:solidFill>
                  <a:srgbClr val="222222"/>
                </a:solidFill>
                <a:latin typeface="Lato"/>
              </a:rPr>
              <a:t>Edward Jones</a:t>
            </a: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p:txBody>
      </p:sp>
      <p:sp>
        <p:nvSpPr>
          <p:cNvPr id="8" name="TextBox 8"/>
          <p:cNvSpPr txBox="1"/>
          <p:nvPr/>
        </p:nvSpPr>
        <p:spPr>
          <a:xfrm>
            <a:off x="546410" y="551059"/>
            <a:ext cx="4002181" cy="282956"/>
          </a:xfrm>
          <a:prstGeom prst="rect">
            <a:avLst/>
          </a:prstGeom>
        </p:spPr>
        <p:txBody>
          <a:bodyPr lIns="0" tIns="0" rIns="0" bIns="0" rtlCol="0" anchor="t">
            <a:spAutoFit/>
          </a:bodyPr>
          <a:lstStyle/>
          <a:p>
            <a:pPr>
              <a:lnSpc>
                <a:spcPts val="2253"/>
              </a:lnSpc>
            </a:pPr>
            <a:r>
              <a:rPr lang="en-US" sz="1609" b="1" spc="96">
                <a:solidFill>
                  <a:srgbClr val="722982"/>
                </a:solidFill>
                <a:latin typeface="Raleway"/>
              </a:rPr>
              <a:t>(Contributions up to $499.99)</a:t>
            </a:r>
          </a:p>
        </p:txBody>
      </p:sp>
      <p:sp>
        <p:nvSpPr>
          <p:cNvPr id="9" name="TextBox 9"/>
          <p:cNvSpPr txBox="1"/>
          <p:nvPr/>
        </p:nvSpPr>
        <p:spPr>
          <a:xfrm>
            <a:off x="3115078" y="858197"/>
            <a:ext cx="2867025" cy="6487795"/>
          </a:xfrm>
          <a:prstGeom prst="rect">
            <a:avLst/>
          </a:prstGeom>
        </p:spPr>
        <p:txBody>
          <a:bodyPr lIns="0" tIns="0" rIns="0" bIns="0" rtlCol="0" anchor="t">
            <a:spAutoFit/>
          </a:bodyPr>
          <a:lstStyle/>
          <a:p>
            <a:pPr>
              <a:lnSpc>
                <a:spcPts val="1400"/>
              </a:lnSpc>
            </a:pPr>
            <a:r>
              <a:rPr lang="en-US" sz="1000">
                <a:solidFill>
                  <a:srgbClr val="222222"/>
                </a:solidFill>
                <a:latin typeface="Lato"/>
              </a:rPr>
              <a:t>Eileen C. O'Connor</a:t>
            </a:r>
          </a:p>
          <a:p>
            <a:pPr>
              <a:lnSpc>
                <a:spcPts val="1400"/>
              </a:lnSpc>
            </a:pPr>
            <a:r>
              <a:rPr lang="en-US" sz="1000">
                <a:solidFill>
                  <a:srgbClr val="222222"/>
                </a:solidFill>
                <a:latin typeface="Lato"/>
              </a:rPr>
              <a:t>Ellia Simon</a:t>
            </a:r>
          </a:p>
          <a:p>
            <a:pPr>
              <a:lnSpc>
                <a:spcPts val="1400"/>
              </a:lnSpc>
            </a:pPr>
            <a:r>
              <a:rPr lang="en-US" sz="1000">
                <a:solidFill>
                  <a:srgbClr val="222222"/>
                </a:solidFill>
                <a:latin typeface="Lato"/>
              </a:rPr>
              <a:t>Emily Jobe</a:t>
            </a:r>
          </a:p>
          <a:p>
            <a:pPr>
              <a:lnSpc>
                <a:spcPts val="1400"/>
              </a:lnSpc>
            </a:pPr>
            <a:r>
              <a:rPr lang="en-US" sz="1000">
                <a:solidFill>
                  <a:srgbClr val="222222"/>
                </a:solidFill>
                <a:latin typeface="Lato"/>
              </a:rPr>
              <a:t>Eric Johnson</a:t>
            </a:r>
          </a:p>
          <a:p>
            <a:pPr>
              <a:lnSpc>
                <a:spcPts val="1400"/>
              </a:lnSpc>
            </a:pPr>
            <a:r>
              <a:rPr lang="en-US" sz="1000">
                <a:solidFill>
                  <a:srgbClr val="222222"/>
                </a:solidFill>
                <a:latin typeface="Lato"/>
              </a:rPr>
              <a:t>Fran Winkeljohn</a:t>
            </a:r>
          </a:p>
          <a:p>
            <a:pPr>
              <a:lnSpc>
                <a:spcPts val="1400"/>
              </a:lnSpc>
            </a:pPr>
            <a:r>
              <a:rPr lang="en-US" sz="1000">
                <a:solidFill>
                  <a:srgbClr val="222222"/>
                </a:solidFill>
                <a:latin typeface="Lato"/>
              </a:rPr>
              <a:t>Frederic Downer</a:t>
            </a:r>
          </a:p>
          <a:p>
            <a:pPr>
              <a:lnSpc>
                <a:spcPts val="1400"/>
              </a:lnSpc>
            </a:pPr>
            <a:r>
              <a:rPr lang="en-US" sz="1000">
                <a:solidFill>
                  <a:srgbClr val="222222"/>
                </a:solidFill>
                <a:latin typeface="Lato"/>
              </a:rPr>
              <a:t>Garner Crowder</a:t>
            </a:r>
          </a:p>
          <a:p>
            <a:pPr>
              <a:lnSpc>
                <a:spcPts val="1400"/>
              </a:lnSpc>
            </a:pPr>
            <a:r>
              <a:rPr lang="en-US" sz="1000">
                <a:solidFill>
                  <a:srgbClr val="222222"/>
                </a:solidFill>
                <a:latin typeface="Lato"/>
              </a:rPr>
              <a:t>George Hutcherson</a:t>
            </a:r>
          </a:p>
          <a:p>
            <a:pPr>
              <a:lnSpc>
                <a:spcPts val="1400"/>
              </a:lnSpc>
            </a:pPr>
            <a:r>
              <a:rPr lang="en-US" sz="1000">
                <a:solidFill>
                  <a:srgbClr val="222222"/>
                </a:solidFill>
                <a:latin typeface="Lato"/>
              </a:rPr>
              <a:t>Gertrude Brandau</a:t>
            </a:r>
          </a:p>
          <a:p>
            <a:pPr>
              <a:lnSpc>
                <a:spcPts val="1400"/>
              </a:lnSpc>
            </a:pPr>
            <a:r>
              <a:rPr lang="en-US" sz="1000">
                <a:solidFill>
                  <a:srgbClr val="222222"/>
                </a:solidFill>
                <a:latin typeface="Lato"/>
              </a:rPr>
              <a:t>Harry Johnston</a:t>
            </a:r>
          </a:p>
          <a:p>
            <a:pPr>
              <a:lnSpc>
                <a:spcPts val="1400"/>
              </a:lnSpc>
            </a:pPr>
            <a:r>
              <a:rPr lang="en-US" sz="1000">
                <a:solidFill>
                  <a:srgbClr val="222222"/>
                </a:solidFill>
                <a:latin typeface="Lato"/>
              </a:rPr>
              <a:t>Heidi Martin</a:t>
            </a:r>
          </a:p>
          <a:p>
            <a:pPr>
              <a:lnSpc>
                <a:spcPts val="1400"/>
              </a:lnSpc>
            </a:pPr>
            <a:r>
              <a:rPr lang="en-US" sz="1000">
                <a:solidFill>
                  <a:srgbClr val="222222"/>
                </a:solidFill>
                <a:latin typeface="Lato"/>
              </a:rPr>
              <a:t>Hope Doornbos</a:t>
            </a:r>
          </a:p>
          <a:p>
            <a:pPr>
              <a:lnSpc>
                <a:spcPts val="1400"/>
              </a:lnSpc>
            </a:pPr>
            <a:r>
              <a:rPr lang="en-US" sz="1000">
                <a:solidFill>
                  <a:srgbClr val="222222"/>
                </a:solidFill>
                <a:latin typeface="Lato"/>
              </a:rPr>
              <a:t>James Ronnie Brown</a:t>
            </a:r>
          </a:p>
          <a:p>
            <a:pPr>
              <a:lnSpc>
                <a:spcPts val="1400"/>
              </a:lnSpc>
            </a:pPr>
            <a:r>
              <a:rPr lang="en-US" sz="1000">
                <a:solidFill>
                  <a:srgbClr val="222222"/>
                </a:solidFill>
                <a:latin typeface="Lato"/>
              </a:rPr>
              <a:t>Jamie Low</a:t>
            </a:r>
          </a:p>
          <a:p>
            <a:pPr>
              <a:lnSpc>
                <a:spcPts val="1400"/>
              </a:lnSpc>
            </a:pPr>
            <a:r>
              <a:rPr lang="en-US" sz="1000">
                <a:solidFill>
                  <a:srgbClr val="222222"/>
                </a:solidFill>
                <a:latin typeface="Lato"/>
              </a:rPr>
              <a:t>Janet M. Jackson</a:t>
            </a:r>
          </a:p>
          <a:p>
            <a:pPr>
              <a:lnSpc>
                <a:spcPts val="1400"/>
              </a:lnSpc>
            </a:pPr>
            <a:r>
              <a:rPr lang="en-US" sz="1000">
                <a:solidFill>
                  <a:srgbClr val="222222"/>
                </a:solidFill>
                <a:latin typeface="Lato"/>
              </a:rPr>
              <a:t>Jennifer Dunn</a:t>
            </a:r>
          </a:p>
          <a:p>
            <a:pPr>
              <a:lnSpc>
                <a:spcPts val="1400"/>
              </a:lnSpc>
            </a:pPr>
            <a:r>
              <a:rPr lang="en-US" sz="1000">
                <a:solidFill>
                  <a:srgbClr val="222222"/>
                </a:solidFill>
                <a:latin typeface="Lato"/>
              </a:rPr>
              <a:t>Joseph L. Baker</a:t>
            </a:r>
          </a:p>
          <a:p>
            <a:pPr>
              <a:lnSpc>
                <a:spcPts val="1400"/>
              </a:lnSpc>
            </a:pPr>
            <a:r>
              <a:rPr lang="en-US" sz="1000">
                <a:solidFill>
                  <a:srgbClr val="222222"/>
                </a:solidFill>
                <a:latin typeface="Lato"/>
              </a:rPr>
              <a:t>Joshua H. Kirkland</a:t>
            </a:r>
          </a:p>
          <a:p>
            <a:pPr>
              <a:lnSpc>
                <a:spcPts val="1400"/>
              </a:lnSpc>
            </a:pPr>
            <a:r>
              <a:rPr lang="en-US" sz="1000">
                <a:solidFill>
                  <a:srgbClr val="222222"/>
                </a:solidFill>
                <a:latin typeface="Lato"/>
              </a:rPr>
              <a:t>Joshua Pinkston</a:t>
            </a:r>
          </a:p>
          <a:p>
            <a:pPr>
              <a:lnSpc>
                <a:spcPts val="1399"/>
              </a:lnSpc>
            </a:pPr>
            <a:r>
              <a:rPr lang="en-US" sz="1000">
                <a:solidFill>
                  <a:srgbClr val="222222"/>
                </a:solidFill>
                <a:latin typeface="Lato"/>
              </a:rPr>
              <a:t>Josselin T. Martin</a:t>
            </a:r>
          </a:p>
          <a:p>
            <a:pPr>
              <a:lnSpc>
                <a:spcPts val="1399"/>
              </a:lnSpc>
            </a:pPr>
            <a:r>
              <a:rPr lang="en-US" sz="1000">
                <a:solidFill>
                  <a:srgbClr val="222222"/>
                </a:solidFill>
                <a:latin typeface="Lato"/>
              </a:rPr>
              <a:t>Judiann Dohallow</a:t>
            </a:r>
          </a:p>
          <a:p>
            <a:pPr>
              <a:lnSpc>
                <a:spcPts val="1399"/>
              </a:lnSpc>
            </a:pPr>
            <a:r>
              <a:rPr lang="en-US" sz="1000">
                <a:solidFill>
                  <a:srgbClr val="222222"/>
                </a:solidFill>
                <a:latin typeface="Lato"/>
              </a:rPr>
              <a:t>Julie C. Fowler</a:t>
            </a:r>
          </a:p>
          <a:p>
            <a:pPr>
              <a:lnSpc>
                <a:spcPts val="1399"/>
              </a:lnSpc>
            </a:pPr>
            <a:r>
              <a:rPr lang="en-US" sz="1000">
                <a:solidFill>
                  <a:srgbClr val="222222"/>
                </a:solidFill>
                <a:latin typeface="Lato"/>
              </a:rPr>
              <a:t>Jyl Craven</a:t>
            </a:r>
          </a:p>
          <a:p>
            <a:pPr>
              <a:lnSpc>
                <a:spcPts val="1399"/>
              </a:lnSpc>
            </a:pPr>
            <a:r>
              <a:rPr lang="en-US" sz="1000">
                <a:solidFill>
                  <a:srgbClr val="222222"/>
                </a:solidFill>
                <a:latin typeface="Lato"/>
              </a:rPr>
              <a:t>Karl Reder</a:t>
            </a:r>
          </a:p>
          <a:p>
            <a:pPr>
              <a:lnSpc>
                <a:spcPts val="1399"/>
              </a:lnSpc>
            </a:pPr>
            <a:r>
              <a:rPr lang="en-US" sz="1000">
                <a:solidFill>
                  <a:srgbClr val="222222"/>
                </a:solidFill>
                <a:latin typeface="Lato"/>
              </a:rPr>
              <a:t>Kathleen Amspacher</a:t>
            </a:r>
          </a:p>
          <a:p>
            <a:pPr>
              <a:lnSpc>
                <a:spcPts val="1399"/>
              </a:lnSpc>
            </a:pPr>
            <a:r>
              <a:rPr lang="en-US" sz="1000">
                <a:solidFill>
                  <a:srgbClr val="222222"/>
                </a:solidFill>
                <a:latin typeface="Lato"/>
              </a:rPr>
              <a:t>Kathleen Atkins</a:t>
            </a:r>
          </a:p>
          <a:p>
            <a:pPr>
              <a:lnSpc>
                <a:spcPts val="1399"/>
              </a:lnSpc>
            </a:pPr>
            <a:r>
              <a:rPr lang="en-US" sz="1000">
                <a:solidFill>
                  <a:srgbClr val="222222"/>
                </a:solidFill>
                <a:latin typeface="Lato"/>
              </a:rPr>
              <a:t>Kathleen Thompson</a:t>
            </a:r>
          </a:p>
          <a:p>
            <a:pPr>
              <a:lnSpc>
                <a:spcPts val="1399"/>
              </a:lnSpc>
            </a:pPr>
            <a:r>
              <a:rPr lang="en-US" sz="1000">
                <a:solidFill>
                  <a:srgbClr val="222222"/>
                </a:solidFill>
                <a:latin typeface="Lato"/>
              </a:rPr>
              <a:t>Kathy Rufo</a:t>
            </a:r>
          </a:p>
          <a:p>
            <a:pPr>
              <a:lnSpc>
                <a:spcPts val="1399"/>
              </a:lnSpc>
            </a:pPr>
            <a:r>
              <a:rPr lang="en-US" sz="1000">
                <a:solidFill>
                  <a:srgbClr val="222222"/>
                </a:solidFill>
                <a:latin typeface="Lato"/>
              </a:rPr>
              <a:t>Kay J. Martin</a:t>
            </a:r>
          </a:p>
          <a:p>
            <a:pPr>
              <a:lnSpc>
                <a:spcPts val="1399"/>
              </a:lnSpc>
            </a:pPr>
            <a:r>
              <a:rPr lang="en-US" sz="1000">
                <a:solidFill>
                  <a:srgbClr val="222222"/>
                </a:solidFill>
                <a:latin typeface="Lato"/>
              </a:rPr>
              <a:t>Kaye Power</a:t>
            </a:r>
          </a:p>
          <a:p>
            <a:pPr>
              <a:lnSpc>
                <a:spcPts val="1399"/>
              </a:lnSpc>
            </a:pPr>
            <a:r>
              <a:rPr lang="en-US" sz="1000">
                <a:solidFill>
                  <a:srgbClr val="222222"/>
                </a:solidFill>
                <a:latin typeface="Lato"/>
              </a:rPr>
              <a:t>Kenneth L. Owen</a:t>
            </a:r>
          </a:p>
          <a:p>
            <a:pPr>
              <a:lnSpc>
                <a:spcPts val="1399"/>
              </a:lnSpc>
            </a:pPr>
            <a:r>
              <a:rPr lang="en-US" sz="1000">
                <a:solidFill>
                  <a:srgbClr val="222222"/>
                </a:solidFill>
                <a:latin typeface="Lato"/>
              </a:rPr>
              <a:t>Laine K. Wood</a:t>
            </a:r>
          </a:p>
          <a:p>
            <a:pPr>
              <a:lnSpc>
                <a:spcPts val="1399"/>
              </a:lnSpc>
            </a:pPr>
            <a:r>
              <a:rPr lang="en-US" sz="1000">
                <a:solidFill>
                  <a:srgbClr val="222222"/>
                </a:solidFill>
                <a:latin typeface="Lato"/>
              </a:rPr>
              <a:t>Laura Bailey</a:t>
            </a: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p:txBody>
      </p:sp>
      <p:sp>
        <p:nvSpPr>
          <p:cNvPr id="10" name="TextBox 10"/>
          <p:cNvSpPr txBox="1"/>
          <p:nvPr/>
        </p:nvSpPr>
        <p:spPr>
          <a:xfrm>
            <a:off x="5058942" y="683012"/>
            <a:ext cx="2867025" cy="6663055"/>
          </a:xfrm>
          <a:prstGeom prst="rect">
            <a:avLst/>
          </a:prstGeom>
        </p:spPr>
        <p:txBody>
          <a:bodyPr lIns="0" tIns="0" rIns="0" bIns="0" rtlCol="0" anchor="t">
            <a:spAutoFit/>
          </a:bodyPr>
          <a:lstStyle/>
          <a:p>
            <a:pPr>
              <a:lnSpc>
                <a:spcPts val="1400"/>
              </a:lnSpc>
            </a:pPr>
            <a:endParaRPr/>
          </a:p>
          <a:p>
            <a:pPr>
              <a:lnSpc>
                <a:spcPts val="1399"/>
              </a:lnSpc>
            </a:pPr>
            <a:r>
              <a:rPr lang="en-US" sz="1000">
                <a:solidFill>
                  <a:srgbClr val="222222"/>
                </a:solidFill>
                <a:latin typeface="Lato"/>
              </a:rPr>
              <a:t>Linda Breeden</a:t>
            </a:r>
          </a:p>
          <a:p>
            <a:pPr>
              <a:lnSpc>
                <a:spcPts val="1400"/>
              </a:lnSpc>
            </a:pPr>
            <a:r>
              <a:rPr lang="en-US" sz="1000">
                <a:solidFill>
                  <a:srgbClr val="222222"/>
                </a:solidFill>
                <a:latin typeface="Lato"/>
              </a:rPr>
              <a:t>Linda Emore</a:t>
            </a:r>
          </a:p>
          <a:p>
            <a:pPr>
              <a:lnSpc>
                <a:spcPts val="1400"/>
              </a:lnSpc>
            </a:pPr>
            <a:r>
              <a:rPr lang="en-US" sz="1000">
                <a:solidFill>
                  <a:srgbClr val="222222"/>
                </a:solidFill>
                <a:latin typeface="Lato"/>
              </a:rPr>
              <a:t>Lori Beth Kuczmanski</a:t>
            </a:r>
          </a:p>
          <a:p>
            <a:pPr>
              <a:lnSpc>
                <a:spcPts val="1400"/>
              </a:lnSpc>
            </a:pPr>
            <a:r>
              <a:rPr lang="en-US" sz="1000">
                <a:solidFill>
                  <a:srgbClr val="222222"/>
                </a:solidFill>
                <a:latin typeface="Lato"/>
              </a:rPr>
              <a:t>Lyn Turnell</a:t>
            </a:r>
          </a:p>
          <a:p>
            <a:pPr>
              <a:lnSpc>
                <a:spcPts val="1400"/>
              </a:lnSpc>
            </a:pPr>
            <a:r>
              <a:rPr lang="en-US" sz="1000">
                <a:solidFill>
                  <a:srgbClr val="222222"/>
                </a:solidFill>
                <a:latin typeface="Lato"/>
              </a:rPr>
              <a:t>Maarten Bok</a:t>
            </a:r>
          </a:p>
          <a:p>
            <a:pPr>
              <a:lnSpc>
                <a:spcPts val="1400"/>
              </a:lnSpc>
            </a:pPr>
            <a:r>
              <a:rPr lang="en-US" sz="1000">
                <a:solidFill>
                  <a:srgbClr val="222222"/>
                </a:solidFill>
                <a:latin typeface="Lato"/>
              </a:rPr>
              <a:t>Margie G. Hendrix</a:t>
            </a:r>
          </a:p>
          <a:p>
            <a:pPr>
              <a:lnSpc>
                <a:spcPts val="1400"/>
              </a:lnSpc>
            </a:pPr>
            <a:r>
              <a:rPr lang="en-US" sz="1000">
                <a:solidFill>
                  <a:srgbClr val="222222"/>
                </a:solidFill>
                <a:latin typeface="Lato"/>
              </a:rPr>
              <a:t>Martha A. Trout</a:t>
            </a:r>
          </a:p>
          <a:p>
            <a:pPr>
              <a:lnSpc>
                <a:spcPts val="1400"/>
              </a:lnSpc>
            </a:pPr>
            <a:r>
              <a:rPr lang="en-US" sz="1000">
                <a:solidFill>
                  <a:srgbClr val="222222"/>
                </a:solidFill>
                <a:latin typeface="Lato"/>
              </a:rPr>
              <a:t>Marvin E. Anderson</a:t>
            </a:r>
          </a:p>
          <a:p>
            <a:pPr>
              <a:lnSpc>
                <a:spcPts val="1400"/>
              </a:lnSpc>
            </a:pPr>
            <a:r>
              <a:rPr lang="en-US" sz="1000">
                <a:solidFill>
                  <a:srgbClr val="222222"/>
                </a:solidFill>
                <a:latin typeface="Lato"/>
              </a:rPr>
              <a:t>Mary J. Hardy</a:t>
            </a:r>
          </a:p>
          <a:p>
            <a:pPr>
              <a:lnSpc>
                <a:spcPts val="1400"/>
              </a:lnSpc>
            </a:pPr>
            <a:r>
              <a:rPr lang="en-US" sz="1000">
                <a:solidFill>
                  <a:srgbClr val="222222"/>
                </a:solidFill>
                <a:latin typeface="Lato"/>
              </a:rPr>
              <a:t>Mary Katherine Smith</a:t>
            </a:r>
          </a:p>
          <a:p>
            <a:pPr>
              <a:lnSpc>
                <a:spcPts val="1400"/>
              </a:lnSpc>
            </a:pPr>
            <a:r>
              <a:rPr lang="en-US" sz="1000">
                <a:solidFill>
                  <a:srgbClr val="222222"/>
                </a:solidFill>
                <a:latin typeface="Lato"/>
              </a:rPr>
              <a:t>MaryAnn Best</a:t>
            </a:r>
          </a:p>
          <a:p>
            <a:pPr>
              <a:lnSpc>
                <a:spcPts val="1400"/>
              </a:lnSpc>
            </a:pPr>
            <a:r>
              <a:rPr lang="en-US" sz="1000">
                <a:solidFill>
                  <a:srgbClr val="222222"/>
                </a:solidFill>
                <a:latin typeface="Lato"/>
              </a:rPr>
              <a:t>Matt Jobe</a:t>
            </a:r>
          </a:p>
          <a:p>
            <a:pPr>
              <a:lnSpc>
                <a:spcPts val="1400"/>
              </a:lnSpc>
            </a:pPr>
            <a:r>
              <a:rPr lang="en-US" sz="1000">
                <a:solidFill>
                  <a:srgbClr val="222222"/>
                </a:solidFill>
                <a:latin typeface="Lato"/>
              </a:rPr>
              <a:t>Megan L. Holcombe</a:t>
            </a:r>
          </a:p>
          <a:p>
            <a:pPr>
              <a:lnSpc>
                <a:spcPts val="1400"/>
              </a:lnSpc>
            </a:pPr>
            <a:r>
              <a:rPr lang="en-US" sz="1000">
                <a:solidFill>
                  <a:srgbClr val="222222"/>
                </a:solidFill>
                <a:latin typeface="Lato"/>
              </a:rPr>
              <a:t>Melinda K. Roulier</a:t>
            </a:r>
          </a:p>
          <a:p>
            <a:pPr>
              <a:lnSpc>
                <a:spcPts val="1400"/>
              </a:lnSpc>
            </a:pPr>
            <a:r>
              <a:rPr lang="en-US" sz="1000">
                <a:solidFill>
                  <a:srgbClr val="222222"/>
                </a:solidFill>
                <a:latin typeface="Lato"/>
              </a:rPr>
              <a:t>Merry A. Willis</a:t>
            </a:r>
          </a:p>
          <a:p>
            <a:pPr>
              <a:lnSpc>
                <a:spcPts val="1400"/>
              </a:lnSpc>
            </a:pPr>
            <a:r>
              <a:rPr lang="en-US" sz="1000">
                <a:solidFill>
                  <a:srgbClr val="222222"/>
                </a:solidFill>
                <a:latin typeface="Lato"/>
              </a:rPr>
              <a:t>Michael B. Hagan</a:t>
            </a:r>
          </a:p>
          <a:p>
            <a:pPr>
              <a:lnSpc>
                <a:spcPts val="1400"/>
              </a:lnSpc>
            </a:pPr>
            <a:r>
              <a:rPr lang="en-US" sz="1000">
                <a:solidFill>
                  <a:srgbClr val="222222"/>
                </a:solidFill>
                <a:latin typeface="Lato"/>
              </a:rPr>
              <a:t>Mike G. Truax</a:t>
            </a:r>
          </a:p>
          <a:p>
            <a:pPr>
              <a:lnSpc>
                <a:spcPts val="1400"/>
              </a:lnSpc>
            </a:pPr>
            <a:r>
              <a:rPr lang="en-US" sz="1000">
                <a:solidFill>
                  <a:srgbClr val="222222"/>
                </a:solidFill>
                <a:latin typeface="Lato"/>
              </a:rPr>
              <a:t>Morgan Larsson</a:t>
            </a:r>
          </a:p>
          <a:p>
            <a:pPr>
              <a:lnSpc>
                <a:spcPts val="1400"/>
              </a:lnSpc>
            </a:pPr>
            <a:r>
              <a:rPr lang="en-US" sz="1000">
                <a:solidFill>
                  <a:srgbClr val="222222"/>
                </a:solidFill>
                <a:latin typeface="Lato"/>
              </a:rPr>
              <a:t>Nanci Lamborn</a:t>
            </a:r>
          </a:p>
          <a:p>
            <a:pPr>
              <a:lnSpc>
                <a:spcPts val="1400"/>
              </a:lnSpc>
            </a:pPr>
            <a:r>
              <a:rPr lang="en-US" sz="1000">
                <a:solidFill>
                  <a:srgbClr val="222222"/>
                </a:solidFill>
                <a:latin typeface="Lato"/>
              </a:rPr>
              <a:t>Nancy Ross</a:t>
            </a:r>
          </a:p>
          <a:p>
            <a:pPr>
              <a:lnSpc>
                <a:spcPts val="1400"/>
              </a:lnSpc>
            </a:pPr>
            <a:r>
              <a:rPr lang="en-US" sz="1000">
                <a:solidFill>
                  <a:srgbClr val="222222"/>
                </a:solidFill>
                <a:latin typeface="Lato"/>
              </a:rPr>
              <a:t>Natalie B. Fowler</a:t>
            </a:r>
          </a:p>
          <a:p>
            <a:pPr>
              <a:lnSpc>
                <a:spcPts val="1400"/>
              </a:lnSpc>
            </a:pPr>
            <a:r>
              <a:rPr lang="en-US" sz="1000">
                <a:solidFill>
                  <a:srgbClr val="222222"/>
                </a:solidFill>
                <a:latin typeface="Lato"/>
              </a:rPr>
              <a:t>Nicole M. Morris</a:t>
            </a:r>
          </a:p>
          <a:p>
            <a:pPr>
              <a:lnSpc>
                <a:spcPts val="1400"/>
              </a:lnSpc>
            </a:pPr>
            <a:r>
              <a:rPr lang="en-US" sz="1000">
                <a:solidFill>
                  <a:srgbClr val="222222"/>
                </a:solidFill>
                <a:latin typeface="Lato"/>
              </a:rPr>
              <a:t>P. Luann Mahan</a:t>
            </a:r>
          </a:p>
          <a:p>
            <a:pPr>
              <a:lnSpc>
                <a:spcPts val="1400"/>
              </a:lnSpc>
            </a:pPr>
            <a:r>
              <a:rPr lang="en-US" sz="1000">
                <a:solidFill>
                  <a:srgbClr val="222222"/>
                </a:solidFill>
                <a:latin typeface="Lato"/>
              </a:rPr>
              <a:t>Phillip Jones</a:t>
            </a:r>
          </a:p>
          <a:p>
            <a:pPr>
              <a:lnSpc>
                <a:spcPts val="1400"/>
              </a:lnSpc>
            </a:pPr>
            <a:r>
              <a:rPr lang="en-US" sz="1000">
                <a:solidFill>
                  <a:srgbClr val="222222"/>
                </a:solidFill>
                <a:latin typeface="Lato"/>
              </a:rPr>
              <a:t>Phyllis Flowers</a:t>
            </a:r>
          </a:p>
          <a:p>
            <a:pPr>
              <a:lnSpc>
                <a:spcPts val="1400"/>
              </a:lnSpc>
            </a:pPr>
            <a:r>
              <a:rPr lang="en-US" sz="1000">
                <a:solidFill>
                  <a:srgbClr val="222222"/>
                </a:solidFill>
                <a:latin typeface="Lato"/>
              </a:rPr>
              <a:t>Queen Custom Couture, LLC</a:t>
            </a:r>
          </a:p>
          <a:p>
            <a:pPr>
              <a:lnSpc>
                <a:spcPts val="1400"/>
              </a:lnSpc>
            </a:pPr>
            <a:r>
              <a:rPr lang="en-US" sz="1000">
                <a:solidFill>
                  <a:srgbClr val="222222"/>
                </a:solidFill>
                <a:latin typeface="Lato"/>
              </a:rPr>
              <a:t>Rick Roberts</a:t>
            </a:r>
          </a:p>
          <a:p>
            <a:pPr>
              <a:lnSpc>
                <a:spcPts val="1400"/>
              </a:lnSpc>
            </a:pPr>
            <a:r>
              <a:rPr lang="en-US" sz="1000">
                <a:solidFill>
                  <a:srgbClr val="222222"/>
                </a:solidFill>
                <a:latin typeface="Lato"/>
              </a:rPr>
              <a:t>Robin Ballew</a:t>
            </a:r>
          </a:p>
          <a:p>
            <a:pPr>
              <a:lnSpc>
                <a:spcPts val="1400"/>
              </a:lnSpc>
            </a:pPr>
            <a:r>
              <a:rPr lang="en-US" sz="1000">
                <a:solidFill>
                  <a:srgbClr val="222222"/>
                </a:solidFill>
                <a:latin typeface="Lato"/>
              </a:rPr>
              <a:t>Ron Stephens</a:t>
            </a:r>
          </a:p>
          <a:p>
            <a:pPr>
              <a:lnSpc>
                <a:spcPts val="1400"/>
              </a:lnSpc>
            </a:pPr>
            <a:r>
              <a:rPr lang="en-US" sz="1000">
                <a:solidFill>
                  <a:srgbClr val="222222"/>
                </a:solidFill>
                <a:latin typeface="Lato"/>
              </a:rPr>
              <a:t>Russell H. Williams</a:t>
            </a:r>
          </a:p>
          <a:p>
            <a:pPr>
              <a:lnSpc>
                <a:spcPts val="1400"/>
              </a:lnSpc>
            </a:pPr>
            <a:r>
              <a:rPr lang="en-US" sz="1000">
                <a:solidFill>
                  <a:srgbClr val="222222"/>
                </a:solidFill>
                <a:latin typeface="Lato"/>
              </a:rPr>
              <a:t>Sandra Bowman</a:t>
            </a:r>
          </a:p>
          <a:p>
            <a:pPr>
              <a:lnSpc>
                <a:spcPts val="1400"/>
              </a:lnSpc>
            </a:pPr>
            <a:r>
              <a:rPr lang="en-US" sz="1000">
                <a:solidFill>
                  <a:srgbClr val="222222"/>
                </a:solidFill>
                <a:latin typeface="Lato"/>
              </a:rPr>
              <a:t>Service League of Cherokee County</a:t>
            </a:r>
          </a:p>
          <a:p>
            <a:pPr>
              <a:lnSpc>
                <a:spcPts val="1400"/>
              </a:lnSpc>
            </a:pPr>
            <a:r>
              <a:rPr lang="en-US" sz="1000">
                <a:solidFill>
                  <a:srgbClr val="222222"/>
                </a:solidFill>
                <a:latin typeface="Lato"/>
              </a:rPr>
              <a:t>Southernite Interiors</a:t>
            </a: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p:txBody>
      </p:sp>
      <p:sp>
        <p:nvSpPr>
          <p:cNvPr id="11" name="TextBox 11"/>
          <p:cNvSpPr txBox="1"/>
          <p:nvPr/>
        </p:nvSpPr>
        <p:spPr>
          <a:xfrm>
            <a:off x="7212760" y="692537"/>
            <a:ext cx="2867025" cy="2447290"/>
          </a:xfrm>
          <a:prstGeom prst="rect">
            <a:avLst/>
          </a:prstGeom>
        </p:spPr>
        <p:txBody>
          <a:bodyPr lIns="0" tIns="0" rIns="0" bIns="0" rtlCol="0" anchor="t">
            <a:spAutoFit/>
          </a:bodyPr>
          <a:lstStyle/>
          <a:p>
            <a:pPr>
              <a:lnSpc>
                <a:spcPts val="1399"/>
              </a:lnSpc>
            </a:pPr>
            <a:endParaRPr/>
          </a:p>
          <a:p>
            <a:pPr>
              <a:lnSpc>
                <a:spcPts val="1400"/>
              </a:lnSpc>
            </a:pPr>
            <a:r>
              <a:rPr lang="en-US" sz="1000">
                <a:solidFill>
                  <a:srgbClr val="222222"/>
                </a:solidFill>
                <a:latin typeface="Lato"/>
              </a:rPr>
              <a:t>Stephen W. Hale</a:t>
            </a:r>
          </a:p>
          <a:p>
            <a:pPr>
              <a:lnSpc>
                <a:spcPts val="1399"/>
              </a:lnSpc>
            </a:pPr>
            <a:r>
              <a:rPr lang="en-US" sz="1000">
                <a:solidFill>
                  <a:srgbClr val="222222"/>
                </a:solidFill>
                <a:latin typeface="Lato"/>
              </a:rPr>
              <a:t>Summers Foundation, Inc.</a:t>
            </a:r>
          </a:p>
          <a:p>
            <a:pPr>
              <a:lnSpc>
                <a:spcPts val="1399"/>
              </a:lnSpc>
            </a:pPr>
            <a:r>
              <a:rPr lang="en-US" sz="1000">
                <a:solidFill>
                  <a:srgbClr val="222222"/>
                </a:solidFill>
                <a:latin typeface="Lato"/>
              </a:rPr>
              <a:t>Sunny Youn</a:t>
            </a:r>
          </a:p>
          <a:p>
            <a:pPr>
              <a:lnSpc>
                <a:spcPts val="1399"/>
              </a:lnSpc>
            </a:pPr>
            <a:r>
              <a:rPr lang="en-US" sz="1000">
                <a:solidFill>
                  <a:srgbClr val="222222"/>
                </a:solidFill>
                <a:latin typeface="Lato"/>
              </a:rPr>
              <a:t>Susanne H. McCardle</a:t>
            </a:r>
          </a:p>
          <a:p>
            <a:pPr>
              <a:lnSpc>
                <a:spcPts val="1399"/>
              </a:lnSpc>
            </a:pPr>
            <a:r>
              <a:rPr lang="en-US" sz="1000">
                <a:solidFill>
                  <a:srgbClr val="222222"/>
                </a:solidFill>
                <a:latin typeface="Lato"/>
              </a:rPr>
              <a:t>Teresa Wells</a:t>
            </a:r>
          </a:p>
          <a:p>
            <a:pPr>
              <a:lnSpc>
                <a:spcPts val="1399"/>
              </a:lnSpc>
            </a:pPr>
            <a:r>
              <a:rPr lang="en-US" sz="1000">
                <a:solidFill>
                  <a:srgbClr val="222222"/>
                </a:solidFill>
                <a:latin typeface="Lato"/>
              </a:rPr>
              <a:t>Terri Zahorodn</a:t>
            </a:r>
            <a:r>
              <a:rPr lang="en-US" sz="999">
                <a:solidFill>
                  <a:srgbClr val="222222"/>
                </a:solidFill>
                <a:latin typeface="Lato"/>
              </a:rPr>
              <a:t>y</a:t>
            </a:r>
          </a:p>
          <a:p>
            <a:pPr>
              <a:lnSpc>
                <a:spcPts val="1400"/>
              </a:lnSpc>
            </a:pPr>
            <a:r>
              <a:rPr lang="en-US" sz="1000">
                <a:solidFill>
                  <a:srgbClr val="222222"/>
                </a:solidFill>
                <a:latin typeface="Lato"/>
              </a:rPr>
              <a:t>Tim Kinnersley</a:t>
            </a:r>
          </a:p>
          <a:p>
            <a:pPr>
              <a:lnSpc>
                <a:spcPts val="1400"/>
              </a:lnSpc>
            </a:pPr>
            <a:r>
              <a:rPr lang="en-US" sz="1000">
                <a:solidFill>
                  <a:srgbClr val="222222"/>
                </a:solidFill>
                <a:latin typeface="Lato"/>
              </a:rPr>
              <a:t>Tuyet Hurst</a:t>
            </a:r>
          </a:p>
          <a:p>
            <a:pPr>
              <a:lnSpc>
                <a:spcPts val="1400"/>
              </a:lnSpc>
            </a:pPr>
            <a:r>
              <a:rPr lang="en-US" sz="1000">
                <a:solidFill>
                  <a:srgbClr val="222222"/>
                </a:solidFill>
                <a:latin typeface="Lato"/>
              </a:rPr>
              <a:t>Women of the Moose</a:t>
            </a:r>
          </a:p>
          <a:p>
            <a:pPr>
              <a:lnSpc>
                <a:spcPts val="1400"/>
              </a:lnSpc>
            </a:pPr>
            <a:r>
              <a:rPr lang="en-US" sz="1000">
                <a:solidFill>
                  <a:srgbClr val="222222"/>
                </a:solidFill>
                <a:latin typeface="Lato"/>
              </a:rPr>
              <a:t>Woodstock United Methodist Church</a:t>
            </a: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a:p>
            <a:pPr>
              <a:lnSpc>
                <a:spcPts val="1400"/>
              </a:lnSpc>
            </a:pPr>
            <a:endParaRPr lang="en-US" sz="1000">
              <a:solidFill>
                <a:srgbClr val="222222"/>
              </a:solidFill>
              <a:latin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1057" y="574482"/>
            <a:ext cx="6017878" cy="6166235"/>
          </a:xfrm>
          <a:prstGeom prst="rect">
            <a:avLst/>
          </a:prstGeom>
          <a:solidFill>
            <a:srgbClr val="692972">
              <a:alpha val="80000"/>
            </a:srgbClr>
          </a:solidFill>
        </p:spPr>
      </p:sp>
      <p:sp>
        <p:nvSpPr>
          <p:cNvPr id="3" name="AutoShape 3"/>
          <p:cNvSpPr/>
          <p:nvPr/>
        </p:nvSpPr>
        <p:spPr>
          <a:xfrm>
            <a:off x="2857500" y="-6507480"/>
            <a:ext cx="489784" cy="5852160"/>
          </a:xfrm>
          <a:prstGeom prst="rect">
            <a:avLst/>
          </a:prstGeom>
          <a:solidFill>
            <a:srgbClr val="444440">
              <a:alpha val="49803"/>
            </a:srgbClr>
          </a:solidFill>
        </p:spPr>
      </p:sp>
      <p:pic>
        <p:nvPicPr>
          <p:cNvPr id="4" name="Picture 4"/>
          <p:cNvPicPr>
            <a:picLocks noChangeAspect="1"/>
          </p:cNvPicPr>
          <p:nvPr/>
        </p:nvPicPr>
        <p:blipFill>
          <a:blip r:embed="rId2"/>
          <a:srcRect l="36197" r="6198"/>
          <a:stretch>
            <a:fillRect/>
          </a:stretch>
        </p:blipFill>
        <p:spPr>
          <a:xfrm>
            <a:off x="5638525" y="572788"/>
            <a:ext cx="4726829" cy="6167930"/>
          </a:xfrm>
          <a:prstGeom prst="rect">
            <a:avLst/>
          </a:prstGeom>
        </p:spPr>
      </p:pic>
      <p:grpSp>
        <p:nvGrpSpPr>
          <p:cNvPr id="5" name="Group 5"/>
          <p:cNvGrpSpPr/>
          <p:nvPr/>
        </p:nvGrpSpPr>
        <p:grpSpPr>
          <a:xfrm>
            <a:off x="489784" y="1813657"/>
            <a:ext cx="4459977" cy="3687886"/>
            <a:chOff x="0" y="0"/>
            <a:chExt cx="5946635" cy="4917182"/>
          </a:xfrm>
        </p:grpSpPr>
        <p:sp>
          <p:nvSpPr>
            <p:cNvPr id="6" name="TextBox 6"/>
            <p:cNvSpPr txBox="1"/>
            <p:nvPr/>
          </p:nvSpPr>
          <p:spPr>
            <a:xfrm>
              <a:off x="0" y="9525"/>
              <a:ext cx="5946635" cy="634983"/>
            </a:xfrm>
            <a:prstGeom prst="rect">
              <a:avLst/>
            </a:prstGeom>
          </p:spPr>
          <p:txBody>
            <a:bodyPr lIns="0" tIns="0" rIns="0" bIns="0" rtlCol="0" anchor="t">
              <a:spAutoFit/>
            </a:bodyPr>
            <a:lstStyle/>
            <a:p>
              <a:pPr algn="l">
                <a:lnSpc>
                  <a:spcPts val="3776"/>
                </a:lnSpc>
              </a:pPr>
              <a:r>
                <a:rPr lang="en-US" sz="3200">
                  <a:solidFill>
                    <a:srgbClr val="444440"/>
                  </a:solidFill>
                  <a:latin typeface="League Spartan"/>
                </a:rPr>
                <a:t>THANK YOU</a:t>
              </a:r>
            </a:p>
          </p:txBody>
        </p:sp>
        <p:sp>
          <p:nvSpPr>
            <p:cNvPr id="7" name="TextBox 7"/>
            <p:cNvSpPr txBox="1"/>
            <p:nvPr/>
          </p:nvSpPr>
          <p:spPr>
            <a:xfrm>
              <a:off x="0" y="1416033"/>
              <a:ext cx="5946635" cy="311592"/>
            </a:xfrm>
            <a:prstGeom prst="rect">
              <a:avLst/>
            </a:prstGeom>
          </p:spPr>
          <p:txBody>
            <a:bodyPr lIns="0" tIns="0" rIns="0" bIns="0" rtlCol="0" anchor="t">
              <a:spAutoFit/>
            </a:bodyPr>
            <a:lstStyle/>
            <a:p>
              <a:pPr algn="l">
                <a:lnSpc>
                  <a:spcPts val="1888"/>
                </a:lnSpc>
              </a:pPr>
              <a:r>
                <a:rPr lang="en-US" sz="1600" i="1">
                  <a:solidFill>
                    <a:srgbClr val="FFFFFF"/>
                  </a:solidFill>
                  <a:latin typeface="Libre Baskerville"/>
                </a:rPr>
                <a:t>Mailing address</a:t>
              </a:r>
            </a:p>
          </p:txBody>
        </p:sp>
        <p:sp>
          <p:nvSpPr>
            <p:cNvPr id="8" name="TextBox 8"/>
            <p:cNvSpPr txBox="1"/>
            <p:nvPr/>
          </p:nvSpPr>
          <p:spPr>
            <a:xfrm>
              <a:off x="0" y="1902250"/>
              <a:ext cx="5946635" cy="284258"/>
            </a:xfrm>
            <a:prstGeom prst="rect">
              <a:avLst/>
            </a:prstGeom>
          </p:spPr>
          <p:txBody>
            <a:bodyPr lIns="0" tIns="0" rIns="0" bIns="0" rtlCol="0" anchor="t">
              <a:spAutoFit/>
            </a:bodyPr>
            <a:lstStyle/>
            <a:p>
              <a:pPr algn="l">
                <a:lnSpc>
                  <a:spcPts val="1820"/>
                </a:lnSpc>
              </a:pPr>
              <a:r>
                <a:rPr lang="en-US" sz="1300">
                  <a:solidFill>
                    <a:srgbClr val="FFFFFF"/>
                  </a:solidFill>
                  <a:latin typeface="Source Sans Pro"/>
                </a:rPr>
                <a:t>P.O. Box 489</a:t>
              </a:r>
              <a:r>
                <a:rPr lang="en-US" sz="1289">
                  <a:solidFill>
                    <a:srgbClr val="FFFFFF"/>
                  </a:solidFill>
                  <a:latin typeface="Source Sans Pro"/>
                </a:rPr>
                <a:t>, Canton, GA 30169</a:t>
              </a:r>
            </a:p>
          </p:txBody>
        </p:sp>
        <p:sp>
          <p:nvSpPr>
            <p:cNvPr id="9" name="TextBox 9"/>
            <p:cNvSpPr txBox="1"/>
            <p:nvPr/>
          </p:nvSpPr>
          <p:spPr>
            <a:xfrm>
              <a:off x="0" y="2780233"/>
              <a:ext cx="5946635" cy="312729"/>
            </a:xfrm>
            <a:prstGeom prst="rect">
              <a:avLst/>
            </a:prstGeom>
          </p:spPr>
          <p:txBody>
            <a:bodyPr lIns="0" tIns="0" rIns="0" bIns="0" rtlCol="0" anchor="t">
              <a:spAutoFit/>
            </a:bodyPr>
            <a:lstStyle/>
            <a:p>
              <a:pPr algn="l">
                <a:lnSpc>
                  <a:spcPts val="1888"/>
                </a:lnSpc>
              </a:pPr>
              <a:r>
                <a:rPr lang="en-US" sz="1600" i="1">
                  <a:solidFill>
                    <a:srgbClr val="FFFFFF"/>
                  </a:solidFill>
                  <a:latin typeface="Libre Baskerville"/>
                </a:rPr>
                <a:t>Donate Online</a:t>
              </a:r>
            </a:p>
          </p:txBody>
        </p:sp>
        <p:sp>
          <p:nvSpPr>
            <p:cNvPr id="10" name="TextBox 10"/>
            <p:cNvSpPr txBox="1"/>
            <p:nvPr/>
          </p:nvSpPr>
          <p:spPr>
            <a:xfrm>
              <a:off x="0" y="3267587"/>
              <a:ext cx="5946635" cy="284258"/>
            </a:xfrm>
            <a:prstGeom prst="rect">
              <a:avLst/>
            </a:prstGeom>
          </p:spPr>
          <p:txBody>
            <a:bodyPr lIns="0" tIns="0" rIns="0" bIns="0" rtlCol="0" anchor="t">
              <a:spAutoFit/>
            </a:bodyPr>
            <a:lstStyle/>
            <a:p>
              <a:pPr algn="l">
                <a:lnSpc>
                  <a:spcPts val="1820"/>
                </a:lnSpc>
              </a:pPr>
              <a:r>
                <a:rPr lang="en-US" sz="1300">
                  <a:solidFill>
                    <a:srgbClr val="FFFFFF"/>
                  </a:solidFill>
                  <a:latin typeface="Source Sans Pro"/>
                </a:rPr>
                <a:t>w</a:t>
              </a:r>
              <a:r>
                <a:rPr lang="en-US" sz="1300" i="0">
                  <a:solidFill>
                    <a:srgbClr val="FFFFFF"/>
                  </a:solidFill>
                  <a:latin typeface="Source Sans Pro"/>
                </a:rPr>
                <a:t>ww.cfvc.org</a:t>
              </a:r>
            </a:p>
          </p:txBody>
        </p:sp>
        <p:sp>
          <p:nvSpPr>
            <p:cNvPr id="11" name="TextBox 11"/>
            <p:cNvSpPr txBox="1"/>
            <p:nvPr/>
          </p:nvSpPr>
          <p:spPr>
            <a:xfrm>
              <a:off x="0" y="4145570"/>
              <a:ext cx="5946635" cy="312729"/>
            </a:xfrm>
            <a:prstGeom prst="rect">
              <a:avLst/>
            </a:prstGeom>
          </p:spPr>
          <p:txBody>
            <a:bodyPr lIns="0" tIns="0" rIns="0" bIns="0" rtlCol="0" anchor="t">
              <a:spAutoFit/>
            </a:bodyPr>
            <a:lstStyle/>
            <a:p>
              <a:pPr algn="l">
                <a:lnSpc>
                  <a:spcPts val="1888"/>
                </a:lnSpc>
              </a:pPr>
              <a:endParaRPr/>
            </a:p>
          </p:txBody>
        </p:sp>
        <p:sp>
          <p:nvSpPr>
            <p:cNvPr id="12" name="TextBox 12"/>
            <p:cNvSpPr txBox="1"/>
            <p:nvPr/>
          </p:nvSpPr>
          <p:spPr>
            <a:xfrm>
              <a:off x="0" y="4632924"/>
              <a:ext cx="5946635" cy="284258"/>
            </a:xfrm>
            <a:prstGeom prst="rect">
              <a:avLst/>
            </a:prstGeom>
          </p:spPr>
          <p:txBody>
            <a:bodyPr lIns="0" tIns="0" rIns="0" bIns="0" rtlCol="0" anchor="t">
              <a:spAutoFit/>
            </a:bodyPr>
            <a:lstStyle/>
            <a:p>
              <a:pPr algn="l">
                <a:lnSpc>
                  <a:spcPts val="1820"/>
                </a:lnSpc>
              </a:pPr>
              <a:endParaRPr/>
            </a:p>
          </p:txBody>
        </p:sp>
      </p:grpSp>
      <p:pic>
        <p:nvPicPr>
          <p:cNvPr id="13" name="Picture 13"/>
          <p:cNvPicPr>
            <a:picLocks noChangeAspect="1"/>
          </p:cNvPicPr>
          <p:nvPr/>
        </p:nvPicPr>
        <p:blipFill>
          <a:blip r:embed="rId3"/>
          <a:srcRect/>
          <a:stretch>
            <a:fillRect/>
          </a:stretch>
        </p:blipFill>
        <p:spPr>
          <a:xfrm>
            <a:off x="1615945" y="4817170"/>
            <a:ext cx="2207655" cy="13687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35" t="16960" r="17070" b="15285"/>
          <a:stretch>
            <a:fillRect/>
          </a:stretch>
        </p:blipFill>
        <p:spPr>
          <a:xfrm>
            <a:off x="731520" y="0"/>
            <a:ext cx="1946472" cy="2493084"/>
          </a:xfrm>
          <a:prstGeom prst="rect">
            <a:avLst/>
          </a:prstGeom>
        </p:spPr>
      </p:pic>
      <p:sp>
        <p:nvSpPr>
          <p:cNvPr id="3" name="AutoShape 3"/>
          <p:cNvSpPr/>
          <p:nvPr/>
        </p:nvSpPr>
        <p:spPr>
          <a:xfrm>
            <a:off x="-306046" y="2493084"/>
            <a:ext cx="3340503" cy="1995652"/>
          </a:xfrm>
          <a:prstGeom prst="rect">
            <a:avLst/>
          </a:prstGeom>
          <a:solidFill>
            <a:srgbClr val="2197A5"/>
          </a:solidFill>
        </p:spPr>
      </p:sp>
      <p:sp>
        <p:nvSpPr>
          <p:cNvPr id="4" name="TextBox 4"/>
          <p:cNvSpPr txBox="1"/>
          <p:nvPr/>
        </p:nvSpPr>
        <p:spPr>
          <a:xfrm>
            <a:off x="4299469" y="6979258"/>
            <a:ext cx="5211370" cy="117634"/>
          </a:xfrm>
          <a:prstGeom prst="rect">
            <a:avLst/>
          </a:prstGeom>
        </p:spPr>
        <p:txBody>
          <a:bodyPr lIns="0" tIns="0" rIns="0" bIns="0" rtlCol="0" anchor="t">
            <a:spAutoFit/>
          </a:bodyPr>
          <a:lstStyle/>
          <a:p>
            <a:pPr algn="r">
              <a:lnSpc>
                <a:spcPts val="944"/>
              </a:lnSpc>
            </a:pPr>
            <a:r>
              <a:rPr lang="en-US" sz="800" b="1" spc="200">
                <a:solidFill>
                  <a:srgbClr val="2197A5"/>
                </a:solidFill>
                <a:latin typeface="Source Sans Pro"/>
              </a:rPr>
              <a:t>H</a:t>
            </a:r>
            <a:r>
              <a:rPr lang="en-US" sz="800" b="1" i="0" spc="200">
                <a:solidFill>
                  <a:srgbClr val="2197A5"/>
                </a:solidFill>
                <a:latin typeface="Source Sans Pro"/>
              </a:rPr>
              <a:t>ELP, HOPE, HEAL</a:t>
            </a:r>
          </a:p>
        </p:txBody>
      </p:sp>
      <p:sp>
        <p:nvSpPr>
          <p:cNvPr id="5" name="TextBox 5"/>
          <p:cNvSpPr txBox="1"/>
          <p:nvPr/>
        </p:nvSpPr>
        <p:spPr>
          <a:xfrm>
            <a:off x="233703" y="3079167"/>
            <a:ext cx="2942106" cy="1259469"/>
          </a:xfrm>
          <a:prstGeom prst="rect">
            <a:avLst/>
          </a:prstGeom>
        </p:spPr>
        <p:txBody>
          <a:bodyPr lIns="0" tIns="0" rIns="0" bIns="0" rtlCol="0" anchor="t">
            <a:spAutoFit/>
          </a:bodyPr>
          <a:lstStyle/>
          <a:p>
            <a:pPr algn="l">
              <a:lnSpc>
                <a:spcPts val="3304"/>
              </a:lnSpc>
            </a:pPr>
            <a:r>
              <a:rPr lang="en-US" sz="2800">
                <a:solidFill>
                  <a:srgbClr val="444440"/>
                </a:solidFill>
                <a:latin typeface="League Spartan"/>
              </a:rPr>
              <a:t>FROM THE EXECUTIVE DIRECTOR</a:t>
            </a:r>
          </a:p>
        </p:txBody>
      </p:sp>
      <p:sp>
        <p:nvSpPr>
          <p:cNvPr id="6" name="TextBox 6"/>
          <p:cNvSpPr txBox="1"/>
          <p:nvPr/>
        </p:nvSpPr>
        <p:spPr>
          <a:xfrm>
            <a:off x="3386201" y="461768"/>
            <a:ext cx="5934138" cy="6191975"/>
          </a:xfrm>
          <a:prstGeom prst="rect">
            <a:avLst/>
          </a:prstGeom>
        </p:spPr>
        <p:txBody>
          <a:bodyPr lIns="0" tIns="0" rIns="0" bIns="0" rtlCol="0" anchor="t">
            <a:spAutoFit/>
          </a:bodyPr>
          <a:lstStyle/>
          <a:p>
            <a:pPr algn="l">
              <a:lnSpc>
                <a:spcPts val="1569"/>
              </a:lnSpc>
            </a:pPr>
            <a:r>
              <a:rPr lang="en-US" sz="1207">
                <a:solidFill>
                  <a:srgbClr val="000000"/>
                </a:solidFill>
                <a:latin typeface="Arimo"/>
              </a:rPr>
              <a:t>Dear Friends and Supporters of CFVC,</a:t>
            </a:r>
          </a:p>
          <a:p>
            <a:pPr algn="l">
              <a:lnSpc>
                <a:spcPts val="1569"/>
              </a:lnSpc>
            </a:pPr>
            <a:endParaRPr lang="en-US" sz="1207">
              <a:solidFill>
                <a:srgbClr val="000000"/>
              </a:solidFill>
              <a:latin typeface="Arimo"/>
            </a:endParaRPr>
          </a:p>
          <a:p>
            <a:pPr algn="l">
              <a:lnSpc>
                <a:spcPts val="1569"/>
              </a:lnSpc>
            </a:pPr>
            <a:r>
              <a:rPr lang="en-US" sz="1207">
                <a:solidFill>
                  <a:srgbClr val="000000"/>
                </a:solidFill>
                <a:latin typeface="Arimo"/>
              </a:rPr>
              <a:t>Since providing our first services in 1986, we have prided ourselves in offering programs and services considered best in practice as well as those that are the most beneficial to our clients. 2018 was full of progress with our programming. Last year, we began revamping our Transitional Supportive Housing Program to provide additional services that parallel industry best practices and will better equip our residents on their journey to self-sufficiency. We also collaborated with United Way to create a Community Connector Program.  This program will become a connection to CFVC for domestic violence survivors in the surrounding counties so they can access resources and benefits we provide.</a:t>
            </a:r>
          </a:p>
          <a:p>
            <a:pPr algn="l">
              <a:lnSpc>
                <a:spcPts val="1569"/>
              </a:lnSpc>
            </a:pPr>
            <a:endParaRPr lang="en-US" sz="1207">
              <a:solidFill>
                <a:srgbClr val="000000"/>
              </a:solidFill>
              <a:latin typeface="Arimo"/>
            </a:endParaRPr>
          </a:p>
          <a:p>
            <a:pPr algn="l">
              <a:lnSpc>
                <a:spcPts val="1569"/>
              </a:lnSpc>
            </a:pPr>
            <a:r>
              <a:rPr lang="en-US" sz="1207">
                <a:solidFill>
                  <a:srgbClr val="000000"/>
                </a:solidFill>
                <a:latin typeface="Arimo"/>
              </a:rPr>
              <a:t>Change is evident in our Emergency Shelter and in our Main office. The Emergency Shelter’s renovations that took place over the summer afforded us the opportunity to add an extra bed.  Now at 13 beds, our shelter is able to accommodate more domestic violence victims every year! Brand new appliances in the kitchen, a wall of washers and dryers, beautiful furniture, and a fresh coat of paint rounded out the updates in our shelter.</a:t>
            </a:r>
          </a:p>
          <a:p>
            <a:pPr algn="l">
              <a:lnSpc>
                <a:spcPts val="1569"/>
              </a:lnSpc>
            </a:pPr>
            <a:endParaRPr lang="en-US" sz="1207">
              <a:solidFill>
                <a:srgbClr val="000000"/>
              </a:solidFill>
              <a:latin typeface="Arimo"/>
            </a:endParaRPr>
          </a:p>
          <a:p>
            <a:pPr algn="l">
              <a:lnSpc>
                <a:spcPts val="1569"/>
              </a:lnSpc>
            </a:pPr>
            <a:r>
              <a:rPr lang="en-US" sz="1207">
                <a:solidFill>
                  <a:srgbClr val="000000"/>
                </a:solidFill>
                <a:latin typeface="Arimo"/>
              </a:rPr>
              <a:t>The Housing and Administration halls received a trauma-informed makeover, making the areas more comfortable for our clients and staff.  We even transformed a restroom into a computer lab! Apartment residents now have computer access any time the Main Office is open to apply for jobs, complete schoolwork, and pay their bills.</a:t>
            </a:r>
          </a:p>
          <a:p>
            <a:pPr algn="l">
              <a:lnSpc>
                <a:spcPts val="1569"/>
              </a:lnSpc>
            </a:pPr>
            <a:endParaRPr lang="en-US" sz="1207">
              <a:solidFill>
                <a:srgbClr val="000000"/>
              </a:solidFill>
              <a:latin typeface="Arimo"/>
            </a:endParaRPr>
          </a:p>
          <a:p>
            <a:pPr algn="l">
              <a:lnSpc>
                <a:spcPts val="1569"/>
              </a:lnSpc>
            </a:pPr>
            <a:r>
              <a:rPr lang="en-US" sz="1207">
                <a:solidFill>
                  <a:srgbClr val="000000"/>
                </a:solidFill>
                <a:latin typeface="Arimo"/>
              </a:rPr>
              <a:t>We are so grateful to all who continue to invest in CFVC’s mission of help, hope and healing.  Our community partners, individual donors and grant sponsors allow us to be the light in a world full of darkness, and make a difference in the lives of so</a:t>
            </a:r>
          </a:p>
          <a:p>
            <a:pPr algn="l">
              <a:lnSpc>
                <a:spcPts val="1569"/>
              </a:lnSpc>
            </a:pPr>
            <a:r>
              <a:rPr lang="en-US" sz="1207">
                <a:solidFill>
                  <a:srgbClr val="000000"/>
                </a:solidFill>
                <a:latin typeface="Arimo"/>
              </a:rPr>
              <a:t>many women and children each year. Thank you for your continued support.</a:t>
            </a:r>
          </a:p>
          <a:p>
            <a:pPr algn="l">
              <a:lnSpc>
                <a:spcPts val="1569"/>
              </a:lnSpc>
            </a:pPr>
            <a:endParaRPr lang="en-US" sz="1207">
              <a:solidFill>
                <a:srgbClr val="000000"/>
              </a:solidFill>
              <a:latin typeface="Arimo"/>
            </a:endParaRPr>
          </a:p>
          <a:p>
            <a:pPr algn="l">
              <a:lnSpc>
                <a:spcPts val="1569"/>
              </a:lnSpc>
            </a:pPr>
            <a:endParaRPr lang="en-US" sz="1207">
              <a:solidFill>
                <a:srgbClr val="000000"/>
              </a:solidFill>
              <a:latin typeface="Arimo"/>
            </a:endParaRPr>
          </a:p>
          <a:p>
            <a:pPr algn="l">
              <a:lnSpc>
                <a:spcPts val="1569"/>
              </a:lnSpc>
            </a:pPr>
            <a:r>
              <a:rPr lang="en-US" sz="1207" i="1">
                <a:solidFill>
                  <a:srgbClr val="000000"/>
                </a:solidFill>
                <a:latin typeface="Arimo"/>
              </a:rPr>
              <a:t>Meg Rogers, Executive Director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30179" y="564957"/>
            <a:ext cx="8322928" cy="6185285"/>
          </a:xfrm>
          <a:prstGeom prst="rect">
            <a:avLst/>
          </a:prstGeom>
          <a:solidFill>
            <a:srgbClr val="692972">
              <a:alpha val="69803"/>
            </a:srgbClr>
          </a:solidFill>
        </p:spPr>
      </p:sp>
      <p:sp>
        <p:nvSpPr>
          <p:cNvPr id="3" name="TextBox 3"/>
          <p:cNvSpPr txBox="1"/>
          <p:nvPr/>
        </p:nvSpPr>
        <p:spPr>
          <a:xfrm>
            <a:off x="1918219" y="6979258"/>
            <a:ext cx="7592620" cy="117634"/>
          </a:xfrm>
          <a:prstGeom prst="rect">
            <a:avLst/>
          </a:prstGeom>
        </p:spPr>
        <p:txBody>
          <a:bodyPr lIns="0" tIns="0" rIns="0" bIns="0" rtlCol="0" anchor="t">
            <a:spAutoFit/>
          </a:bodyPr>
          <a:lstStyle/>
          <a:p>
            <a:pPr algn="r">
              <a:lnSpc>
                <a:spcPts val="944"/>
              </a:lnSpc>
            </a:pPr>
            <a:r>
              <a:rPr lang="en-US" sz="800" b="1" spc="200">
                <a:solidFill>
                  <a:srgbClr val="2197A5"/>
                </a:solidFill>
                <a:latin typeface="Source Sans Pro"/>
              </a:rPr>
              <a:t>HELP</a:t>
            </a:r>
            <a:r>
              <a:rPr lang="en-US" sz="800" b="1" i="0" spc="200">
                <a:solidFill>
                  <a:srgbClr val="2197A5"/>
                </a:solidFill>
                <a:latin typeface="Source Sans Pro"/>
              </a:rPr>
              <a:t>, HOPE, HEAL</a:t>
            </a:r>
          </a:p>
        </p:txBody>
      </p:sp>
      <p:grpSp>
        <p:nvGrpSpPr>
          <p:cNvPr id="4" name="Group 4"/>
          <p:cNvGrpSpPr/>
          <p:nvPr/>
        </p:nvGrpSpPr>
        <p:grpSpPr>
          <a:xfrm>
            <a:off x="2970191" y="1233628"/>
            <a:ext cx="5488677" cy="2318586"/>
            <a:chOff x="0" y="0"/>
            <a:chExt cx="7318235" cy="3091448"/>
          </a:xfrm>
        </p:grpSpPr>
        <p:sp>
          <p:nvSpPr>
            <p:cNvPr id="5" name="TextBox 5"/>
            <p:cNvSpPr txBox="1"/>
            <p:nvPr/>
          </p:nvSpPr>
          <p:spPr>
            <a:xfrm>
              <a:off x="0" y="9525"/>
              <a:ext cx="7318235" cy="634983"/>
            </a:xfrm>
            <a:prstGeom prst="rect">
              <a:avLst/>
            </a:prstGeom>
          </p:spPr>
          <p:txBody>
            <a:bodyPr lIns="0" tIns="0" rIns="0" bIns="0" rtlCol="0" anchor="t">
              <a:spAutoFit/>
            </a:bodyPr>
            <a:lstStyle/>
            <a:p>
              <a:pPr algn="l">
                <a:lnSpc>
                  <a:spcPts val="3776"/>
                </a:lnSpc>
              </a:pPr>
              <a:r>
                <a:rPr lang="en-US" sz="3200">
                  <a:solidFill>
                    <a:srgbClr val="444440"/>
                  </a:solidFill>
                  <a:latin typeface="League Spartan"/>
                </a:rPr>
                <a:t>OUR VISION</a:t>
              </a:r>
            </a:p>
          </p:txBody>
        </p:sp>
        <p:sp>
          <p:nvSpPr>
            <p:cNvPr id="6" name="TextBox 6"/>
            <p:cNvSpPr txBox="1"/>
            <p:nvPr/>
          </p:nvSpPr>
          <p:spPr>
            <a:xfrm>
              <a:off x="0" y="869821"/>
              <a:ext cx="7318235" cy="629565"/>
            </a:xfrm>
            <a:prstGeom prst="rect">
              <a:avLst/>
            </a:prstGeom>
          </p:spPr>
          <p:txBody>
            <a:bodyPr lIns="0" tIns="0" rIns="0" bIns="0" rtlCol="0" anchor="t">
              <a:spAutoFit/>
            </a:bodyPr>
            <a:lstStyle/>
            <a:p>
              <a:pPr algn="l">
                <a:lnSpc>
                  <a:spcPts val="1888"/>
                </a:lnSpc>
              </a:pPr>
              <a:r>
                <a:rPr lang="en-US" sz="1600">
                  <a:solidFill>
                    <a:srgbClr val="FFFFFF"/>
                  </a:solidFill>
                  <a:latin typeface="Source Sans Pro"/>
                </a:rPr>
                <a:t>We envision a world where intimate partner violence is a distant memory and healthy relationships prosper.</a:t>
              </a:r>
            </a:p>
          </p:txBody>
        </p:sp>
        <p:sp>
          <p:nvSpPr>
            <p:cNvPr id="7" name="TextBox 7"/>
            <p:cNvSpPr txBox="1"/>
            <p:nvPr/>
          </p:nvSpPr>
          <p:spPr>
            <a:xfrm>
              <a:off x="0" y="2807190"/>
              <a:ext cx="7318235" cy="284258"/>
            </a:xfrm>
            <a:prstGeom prst="rect">
              <a:avLst/>
            </a:prstGeom>
          </p:spPr>
          <p:txBody>
            <a:bodyPr lIns="0" tIns="0" rIns="0" bIns="0" rtlCol="0" anchor="t">
              <a:spAutoFit/>
            </a:bodyPr>
            <a:lstStyle/>
            <a:p>
              <a:pPr algn="l">
                <a:lnSpc>
                  <a:spcPts val="1820"/>
                </a:lnSpc>
              </a:pPr>
              <a:endParaRPr/>
            </a:p>
          </p:txBody>
        </p:sp>
        <p:sp>
          <p:nvSpPr>
            <p:cNvPr id="8" name="AutoShape 8"/>
            <p:cNvSpPr/>
            <p:nvPr/>
          </p:nvSpPr>
          <p:spPr>
            <a:xfrm>
              <a:off x="0" y="2362536"/>
              <a:ext cx="998308" cy="99016"/>
            </a:xfrm>
            <a:prstGeom prst="rect">
              <a:avLst/>
            </a:prstGeom>
            <a:solidFill>
              <a:srgbClr val="2197A5"/>
            </a:solidFill>
          </p:spPr>
        </p:sp>
      </p:grpSp>
      <p:grpSp>
        <p:nvGrpSpPr>
          <p:cNvPr id="9" name="Group 9"/>
          <p:cNvGrpSpPr/>
          <p:nvPr/>
        </p:nvGrpSpPr>
        <p:grpSpPr>
          <a:xfrm>
            <a:off x="2970191" y="3671028"/>
            <a:ext cx="5488677" cy="2793839"/>
            <a:chOff x="0" y="0"/>
            <a:chExt cx="7318235" cy="3725119"/>
          </a:xfrm>
        </p:grpSpPr>
        <p:sp>
          <p:nvSpPr>
            <p:cNvPr id="10" name="TextBox 10"/>
            <p:cNvSpPr txBox="1"/>
            <p:nvPr/>
          </p:nvSpPr>
          <p:spPr>
            <a:xfrm>
              <a:off x="0" y="9525"/>
              <a:ext cx="7318235" cy="634983"/>
            </a:xfrm>
            <a:prstGeom prst="rect">
              <a:avLst/>
            </a:prstGeom>
          </p:spPr>
          <p:txBody>
            <a:bodyPr lIns="0" tIns="0" rIns="0" bIns="0" rtlCol="0" anchor="t">
              <a:spAutoFit/>
            </a:bodyPr>
            <a:lstStyle/>
            <a:p>
              <a:pPr algn="l">
                <a:lnSpc>
                  <a:spcPts val="3776"/>
                </a:lnSpc>
              </a:pPr>
              <a:r>
                <a:rPr lang="en-US" sz="3200">
                  <a:solidFill>
                    <a:srgbClr val="444440"/>
                  </a:solidFill>
                  <a:latin typeface="League Spartan"/>
                </a:rPr>
                <a:t>OUR MISSION</a:t>
              </a:r>
            </a:p>
          </p:txBody>
        </p:sp>
        <p:sp>
          <p:nvSpPr>
            <p:cNvPr id="11" name="TextBox 11"/>
            <p:cNvSpPr txBox="1"/>
            <p:nvPr/>
          </p:nvSpPr>
          <p:spPr>
            <a:xfrm>
              <a:off x="0" y="869821"/>
              <a:ext cx="7318235" cy="1263236"/>
            </a:xfrm>
            <a:prstGeom prst="rect">
              <a:avLst/>
            </a:prstGeom>
          </p:spPr>
          <p:txBody>
            <a:bodyPr lIns="0" tIns="0" rIns="0" bIns="0" rtlCol="0" anchor="t">
              <a:spAutoFit/>
            </a:bodyPr>
            <a:lstStyle/>
            <a:p>
              <a:pPr algn="l">
                <a:lnSpc>
                  <a:spcPts val="1888"/>
                </a:lnSpc>
              </a:pPr>
              <a:r>
                <a:rPr lang="en-US" sz="1600">
                  <a:solidFill>
                    <a:srgbClr val="FFFFFF"/>
                  </a:solidFill>
                  <a:latin typeface="Source Sans Pro"/>
                </a:rPr>
                <a:t>The Cherokee Family Violence Center enhances the safety of those impacted by intimate partner violence through services that empower victims while advocating for a community standard of zero tolerance for violence in the home.</a:t>
              </a:r>
            </a:p>
          </p:txBody>
        </p:sp>
        <p:sp>
          <p:nvSpPr>
            <p:cNvPr id="12" name="TextBox 12"/>
            <p:cNvSpPr txBox="1"/>
            <p:nvPr/>
          </p:nvSpPr>
          <p:spPr>
            <a:xfrm>
              <a:off x="0" y="3440861"/>
              <a:ext cx="7318235" cy="284258"/>
            </a:xfrm>
            <a:prstGeom prst="rect">
              <a:avLst/>
            </a:prstGeom>
          </p:spPr>
          <p:txBody>
            <a:bodyPr lIns="0" tIns="0" rIns="0" bIns="0" rtlCol="0" anchor="t">
              <a:spAutoFit/>
            </a:bodyPr>
            <a:lstStyle/>
            <a:p>
              <a:pPr algn="l">
                <a:lnSpc>
                  <a:spcPts val="1820"/>
                </a:lnSpc>
              </a:pPr>
              <a:endParaRPr/>
            </a:p>
          </p:txBody>
        </p:sp>
        <p:sp>
          <p:nvSpPr>
            <p:cNvPr id="13" name="AutoShape 13"/>
            <p:cNvSpPr/>
            <p:nvPr/>
          </p:nvSpPr>
          <p:spPr>
            <a:xfrm>
              <a:off x="0" y="2996207"/>
              <a:ext cx="998308" cy="99016"/>
            </a:xfrm>
            <a:prstGeom prst="rect">
              <a:avLst/>
            </a:prstGeom>
            <a:solidFill>
              <a:srgbClr val="2197A5"/>
            </a:solidFill>
          </p:spPr>
        </p:sp>
      </p:grpSp>
      <p:grpSp>
        <p:nvGrpSpPr>
          <p:cNvPr id="14" name="Group 14"/>
          <p:cNvGrpSpPr/>
          <p:nvPr/>
        </p:nvGrpSpPr>
        <p:grpSpPr>
          <a:xfrm>
            <a:off x="0" y="568461"/>
            <a:ext cx="1959696" cy="6208196"/>
            <a:chOff x="0" y="0"/>
            <a:chExt cx="2612928" cy="8277595"/>
          </a:xfrm>
        </p:grpSpPr>
        <p:pic>
          <p:nvPicPr>
            <p:cNvPr id="15" name="Picture 15"/>
            <p:cNvPicPr>
              <a:picLocks noChangeAspect="1"/>
            </p:cNvPicPr>
            <p:nvPr/>
          </p:nvPicPr>
          <p:blipFill>
            <a:blip r:embed="rId2"/>
            <a:srcRect l="41428" t="453" r="37675"/>
            <a:stretch>
              <a:fillRect/>
            </a:stretch>
          </p:blipFill>
          <p:spPr>
            <a:xfrm>
              <a:off x="0" y="0"/>
              <a:ext cx="2612928" cy="827759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5367" y="563438"/>
            <a:ext cx="7694629" cy="6185285"/>
          </a:xfrm>
          <a:prstGeom prst="rect">
            <a:avLst/>
          </a:prstGeom>
          <a:solidFill>
            <a:srgbClr val="692972">
              <a:alpha val="69803"/>
            </a:srgbClr>
          </a:solidFill>
        </p:spPr>
      </p:sp>
      <p:sp>
        <p:nvSpPr>
          <p:cNvPr id="3" name="TextBox 3"/>
          <p:cNvSpPr txBox="1"/>
          <p:nvPr/>
        </p:nvSpPr>
        <p:spPr>
          <a:xfrm>
            <a:off x="1918219" y="6979258"/>
            <a:ext cx="7592620" cy="117634"/>
          </a:xfrm>
          <a:prstGeom prst="rect">
            <a:avLst/>
          </a:prstGeom>
        </p:spPr>
        <p:txBody>
          <a:bodyPr lIns="0" tIns="0" rIns="0" bIns="0" rtlCol="0" anchor="t">
            <a:spAutoFit/>
          </a:bodyPr>
          <a:lstStyle/>
          <a:p>
            <a:pPr algn="r">
              <a:lnSpc>
                <a:spcPts val="944"/>
              </a:lnSpc>
            </a:pPr>
            <a:r>
              <a:rPr lang="en-US" sz="800" b="1" spc="200">
                <a:solidFill>
                  <a:srgbClr val="2197A5"/>
                </a:solidFill>
                <a:latin typeface="Source Sans Pro"/>
              </a:rPr>
              <a:t>H</a:t>
            </a:r>
            <a:r>
              <a:rPr lang="en-US" sz="800" b="1" i="0" spc="200">
                <a:solidFill>
                  <a:srgbClr val="2197A5"/>
                </a:solidFill>
                <a:latin typeface="Source Sans Pro"/>
              </a:rPr>
              <a:t>ELP, HOPE, HEAL</a:t>
            </a:r>
          </a:p>
        </p:txBody>
      </p:sp>
      <p:grpSp>
        <p:nvGrpSpPr>
          <p:cNvPr id="4" name="Group 4"/>
          <p:cNvGrpSpPr/>
          <p:nvPr/>
        </p:nvGrpSpPr>
        <p:grpSpPr>
          <a:xfrm>
            <a:off x="849843" y="1156828"/>
            <a:ext cx="5389533" cy="5644360"/>
            <a:chOff x="0" y="0"/>
            <a:chExt cx="7186044" cy="7525813"/>
          </a:xfrm>
        </p:grpSpPr>
        <p:sp>
          <p:nvSpPr>
            <p:cNvPr id="5" name="TextBox 5"/>
            <p:cNvSpPr txBox="1"/>
            <p:nvPr/>
          </p:nvSpPr>
          <p:spPr>
            <a:xfrm>
              <a:off x="0" y="0"/>
              <a:ext cx="7186044" cy="632866"/>
            </a:xfrm>
            <a:prstGeom prst="rect">
              <a:avLst/>
            </a:prstGeom>
          </p:spPr>
          <p:txBody>
            <a:bodyPr lIns="0" tIns="0" rIns="0" bIns="0" rtlCol="0" anchor="t">
              <a:spAutoFit/>
            </a:bodyPr>
            <a:lstStyle/>
            <a:p>
              <a:pPr algn="l">
                <a:lnSpc>
                  <a:spcPts val="3707"/>
                </a:lnSpc>
              </a:pPr>
              <a:r>
                <a:rPr lang="en-US" sz="3142">
                  <a:solidFill>
                    <a:srgbClr val="444440"/>
                  </a:solidFill>
                  <a:latin typeface="League Spartan"/>
                </a:rPr>
                <a:t>OUR VALUES</a:t>
              </a:r>
            </a:p>
          </p:txBody>
        </p:sp>
        <p:sp>
          <p:nvSpPr>
            <p:cNvPr id="6" name="TextBox 6"/>
            <p:cNvSpPr txBox="1"/>
            <p:nvPr/>
          </p:nvSpPr>
          <p:spPr>
            <a:xfrm>
              <a:off x="0" y="854281"/>
              <a:ext cx="7186044" cy="5108227"/>
            </a:xfrm>
            <a:prstGeom prst="rect">
              <a:avLst/>
            </a:prstGeom>
          </p:spPr>
          <p:txBody>
            <a:bodyPr lIns="0" tIns="0" rIns="0" bIns="0" rtlCol="0" anchor="t">
              <a:spAutoFit/>
            </a:bodyPr>
            <a:lstStyle/>
            <a:p>
              <a:pPr marL="190500" indent="-190500" algn="l">
                <a:lnSpc>
                  <a:spcPts val="1887"/>
                </a:lnSpc>
                <a:buFont typeface="Arial"/>
                <a:buChar char="•"/>
              </a:pPr>
              <a:r>
                <a:rPr lang="en-US" sz="1599">
                  <a:solidFill>
                    <a:srgbClr val="FFFFFF"/>
                  </a:solidFill>
                  <a:latin typeface="Source Sans Pro"/>
                </a:rPr>
                <a:t>We respect and honor our clients’ individual paths, and encourage them to use their strengths in attaining personal empowerment.</a:t>
              </a:r>
            </a:p>
            <a:p>
              <a:pPr marL="190500" indent="-190500" algn="l">
                <a:lnSpc>
                  <a:spcPts val="1887"/>
                </a:lnSpc>
                <a:buFont typeface="Arial"/>
                <a:buChar char="•"/>
              </a:pPr>
              <a:r>
                <a:rPr lang="en-US" sz="1599">
                  <a:solidFill>
                    <a:srgbClr val="FFFFFF"/>
                  </a:solidFill>
                  <a:latin typeface="Source Sans Pro"/>
                </a:rPr>
                <a:t>With a focus on personal safety and growth, the services we provide are innovative and forward-thinking.</a:t>
              </a:r>
            </a:p>
            <a:p>
              <a:pPr marL="190500" indent="-190500" algn="l">
                <a:lnSpc>
                  <a:spcPts val="1887"/>
                </a:lnSpc>
                <a:buFont typeface="Arial"/>
                <a:buChar char="•"/>
              </a:pPr>
              <a:r>
                <a:rPr lang="en-US" sz="1599">
                  <a:solidFill>
                    <a:srgbClr val="FFFFFF"/>
                  </a:solidFill>
                  <a:latin typeface="Source Sans Pro"/>
                </a:rPr>
                <a:t>We embrace diversity and provide culturally responsive services delivered with compassion and respect.</a:t>
              </a:r>
            </a:p>
            <a:p>
              <a:pPr marL="190500" indent="-190500" algn="l">
                <a:lnSpc>
                  <a:spcPts val="1887"/>
                </a:lnSpc>
                <a:buFont typeface="Arial"/>
                <a:buChar char="•"/>
              </a:pPr>
              <a:r>
                <a:rPr lang="en-US" sz="1599">
                  <a:solidFill>
                    <a:srgbClr val="FFFFFF"/>
                  </a:solidFill>
                  <a:latin typeface="Source Sans Pro"/>
                </a:rPr>
                <a:t>We foster a coordinated response by working closely with the community and encouraging volunteer involvement.</a:t>
              </a:r>
            </a:p>
            <a:p>
              <a:pPr marL="190500" indent="-190500" algn="l">
                <a:lnSpc>
                  <a:spcPts val="1887"/>
                </a:lnSpc>
                <a:buFont typeface="Arial"/>
                <a:buChar char="•"/>
              </a:pPr>
              <a:r>
                <a:rPr lang="en-US" sz="1599">
                  <a:solidFill>
                    <a:srgbClr val="FFFFFF"/>
                  </a:solidFill>
                  <a:latin typeface="Source Sans Pro"/>
                </a:rPr>
                <a:t>We are committed to high standards of honesty, absolute confidentiality and accountability for our actions and words.</a:t>
              </a:r>
            </a:p>
            <a:p>
              <a:pPr marL="190500" indent="-190500" algn="l">
                <a:lnSpc>
                  <a:spcPts val="1887"/>
                </a:lnSpc>
                <a:buFont typeface="Arial"/>
                <a:buChar char="•"/>
              </a:pPr>
              <a:r>
                <a:rPr lang="en-US" sz="1599">
                  <a:solidFill>
                    <a:srgbClr val="FFFFFF"/>
                  </a:solidFill>
                  <a:latin typeface="Source Sans Pro"/>
                </a:rPr>
                <a:t>We value the history and longevity of our organization and commit to our sustainability and growth through fiscally responsible policies and community education.</a:t>
              </a:r>
            </a:p>
            <a:p>
              <a:pPr marL="190500" indent="-190500" algn="l">
                <a:lnSpc>
                  <a:spcPts val="1887"/>
                </a:lnSpc>
                <a:buFont typeface="Arial"/>
                <a:buChar char="•"/>
              </a:pPr>
              <a:r>
                <a:rPr lang="en-US" sz="1599">
                  <a:solidFill>
                    <a:srgbClr val="FFFFFF"/>
                  </a:solidFill>
                  <a:latin typeface="Source Sans Pro"/>
                </a:rPr>
                <a:t>Because system change is integral to client safety, we work toward a global paradigm shift that assumes equality for all.</a:t>
              </a:r>
            </a:p>
          </p:txBody>
        </p:sp>
        <p:sp>
          <p:nvSpPr>
            <p:cNvPr id="7" name="TextBox 7"/>
            <p:cNvSpPr txBox="1"/>
            <p:nvPr/>
          </p:nvSpPr>
          <p:spPr>
            <a:xfrm>
              <a:off x="0" y="7255699"/>
              <a:ext cx="7186044" cy="270114"/>
            </a:xfrm>
            <a:prstGeom prst="rect">
              <a:avLst/>
            </a:prstGeom>
          </p:spPr>
          <p:txBody>
            <a:bodyPr lIns="0" tIns="0" rIns="0" bIns="0" rtlCol="0" anchor="t">
              <a:spAutoFit/>
            </a:bodyPr>
            <a:lstStyle/>
            <a:p>
              <a:pPr algn="l">
                <a:lnSpc>
                  <a:spcPts val="1787"/>
                </a:lnSpc>
              </a:pPr>
              <a:endParaRPr/>
            </a:p>
          </p:txBody>
        </p:sp>
        <p:sp>
          <p:nvSpPr>
            <p:cNvPr id="8" name="AutoShape 8"/>
            <p:cNvSpPr/>
            <p:nvPr/>
          </p:nvSpPr>
          <p:spPr>
            <a:xfrm>
              <a:off x="0" y="6810068"/>
              <a:ext cx="980276" cy="97227"/>
            </a:xfrm>
            <a:prstGeom prst="rect">
              <a:avLst/>
            </a:prstGeom>
            <a:solidFill>
              <a:srgbClr val="2197A5"/>
            </a:solidFill>
          </p:spPr>
        </p:sp>
      </p:grpSp>
      <p:pic>
        <p:nvPicPr>
          <p:cNvPr id="9" name="Picture 9"/>
          <p:cNvPicPr>
            <a:picLocks noChangeAspect="1"/>
          </p:cNvPicPr>
          <p:nvPr/>
        </p:nvPicPr>
        <p:blipFill>
          <a:blip r:embed="rId2"/>
          <a:srcRect l="20615" r="12332"/>
          <a:stretch>
            <a:fillRect/>
          </a:stretch>
        </p:blipFill>
        <p:spPr>
          <a:xfrm>
            <a:off x="7001050" y="563438"/>
            <a:ext cx="2752550" cy="61730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741434" y="1645085"/>
            <a:ext cx="5280646" cy="5280646"/>
          </a:xfrm>
          <a:prstGeom prst="rect">
            <a:avLst/>
          </a:prstGeom>
        </p:spPr>
      </p:pic>
      <p:sp>
        <p:nvSpPr>
          <p:cNvPr id="3" name="AutoShape 3"/>
          <p:cNvSpPr/>
          <p:nvPr/>
        </p:nvSpPr>
        <p:spPr>
          <a:xfrm>
            <a:off x="-172696" y="6743349"/>
            <a:ext cx="10979737" cy="1176316"/>
          </a:xfrm>
          <a:prstGeom prst="rect">
            <a:avLst/>
          </a:prstGeom>
          <a:solidFill>
            <a:srgbClr val="2197A5"/>
          </a:solidFill>
        </p:spPr>
      </p:sp>
      <p:sp>
        <p:nvSpPr>
          <p:cNvPr id="4" name="TextBox 4"/>
          <p:cNvSpPr txBox="1"/>
          <p:nvPr/>
        </p:nvSpPr>
        <p:spPr>
          <a:xfrm>
            <a:off x="4299469" y="6971949"/>
            <a:ext cx="5211370" cy="117634"/>
          </a:xfrm>
          <a:prstGeom prst="rect">
            <a:avLst/>
          </a:prstGeom>
        </p:spPr>
        <p:txBody>
          <a:bodyPr lIns="0" tIns="0" rIns="0" bIns="0" rtlCol="0" anchor="t">
            <a:spAutoFit/>
          </a:bodyPr>
          <a:lstStyle/>
          <a:p>
            <a:pPr algn="r">
              <a:lnSpc>
                <a:spcPts val="944"/>
              </a:lnSpc>
            </a:pPr>
            <a:r>
              <a:rPr lang="en-US" sz="800" b="1" spc="200">
                <a:solidFill>
                  <a:srgbClr val="FFFFFF"/>
                </a:solidFill>
                <a:latin typeface="Source Sans Pro"/>
              </a:rPr>
              <a:t>H</a:t>
            </a:r>
            <a:r>
              <a:rPr lang="en-US" sz="800" b="1" i="0" spc="200">
                <a:solidFill>
                  <a:srgbClr val="FFFFFF"/>
                </a:solidFill>
                <a:latin typeface="Source Sans Pro"/>
              </a:rPr>
              <a:t>ELP, HOPE, HEAL</a:t>
            </a:r>
          </a:p>
        </p:txBody>
      </p:sp>
      <p:sp>
        <p:nvSpPr>
          <p:cNvPr id="5" name="TextBox 5"/>
          <p:cNvSpPr txBox="1"/>
          <p:nvPr/>
        </p:nvSpPr>
        <p:spPr>
          <a:xfrm>
            <a:off x="716573" y="3657600"/>
            <a:ext cx="2942106" cy="1255615"/>
          </a:xfrm>
          <a:prstGeom prst="rect">
            <a:avLst/>
          </a:prstGeom>
        </p:spPr>
        <p:txBody>
          <a:bodyPr lIns="0" tIns="0" rIns="0" bIns="0" rtlCol="0" anchor="t">
            <a:spAutoFit/>
          </a:bodyPr>
          <a:lstStyle/>
          <a:p>
            <a:pPr algn="l">
              <a:lnSpc>
                <a:spcPts val="3304"/>
              </a:lnSpc>
            </a:pPr>
            <a:r>
              <a:rPr lang="en-US" sz="2800">
                <a:solidFill>
                  <a:srgbClr val="444440"/>
                </a:solidFill>
                <a:latin typeface="League Spartan"/>
              </a:rPr>
              <a:t>OUR PROGRAMS AND SERVICES</a:t>
            </a:r>
          </a:p>
        </p:txBody>
      </p:sp>
      <p:pic>
        <p:nvPicPr>
          <p:cNvPr id="6" name="Picture 6"/>
          <p:cNvPicPr>
            <a:picLocks noChangeAspect="1"/>
          </p:cNvPicPr>
          <p:nvPr/>
        </p:nvPicPr>
        <p:blipFill>
          <a:blip r:embed="rId3"/>
          <a:srcRect t="14705" b="31836"/>
          <a:stretch>
            <a:fillRect/>
          </a:stretch>
        </p:blipFill>
        <p:spPr>
          <a:xfrm>
            <a:off x="-429067" y="-556189"/>
            <a:ext cx="10460455" cy="24884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75255" y="2116345"/>
            <a:ext cx="10611733" cy="5323477"/>
          </a:xfrm>
          <a:prstGeom prst="rect">
            <a:avLst/>
          </a:prstGeom>
          <a:solidFill>
            <a:srgbClr val="692972">
              <a:alpha val="69803"/>
            </a:srgbClr>
          </a:solidFill>
        </p:spPr>
      </p:sp>
      <p:sp>
        <p:nvSpPr>
          <p:cNvPr id="3" name="TextBox 3"/>
          <p:cNvSpPr txBox="1"/>
          <p:nvPr/>
        </p:nvSpPr>
        <p:spPr>
          <a:xfrm>
            <a:off x="1918219" y="6979258"/>
            <a:ext cx="7592620" cy="117634"/>
          </a:xfrm>
          <a:prstGeom prst="rect">
            <a:avLst/>
          </a:prstGeom>
        </p:spPr>
        <p:txBody>
          <a:bodyPr lIns="0" tIns="0" rIns="0" bIns="0" rtlCol="0" anchor="t">
            <a:spAutoFit/>
          </a:bodyPr>
          <a:lstStyle/>
          <a:p>
            <a:pPr algn="r">
              <a:lnSpc>
                <a:spcPts val="944"/>
              </a:lnSpc>
            </a:pPr>
            <a:r>
              <a:rPr lang="en-US" sz="800" b="1" spc="200">
                <a:solidFill>
                  <a:srgbClr val="FFFFFF"/>
                </a:solidFill>
                <a:latin typeface="Source Sans Pro"/>
              </a:rPr>
              <a:t>H</a:t>
            </a:r>
            <a:r>
              <a:rPr lang="en-US" sz="800" b="1" i="0" spc="200">
                <a:solidFill>
                  <a:srgbClr val="FFFFFF"/>
                </a:solidFill>
                <a:latin typeface="Source Sans Pro"/>
              </a:rPr>
              <a:t>ELP, HOPE, HEAL</a:t>
            </a:r>
          </a:p>
        </p:txBody>
      </p:sp>
      <p:grpSp>
        <p:nvGrpSpPr>
          <p:cNvPr id="4" name="Group 4"/>
          <p:cNvGrpSpPr/>
          <p:nvPr/>
        </p:nvGrpSpPr>
        <p:grpSpPr>
          <a:xfrm>
            <a:off x="2345100" y="2325895"/>
            <a:ext cx="5171024" cy="3931883"/>
            <a:chOff x="0" y="0"/>
            <a:chExt cx="6894699" cy="5242511"/>
          </a:xfrm>
        </p:grpSpPr>
        <p:sp>
          <p:nvSpPr>
            <p:cNvPr id="5" name="TextBox 5"/>
            <p:cNvSpPr txBox="1"/>
            <p:nvPr/>
          </p:nvSpPr>
          <p:spPr>
            <a:xfrm>
              <a:off x="0" y="9525"/>
              <a:ext cx="6894699" cy="597683"/>
            </a:xfrm>
            <a:prstGeom prst="rect">
              <a:avLst/>
            </a:prstGeom>
          </p:spPr>
          <p:txBody>
            <a:bodyPr lIns="0" tIns="0" rIns="0" bIns="0" rtlCol="0" anchor="t">
              <a:spAutoFit/>
            </a:bodyPr>
            <a:lstStyle/>
            <a:p>
              <a:pPr algn="l">
                <a:lnSpc>
                  <a:spcPts val="3557"/>
                </a:lnSpc>
              </a:pPr>
              <a:r>
                <a:rPr lang="en-US" sz="3014">
                  <a:solidFill>
                    <a:srgbClr val="444440"/>
                  </a:solidFill>
                  <a:latin typeface="League Spartan"/>
                </a:rPr>
                <a:t>OUR FUNDERS</a:t>
              </a:r>
            </a:p>
          </p:txBody>
        </p:sp>
        <p:sp>
          <p:nvSpPr>
            <p:cNvPr id="6" name="TextBox 6"/>
            <p:cNvSpPr txBox="1"/>
            <p:nvPr/>
          </p:nvSpPr>
          <p:spPr>
            <a:xfrm>
              <a:off x="0" y="820032"/>
              <a:ext cx="6894699" cy="895917"/>
            </a:xfrm>
            <a:prstGeom prst="rect">
              <a:avLst/>
            </a:prstGeom>
          </p:spPr>
          <p:txBody>
            <a:bodyPr lIns="0" tIns="0" rIns="0" bIns="0" rtlCol="0" anchor="t">
              <a:spAutoFit/>
            </a:bodyPr>
            <a:lstStyle/>
            <a:p>
              <a:pPr algn="l">
                <a:lnSpc>
                  <a:spcPts val="1778"/>
                </a:lnSpc>
              </a:pPr>
              <a:r>
                <a:rPr lang="en-US" sz="1507" i="1">
                  <a:solidFill>
                    <a:srgbClr val="FFFFFF"/>
                  </a:solidFill>
                  <a:latin typeface="Libre Baskerville"/>
                </a:rPr>
                <a:t>Nearly three quarters of our work with victims is funded by grants. In 2018, CFVC received seven grants from local, state and federal organizations:</a:t>
              </a:r>
            </a:p>
          </p:txBody>
        </p:sp>
        <p:sp>
          <p:nvSpPr>
            <p:cNvPr id="7" name="TextBox 7"/>
            <p:cNvSpPr txBox="1"/>
            <p:nvPr/>
          </p:nvSpPr>
          <p:spPr>
            <a:xfrm>
              <a:off x="0" y="2946412"/>
              <a:ext cx="6894699" cy="2296099"/>
            </a:xfrm>
            <a:prstGeom prst="rect">
              <a:avLst/>
            </a:prstGeom>
          </p:spPr>
          <p:txBody>
            <a:bodyPr lIns="0" tIns="0" rIns="0" bIns="0" rtlCol="0" anchor="t">
              <a:spAutoFit/>
            </a:bodyPr>
            <a:lstStyle/>
            <a:p>
              <a:pPr marL="171450" indent="-171450" algn="l">
                <a:lnSpc>
                  <a:spcPts val="1978"/>
                </a:lnSpc>
                <a:buFont typeface="Arial"/>
                <a:buChar char="•"/>
              </a:pPr>
              <a:r>
                <a:rPr lang="en-US" sz="1413" spc="-16">
                  <a:solidFill>
                    <a:srgbClr val="FFFFFF"/>
                  </a:solidFill>
                  <a:latin typeface="Source Sans Pro"/>
                </a:rPr>
                <a:t>Cherokee County Community Development Block Grant (CDBG)</a:t>
              </a:r>
            </a:p>
            <a:p>
              <a:pPr marL="171450" indent="-171450" algn="l">
                <a:lnSpc>
                  <a:spcPts val="1978"/>
                </a:lnSpc>
                <a:buFont typeface="Arial"/>
                <a:buChar char="•"/>
              </a:pPr>
              <a:r>
                <a:rPr lang="en-US" sz="1413" spc="-16">
                  <a:solidFill>
                    <a:srgbClr val="FFFFFF"/>
                  </a:solidFill>
                  <a:latin typeface="Source Sans Pro"/>
                </a:rPr>
                <a:t>Criminal Justice Coordinating Council</a:t>
              </a:r>
            </a:p>
            <a:p>
              <a:pPr marL="171450" indent="-171450" algn="l">
                <a:lnSpc>
                  <a:spcPts val="1978"/>
                </a:lnSpc>
                <a:buFont typeface="Arial"/>
                <a:buChar char="•"/>
              </a:pPr>
              <a:r>
                <a:rPr lang="en-US" sz="1413" spc="-16">
                  <a:solidFill>
                    <a:srgbClr val="FFFFFF"/>
                  </a:solidFill>
                  <a:latin typeface="Source Sans Pro"/>
                </a:rPr>
                <a:t>Judicial Council of Georgia/Administrative Office of the Court (AOC)</a:t>
              </a:r>
            </a:p>
            <a:p>
              <a:pPr marL="171450" indent="-171450" algn="l">
                <a:lnSpc>
                  <a:spcPts val="1978"/>
                </a:lnSpc>
                <a:buFont typeface="Arial"/>
                <a:buChar char="•"/>
              </a:pPr>
              <a:r>
                <a:rPr lang="en-US" sz="1413" spc="-16">
                  <a:solidFill>
                    <a:srgbClr val="FFFFFF"/>
                  </a:solidFill>
                  <a:latin typeface="Source Sans Pro"/>
                </a:rPr>
                <a:t>Office on Violence Against Women</a:t>
              </a:r>
            </a:p>
            <a:p>
              <a:pPr marL="171450" indent="-171450" algn="l">
                <a:lnSpc>
                  <a:spcPts val="1978"/>
                </a:lnSpc>
                <a:buFont typeface="Arial"/>
                <a:buChar char="•"/>
              </a:pPr>
              <a:r>
                <a:rPr lang="en-US" sz="1413" spc="-16">
                  <a:solidFill>
                    <a:srgbClr val="FFFFFF"/>
                  </a:solidFill>
                  <a:latin typeface="Source Sans Pro"/>
                </a:rPr>
                <a:t>United Way</a:t>
              </a:r>
            </a:p>
            <a:p>
              <a:pPr marL="171450" indent="-171450" algn="l">
                <a:lnSpc>
                  <a:spcPts val="1978"/>
                </a:lnSpc>
                <a:buFont typeface="Arial"/>
                <a:buChar char="•"/>
              </a:pPr>
              <a:r>
                <a:rPr lang="en-US" sz="1413" spc="-16">
                  <a:solidFill>
                    <a:srgbClr val="FFFFFF"/>
                  </a:solidFill>
                  <a:latin typeface="Source Sans Pro"/>
                </a:rPr>
                <a:t>Violence Against Women Act (VAWA)</a:t>
              </a:r>
            </a:p>
            <a:p>
              <a:pPr marL="171450" indent="-171450" algn="l">
                <a:lnSpc>
                  <a:spcPts val="1978"/>
                </a:lnSpc>
                <a:buFont typeface="Arial"/>
                <a:buChar char="•"/>
              </a:pPr>
              <a:r>
                <a:rPr lang="en-US" sz="1413" spc="-16">
                  <a:solidFill>
                    <a:srgbClr val="FFFFFF"/>
                  </a:solidFill>
                  <a:latin typeface="Source Sans Pro"/>
                </a:rPr>
                <a:t>Victims of Crime Act (VOCA)</a:t>
              </a:r>
            </a:p>
          </p:txBody>
        </p:sp>
        <p:sp>
          <p:nvSpPr>
            <p:cNvPr id="8" name="AutoShape 8"/>
            <p:cNvSpPr/>
            <p:nvPr/>
          </p:nvSpPr>
          <p:spPr>
            <a:xfrm>
              <a:off x="0" y="2529146"/>
              <a:ext cx="940532" cy="93285"/>
            </a:xfrm>
            <a:prstGeom prst="rect">
              <a:avLst/>
            </a:prstGeom>
            <a:solidFill>
              <a:srgbClr val="2197A5"/>
            </a:solidFill>
          </p:spPr>
        </p:sp>
      </p:grpSp>
      <p:grpSp>
        <p:nvGrpSpPr>
          <p:cNvPr id="9" name="Group 9"/>
          <p:cNvGrpSpPr/>
          <p:nvPr/>
        </p:nvGrpSpPr>
        <p:grpSpPr>
          <a:xfrm>
            <a:off x="0" y="0"/>
            <a:ext cx="9753600" cy="2019169"/>
            <a:chOff x="0" y="0"/>
            <a:chExt cx="13004800" cy="2692225"/>
          </a:xfrm>
        </p:grpSpPr>
        <p:pic>
          <p:nvPicPr>
            <p:cNvPr id="10" name="Picture 10"/>
            <p:cNvPicPr>
              <a:picLocks noChangeAspect="1"/>
            </p:cNvPicPr>
            <p:nvPr/>
          </p:nvPicPr>
          <p:blipFill>
            <a:blip r:embed="rId2"/>
            <a:srcRect t="45815" b="17216"/>
            <a:stretch>
              <a:fillRect/>
            </a:stretch>
          </p:blipFill>
          <p:spPr>
            <a:xfrm>
              <a:off x="0" y="0"/>
              <a:ext cx="13004800" cy="269222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l="44181" t="44169" r="44181" b="44169"/>
          <a:stretch>
            <a:fillRect/>
          </a:stretch>
        </p:blipFill>
        <p:spPr>
          <a:xfrm>
            <a:off x="7277100" y="5732124"/>
            <a:ext cx="2128173" cy="1662635"/>
          </a:xfrm>
          <a:prstGeom prst="rect">
            <a:avLst/>
          </a:prstGeom>
        </p:spPr>
      </p:pic>
      <p:pic>
        <p:nvPicPr>
          <p:cNvPr id="3" name="Picture 3"/>
          <p:cNvPicPr>
            <a:picLocks noChangeAspect="1"/>
          </p:cNvPicPr>
          <p:nvPr/>
        </p:nvPicPr>
        <p:blipFill>
          <a:blip r:embed="rId2">
            <a:alphaModFix amt="19999"/>
          </a:blip>
          <a:srcRect l="44181" t="44169" r="44181" b="44169"/>
          <a:stretch>
            <a:fillRect/>
          </a:stretch>
        </p:blipFill>
        <p:spPr>
          <a:xfrm rot="-10800000">
            <a:off x="345469" y="-267984"/>
            <a:ext cx="2128173" cy="1662635"/>
          </a:xfrm>
          <a:prstGeom prst="rect">
            <a:avLst/>
          </a:prstGeom>
        </p:spPr>
      </p:pic>
      <p:grpSp>
        <p:nvGrpSpPr>
          <p:cNvPr id="4" name="Group 4"/>
          <p:cNvGrpSpPr/>
          <p:nvPr/>
        </p:nvGrpSpPr>
        <p:grpSpPr>
          <a:xfrm>
            <a:off x="1339437" y="660674"/>
            <a:ext cx="7074726" cy="6452058"/>
            <a:chOff x="0" y="0"/>
            <a:chExt cx="9432968" cy="8602744"/>
          </a:xfrm>
        </p:grpSpPr>
        <p:sp>
          <p:nvSpPr>
            <p:cNvPr id="5" name="TextBox 5"/>
            <p:cNvSpPr txBox="1"/>
            <p:nvPr/>
          </p:nvSpPr>
          <p:spPr>
            <a:xfrm>
              <a:off x="0" y="1355216"/>
              <a:ext cx="9432968" cy="6113276"/>
            </a:xfrm>
            <a:prstGeom prst="rect">
              <a:avLst/>
            </a:prstGeom>
          </p:spPr>
          <p:txBody>
            <a:bodyPr lIns="0" tIns="0" rIns="0" bIns="0" rtlCol="0" anchor="t">
              <a:spAutoFit/>
            </a:bodyPr>
            <a:lstStyle/>
            <a:p>
              <a:pPr algn="ctr">
                <a:lnSpc>
                  <a:spcPts val="3303"/>
                </a:lnSpc>
              </a:pPr>
              <a:endParaRPr/>
            </a:p>
            <a:p>
              <a:pPr algn="ctr">
                <a:lnSpc>
                  <a:spcPts val="3304"/>
                </a:lnSpc>
              </a:pPr>
              <a:r>
                <a:rPr lang="en-US" sz="2800">
                  <a:solidFill>
                    <a:srgbClr val="444440"/>
                  </a:solidFill>
                  <a:latin typeface="League Spartan"/>
                </a:rPr>
                <a:t>No entity can fix this on its own. This [domestic violence] is a social justice issue. Our church community needs to be at the table, corporate community, mental health, schools. If we're going to agree domestic violence is unacceptable, we need to all be at the table. </a:t>
              </a:r>
            </a:p>
            <a:p>
              <a:pPr algn="ctr">
                <a:lnSpc>
                  <a:spcPts val="3304"/>
                </a:lnSpc>
              </a:pPr>
              <a:endParaRPr lang="en-US" sz="2800">
                <a:solidFill>
                  <a:srgbClr val="444440"/>
                </a:solidFill>
                <a:latin typeface="League Spartan"/>
              </a:endParaRPr>
            </a:p>
            <a:p>
              <a:pPr algn="ctr">
                <a:lnSpc>
                  <a:spcPts val="3304"/>
                </a:lnSpc>
              </a:pPr>
              <a:endParaRPr lang="en-US" sz="2800">
                <a:solidFill>
                  <a:srgbClr val="444440"/>
                </a:solidFill>
                <a:latin typeface="League Spartan"/>
              </a:endParaRPr>
            </a:p>
          </p:txBody>
        </p:sp>
        <p:sp>
          <p:nvSpPr>
            <p:cNvPr id="6" name="TextBox 6"/>
            <p:cNvSpPr txBox="1"/>
            <p:nvPr/>
          </p:nvSpPr>
          <p:spPr>
            <a:xfrm>
              <a:off x="1057367" y="9525"/>
              <a:ext cx="7318235" cy="632990"/>
            </a:xfrm>
            <a:prstGeom prst="rect">
              <a:avLst/>
            </a:prstGeom>
          </p:spPr>
          <p:txBody>
            <a:bodyPr lIns="0" tIns="0" rIns="0" bIns="0" rtlCol="0" anchor="t">
              <a:spAutoFit/>
            </a:bodyPr>
            <a:lstStyle/>
            <a:p>
              <a:pPr algn="ctr">
                <a:lnSpc>
                  <a:spcPts val="1888"/>
                </a:lnSpc>
              </a:pPr>
              <a:r>
                <a:rPr lang="en-US" sz="1600" i="1">
                  <a:solidFill>
                    <a:srgbClr val="2197A5"/>
                  </a:solidFill>
                  <a:latin typeface="Libre Baskerville"/>
                </a:rPr>
                <a:t>Meg Rogers - speaking at the United Way's Best Practices to Address Domestic Violence Panel Discussion</a:t>
              </a:r>
            </a:p>
          </p:txBody>
        </p:sp>
        <p:sp>
          <p:nvSpPr>
            <p:cNvPr id="7" name="AutoShape 7"/>
            <p:cNvSpPr/>
            <p:nvPr/>
          </p:nvSpPr>
          <p:spPr>
            <a:xfrm>
              <a:off x="1131546" y="8050377"/>
              <a:ext cx="7169876" cy="552367"/>
            </a:xfrm>
            <a:prstGeom prst="rect">
              <a:avLst/>
            </a:prstGeom>
            <a:solidFill>
              <a:srgbClr val="D12E92"/>
            </a:solidFill>
          </p:spPr>
        </p:sp>
        <p:sp>
          <p:nvSpPr>
            <p:cNvPr id="8" name="TextBox 8"/>
            <p:cNvSpPr txBox="1"/>
            <p:nvPr/>
          </p:nvSpPr>
          <p:spPr>
            <a:xfrm>
              <a:off x="1445787" y="8196238"/>
              <a:ext cx="6541395" cy="251121"/>
            </a:xfrm>
            <a:prstGeom prst="rect">
              <a:avLst/>
            </a:prstGeom>
          </p:spPr>
          <p:txBody>
            <a:bodyPr lIns="0" tIns="0" rIns="0" bIns="0" rtlCol="0" anchor="t">
              <a:spAutoFit/>
            </a:bodyPr>
            <a:lstStyle/>
            <a:p>
              <a:pPr algn="ctr">
                <a:lnSpc>
                  <a:spcPts val="1500"/>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39166" y="318418"/>
            <a:ext cx="2171700" cy="958596"/>
          </a:xfrm>
          <a:prstGeom prst="rect">
            <a:avLst/>
          </a:prstGeom>
        </p:spPr>
        <p:txBody>
          <a:bodyPr lIns="0" tIns="0" rIns="0" bIns="0" rtlCol="0" anchor="t">
            <a:spAutoFit/>
          </a:bodyPr>
          <a:lstStyle/>
          <a:p>
            <a:pPr algn="ctr">
              <a:lnSpc>
                <a:spcPts val="7888"/>
              </a:lnSpc>
            </a:pPr>
            <a:r>
              <a:rPr lang="en-US" sz="5634" b="1">
                <a:solidFill>
                  <a:srgbClr val="692972"/>
                </a:solidFill>
                <a:latin typeface="Lato Heavy"/>
              </a:rPr>
              <a:t>$94</a:t>
            </a:r>
          </a:p>
        </p:txBody>
      </p:sp>
      <p:sp>
        <p:nvSpPr>
          <p:cNvPr id="3" name="TextBox 3"/>
          <p:cNvSpPr txBox="1"/>
          <p:nvPr/>
        </p:nvSpPr>
        <p:spPr>
          <a:xfrm>
            <a:off x="6519687" y="5405637"/>
            <a:ext cx="2038350" cy="958596"/>
          </a:xfrm>
          <a:prstGeom prst="rect">
            <a:avLst/>
          </a:prstGeom>
        </p:spPr>
        <p:txBody>
          <a:bodyPr lIns="0" tIns="0" rIns="0" bIns="0" rtlCol="0" anchor="t">
            <a:spAutoFit/>
          </a:bodyPr>
          <a:lstStyle/>
          <a:p>
            <a:pPr algn="ctr">
              <a:lnSpc>
                <a:spcPts val="7888"/>
              </a:lnSpc>
            </a:pPr>
            <a:r>
              <a:rPr lang="en-US" sz="5634" b="1">
                <a:solidFill>
                  <a:srgbClr val="692972"/>
                </a:solidFill>
                <a:latin typeface="Lato Heavy"/>
              </a:rPr>
              <a:t>73%</a:t>
            </a:r>
          </a:p>
        </p:txBody>
      </p:sp>
      <p:sp>
        <p:nvSpPr>
          <p:cNvPr id="4" name="TextBox 4"/>
          <p:cNvSpPr txBox="1"/>
          <p:nvPr/>
        </p:nvSpPr>
        <p:spPr>
          <a:xfrm>
            <a:off x="982834" y="2699004"/>
            <a:ext cx="3228975" cy="959866"/>
          </a:xfrm>
          <a:prstGeom prst="rect">
            <a:avLst/>
          </a:prstGeom>
        </p:spPr>
        <p:txBody>
          <a:bodyPr lIns="0" tIns="0" rIns="0" bIns="0" rtlCol="0" anchor="t">
            <a:spAutoFit/>
          </a:bodyPr>
          <a:lstStyle/>
          <a:p>
            <a:pPr algn="ctr">
              <a:lnSpc>
                <a:spcPts val="7888"/>
              </a:lnSpc>
            </a:pPr>
            <a:r>
              <a:rPr lang="en-US" sz="5634" b="1" spc="-281">
                <a:solidFill>
                  <a:srgbClr val="692972"/>
                </a:solidFill>
                <a:latin typeface="Lato Heavy"/>
              </a:rPr>
              <a:t>$1.83 MM</a:t>
            </a:r>
          </a:p>
        </p:txBody>
      </p:sp>
      <p:grpSp>
        <p:nvGrpSpPr>
          <p:cNvPr id="5" name="Group 5"/>
          <p:cNvGrpSpPr/>
          <p:nvPr/>
        </p:nvGrpSpPr>
        <p:grpSpPr>
          <a:xfrm>
            <a:off x="6519687" y="5352126"/>
            <a:ext cx="2034556" cy="86795"/>
            <a:chOff x="0" y="0"/>
            <a:chExt cx="18689372" cy="797295"/>
          </a:xfrm>
        </p:grpSpPr>
        <p:sp>
          <p:nvSpPr>
            <p:cNvPr id="6" name="Freeform 6"/>
            <p:cNvSpPr/>
            <p:nvPr/>
          </p:nvSpPr>
          <p:spPr>
            <a:xfrm>
              <a:off x="0" y="0"/>
              <a:ext cx="18689372" cy="797295"/>
            </a:xfrm>
            <a:custGeom>
              <a:avLst/>
              <a:gdLst/>
              <a:ahLst/>
              <a:cxnLst/>
              <a:rect l="l" t="t" r="r" b="b"/>
              <a:pathLst>
                <a:path w="18689372" h="797295">
                  <a:moveTo>
                    <a:pt x="0" y="0"/>
                  </a:moveTo>
                  <a:lnTo>
                    <a:pt x="18689372" y="0"/>
                  </a:lnTo>
                  <a:lnTo>
                    <a:pt x="18689372" y="797295"/>
                  </a:lnTo>
                  <a:lnTo>
                    <a:pt x="0" y="797295"/>
                  </a:lnTo>
                  <a:close/>
                </a:path>
              </a:pathLst>
            </a:custGeom>
            <a:solidFill>
              <a:srgbClr val="692972"/>
            </a:solidFill>
          </p:spPr>
        </p:sp>
      </p:grpSp>
      <p:grpSp>
        <p:nvGrpSpPr>
          <p:cNvPr id="7" name="Group 7"/>
          <p:cNvGrpSpPr/>
          <p:nvPr/>
        </p:nvGrpSpPr>
        <p:grpSpPr>
          <a:xfrm>
            <a:off x="6510333" y="2094087"/>
            <a:ext cx="2034556" cy="86795"/>
            <a:chOff x="0" y="0"/>
            <a:chExt cx="18689372" cy="797295"/>
          </a:xfrm>
        </p:grpSpPr>
        <p:sp>
          <p:nvSpPr>
            <p:cNvPr id="8" name="Freeform 8"/>
            <p:cNvSpPr/>
            <p:nvPr/>
          </p:nvSpPr>
          <p:spPr>
            <a:xfrm>
              <a:off x="0" y="0"/>
              <a:ext cx="18689372" cy="797295"/>
            </a:xfrm>
            <a:custGeom>
              <a:avLst/>
              <a:gdLst/>
              <a:ahLst/>
              <a:cxnLst/>
              <a:rect l="l" t="t" r="r" b="b"/>
              <a:pathLst>
                <a:path w="18689372" h="797295">
                  <a:moveTo>
                    <a:pt x="0" y="0"/>
                  </a:moveTo>
                  <a:lnTo>
                    <a:pt x="18689372" y="0"/>
                  </a:lnTo>
                  <a:lnTo>
                    <a:pt x="18689372" y="797295"/>
                  </a:lnTo>
                  <a:lnTo>
                    <a:pt x="0" y="797295"/>
                  </a:lnTo>
                  <a:close/>
                </a:path>
              </a:pathLst>
            </a:custGeom>
            <a:solidFill>
              <a:srgbClr val="692972"/>
            </a:solidFill>
          </p:spPr>
        </p:sp>
      </p:grpSp>
      <p:sp>
        <p:nvSpPr>
          <p:cNvPr id="9" name="TextBox 9"/>
          <p:cNvSpPr txBox="1"/>
          <p:nvPr/>
        </p:nvSpPr>
        <p:spPr>
          <a:xfrm>
            <a:off x="6461597" y="1259958"/>
            <a:ext cx="2171700" cy="699186"/>
          </a:xfrm>
          <a:prstGeom prst="rect">
            <a:avLst/>
          </a:prstGeom>
        </p:spPr>
        <p:txBody>
          <a:bodyPr lIns="0" tIns="0" rIns="0" bIns="0" rtlCol="0" anchor="t">
            <a:spAutoFit/>
          </a:bodyPr>
          <a:lstStyle/>
          <a:p>
            <a:pPr algn="ctr">
              <a:lnSpc>
                <a:spcPts val="1887"/>
              </a:lnSpc>
            </a:pPr>
            <a:r>
              <a:rPr lang="en-US" sz="1347">
                <a:solidFill>
                  <a:srgbClr val="222222"/>
                </a:solidFill>
                <a:latin typeface="Lato"/>
              </a:rPr>
              <a:t>out of every $100 that comes into CFVC goes directly to program services.</a:t>
            </a:r>
          </a:p>
        </p:txBody>
      </p:sp>
      <p:sp>
        <p:nvSpPr>
          <p:cNvPr id="10" name="TextBox 10"/>
          <p:cNvSpPr txBox="1"/>
          <p:nvPr/>
        </p:nvSpPr>
        <p:spPr>
          <a:xfrm>
            <a:off x="1700272" y="3592252"/>
            <a:ext cx="2057400" cy="229286"/>
          </a:xfrm>
          <a:prstGeom prst="rect">
            <a:avLst/>
          </a:prstGeom>
        </p:spPr>
        <p:txBody>
          <a:bodyPr lIns="0" tIns="0" rIns="0" bIns="0" rtlCol="0" anchor="t">
            <a:spAutoFit/>
          </a:bodyPr>
          <a:lstStyle/>
          <a:p>
            <a:pPr algn="ctr">
              <a:lnSpc>
                <a:spcPts val="1887"/>
              </a:lnSpc>
            </a:pPr>
            <a:r>
              <a:rPr lang="en-US" sz="1347">
                <a:solidFill>
                  <a:srgbClr val="222222"/>
                </a:solidFill>
                <a:latin typeface="Lato"/>
              </a:rPr>
              <a:t>in revenue for 2018</a:t>
            </a:r>
          </a:p>
        </p:txBody>
      </p:sp>
      <p:sp>
        <p:nvSpPr>
          <p:cNvPr id="11" name="TextBox 11"/>
          <p:cNvSpPr txBox="1"/>
          <p:nvPr/>
        </p:nvSpPr>
        <p:spPr>
          <a:xfrm>
            <a:off x="6534675" y="6263193"/>
            <a:ext cx="2038350" cy="461061"/>
          </a:xfrm>
          <a:prstGeom prst="rect">
            <a:avLst/>
          </a:prstGeom>
        </p:spPr>
        <p:txBody>
          <a:bodyPr lIns="0" tIns="0" rIns="0" bIns="0" rtlCol="0" anchor="t">
            <a:spAutoFit/>
          </a:bodyPr>
          <a:lstStyle/>
          <a:p>
            <a:pPr algn="ctr">
              <a:lnSpc>
                <a:spcPts val="1887"/>
              </a:lnSpc>
            </a:pPr>
            <a:r>
              <a:rPr lang="en-US" sz="1347">
                <a:solidFill>
                  <a:srgbClr val="222222"/>
                </a:solidFill>
                <a:latin typeface="Lato"/>
              </a:rPr>
              <a:t>of CFVC's  revenue comes from grant sources.</a:t>
            </a:r>
          </a:p>
        </p:txBody>
      </p:sp>
      <p:grpSp>
        <p:nvGrpSpPr>
          <p:cNvPr id="12" name="Group 12"/>
          <p:cNvGrpSpPr/>
          <p:nvPr/>
        </p:nvGrpSpPr>
        <p:grpSpPr>
          <a:xfrm>
            <a:off x="731520" y="4217816"/>
            <a:ext cx="3296641" cy="2146417"/>
            <a:chOff x="0" y="0"/>
            <a:chExt cx="4395521" cy="2861889"/>
          </a:xfrm>
        </p:grpSpPr>
        <p:grpSp>
          <p:nvGrpSpPr>
            <p:cNvPr id="13" name="Group 13"/>
            <p:cNvGrpSpPr>
              <a:grpSpLocks noChangeAspect="1"/>
            </p:cNvGrpSpPr>
            <p:nvPr/>
          </p:nvGrpSpPr>
          <p:grpSpPr>
            <a:xfrm>
              <a:off x="698751" y="0"/>
              <a:ext cx="3639928" cy="2742411"/>
              <a:chOff x="0" y="0"/>
              <a:chExt cx="5814761" cy="4380985"/>
            </a:xfrm>
          </p:grpSpPr>
          <p:sp>
            <p:nvSpPr>
              <p:cNvPr id="14" name="Freeform 14"/>
              <p:cNvSpPr/>
              <p:nvPr/>
            </p:nvSpPr>
            <p:spPr>
              <a:xfrm>
                <a:off x="-6350" y="0"/>
                <a:ext cx="5827461" cy="4380985"/>
              </a:xfrm>
              <a:custGeom>
                <a:avLst/>
                <a:gdLst/>
                <a:ahLst/>
                <a:cxnLst/>
                <a:rect l="l" t="t" r="r" b="b"/>
                <a:pathLst>
                  <a:path w="5827461" h="4380985">
                    <a:moveTo>
                      <a:pt x="0" y="0"/>
                    </a:moveTo>
                    <a:lnTo>
                      <a:pt x="12700" y="0"/>
                    </a:lnTo>
                    <a:lnTo>
                      <a:pt x="12700" y="4380985"/>
                    </a:lnTo>
                    <a:lnTo>
                      <a:pt x="0" y="4380985"/>
                    </a:lnTo>
                    <a:close/>
                    <a:moveTo>
                      <a:pt x="1938254" y="0"/>
                    </a:moveTo>
                    <a:lnTo>
                      <a:pt x="1950954" y="0"/>
                    </a:lnTo>
                    <a:lnTo>
                      <a:pt x="1950954" y="4380985"/>
                    </a:lnTo>
                    <a:lnTo>
                      <a:pt x="1938254" y="4380985"/>
                    </a:lnTo>
                    <a:close/>
                    <a:moveTo>
                      <a:pt x="3876508" y="0"/>
                    </a:moveTo>
                    <a:lnTo>
                      <a:pt x="3889208" y="0"/>
                    </a:lnTo>
                    <a:lnTo>
                      <a:pt x="3889208" y="4380985"/>
                    </a:lnTo>
                    <a:lnTo>
                      <a:pt x="3876508" y="4380985"/>
                    </a:lnTo>
                    <a:close/>
                    <a:moveTo>
                      <a:pt x="5814761" y="0"/>
                    </a:moveTo>
                    <a:lnTo>
                      <a:pt x="5827461" y="0"/>
                    </a:lnTo>
                    <a:lnTo>
                      <a:pt x="5827461" y="4380985"/>
                    </a:lnTo>
                    <a:lnTo>
                      <a:pt x="5814761" y="4380985"/>
                    </a:lnTo>
                    <a:close/>
                  </a:path>
                </a:pathLst>
              </a:custGeom>
              <a:solidFill>
                <a:srgbClr val="222222">
                  <a:alpha val="24705"/>
                </a:srgbClr>
              </a:solidFill>
            </p:spPr>
          </p:sp>
        </p:grpSp>
        <p:sp>
          <p:nvSpPr>
            <p:cNvPr id="15" name="TextBox 15"/>
            <p:cNvSpPr txBox="1"/>
            <p:nvPr/>
          </p:nvSpPr>
          <p:spPr>
            <a:xfrm>
              <a:off x="670330" y="2723361"/>
              <a:ext cx="56842" cy="138528"/>
            </a:xfrm>
            <a:prstGeom prst="rect">
              <a:avLst/>
            </a:prstGeom>
          </p:spPr>
          <p:txBody>
            <a:bodyPr lIns="0" tIns="0" rIns="0" bIns="0" rtlCol="0" anchor="t">
              <a:spAutoFit/>
            </a:bodyPr>
            <a:lstStyle/>
            <a:p>
              <a:pPr algn="ctr">
                <a:lnSpc>
                  <a:spcPts val="845"/>
                </a:lnSpc>
              </a:pPr>
              <a:r>
                <a:rPr lang="en-US" sz="603">
                  <a:solidFill>
                    <a:srgbClr val="000000"/>
                  </a:solidFill>
                  <a:latin typeface="Arimo"/>
                </a:rPr>
                <a:t>0</a:t>
              </a:r>
            </a:p>
          </p:txBody>
        </p:sp>
        <p:sp>
          <p:nvSpPr>
            <p:cNvPr id="16" name="TextBox 16"/>
            <p:cNvSpPr txBox="1"/>
            <p:nvPr/>
          </p:nvSpPr>
          <p:spPr>
            <a:xfrm>
              <a:off x="1855218" y="2723361"/>
              <a:ext cx="113684" cy="138528"/>
            </a:xfrm>
            <a:prstGeom prst="rect">
              <a:avLst/>
            </a:prstGeom>
          </p:spPr>
          <p:txBody>
            <a:bodyPr lIns="0" tIns="0" rIns="0" bIns="0" rtlCol="0" anchor="t">
              <a:spAutoFit/>
            </a:bodyPr>
            <a:lstStyle/>
            <a:p>
              <a:pPr algn="ctr">
                <a:lnSpc>
                  <a:spcPts val="845"/>
                </a:lnSpc>
              </a:pPr>
              <a:r>
                <a:rPr lang="en-US" sz="603">
                  <a:solidFill>
                    <a:srgbClr val="000000"/>
                  </a:solidFill>
                  <a:latin typeface="Arimo"/>
                </a:rPr>
                <a:t>25</a:t>
              </a:r>
            </a:p>
          </p:txBody>
        </p:sp>
        <p:sp>
          <p:nvSpPr>
            <p:cNvPr id="17" name="TextBox 17"/>
            <p:cNvSpPr txBox="1"/>
            <p:nvPr/>
          </p:nvSpPr>
          <p:spPr>
            <a:xfrm>
              <a:off x="3068527" y="2723361"/>
              <a:ext cx="113684" cy="138528"/>
            </a:xfrm>
            <a:prstGeom prst="rect">
              <a:avLst/>
            </a:prstGeom>
          </p:spPr>
          <p:txBody>
            <a:bodyPr lIns="0" tIns="0" rIns="0" bIns="0" rtlCol="0" anchor="t">
              <a:spAutoFit/>
            </a:bodyPr>
            <a:lstStyle/>
            <a:p>
              <a:pPr algn="ctr">
                <a:lnSpc>
                  <a:spcPts val="845"/>
                </a:lnSpc>
              </a:pPr>
              <a:r>
                <a:rPr lang="en-US" sz="603">
                  <a:solidFill>
                    <a:srgbClr val="000000"/>
                  </a:solidFill>
                  <a:latin typeface="Arimo"/>
                </a:rPr>
                <a:t>50</a:t>
              </a:r>
            </a:p>
          </p:txBody>
        </p:sp>
        <p:sp>
          <p:nvSpPr>
            <p:cNvPr id="18" name="TextBox 18"/>
            <p:cNvSpPr txBox="1"/>
            <p:nvPr/>
          </p:nvSpPr>
          <p:spPr>
            <a:xfrm>
              <a:off x="4281837" y="2723361"/>
              <a:ext cx="113684" cy="138528"/>
            </a:xfrm>
            <a:prstGeom prst="rect">
              <a:avLst/>
            </a:prstGeom>
          </p:spPr>
          <p:txBody>
            <a:bodyPr lIns="0" tIns="0" rIns="0" bIns="0" rtlCol="0" anchor="t">
              <a:spAutoFit/>
            </a:bodyPr>
            <a:lstStyle/>
            <a:p>
              <a:pPr algn="ctr">
                <a:lnSpc>
                  <a:spcPts val="845"/>
                </a:lnSpc>
              </a:pPr>
              <a:r>
                <a:rPr lang="en-US" sz="603">
                  <a:solidFill>
                    <a:srgbClr val="000000"/>
                  </a:solidFill>
                  <a:latin typeface="Arimo"/>
                </a:rPr>
                <a:t>75</a:t>
              </a:r>
            </a:p>
          </p:txBody>
        </p:sp>
        <p:sp>
          <p:nvSpPr>
            <p:cNvPr id="19" name="TextBox 19"/>
            <p:cNvSpPr txBox="1"/>
            <p:nvPr/>
          </p:nvSpPr>
          <p:spPr>
            <a:xfrm>
              <a:off x="68121" y="181740"/>
              <a:ext cx="630630" cy="138528"/>
            </a:xfrm>
            <a:prstGeom prst="rect">
              <a:avLst/>
            </a:prstGeom>
          </p:spPr>
          <p:txBody>
            <a:bodyPr lIns="0" tIns="0" rIns="0" bIns="0" rtlCol="0" anchor="t">
              <a:spAutoFit/>
            </a:bodyPr>
            <a:lstStyle/>
            <a:p>
              <a:pPr algn="r">
                <a:lnSpc>
                  <a:spcPts val="845"/>
                </a:lnSpc>
              </a:pPr>
              <a:r>
                <a:rPr lang="en-US" sz="603">
                  <a:solidFill>
                    <a:srgbClr val="000000"/>
                  </a:solidFill>
                  <a:latin typeface="Arimo"/>
                </a:rPr>
                <a:t>Contributions </a:t>
              </a:r>
            </a:p>
          </p:txBody>
        </p:sp>
        <p:sp>
          <p:nvSpPr>
            <p:cNvPr id="20" name="TextBox 20"/>
            <p:cNvSpPr txBox="1"/>
            <p:nvPr/>
          </p:nvSpPr>
          <p:spPr>
            <a:xfrm>
              <a:off x="0" y="737078"/>
              <a:ext cx="698751" cy="138528"/>
            </a:xfrm>
            <a:prstGeom prst="rect">
              <a:avLst/>
            </a:prstGeom>
          </p:spPr>
          <p:txBody>
            <a:bodyPr lIns="0" tIns="0" rIns="0" bIns="0" rtlCol="0" anchor="t">
              <a:spAutoFit/>
            </a:bodyPr>
            <a:lstStyle/>
            <a:p>
              <a:pPr algn="r">
                <a:lnSpc>
                  <a:spcPts val="845"/>
                </a:lnSpc>
              </a:pPr>
              <a:r>
                <a:rPr lang="en-US" sz="603">
                  <a:solidFill>
                    <a:srgbClr val="000000"/>
                  </a:solidFill>
                  <a:latin typeface="Arimo"/>
                </a:rPr>
                <a:t>Indirect Public  </a:t>
              </a:r>
            </a:p>
          </p:txBody>
        </p:sp>
        <p:sp>
          <p:nvSpPr>
            <p:cNvPr id="21" name="TextBox 21"/>
            <p:cNvSpPr txBox="1"/>
            <p:nvPr/>
          </p:nvSpPr>
          <p:spPr>
            <a:xfrm>
              <a:off x="335240" y="1292417"/>
              <a:ext cx="363512" cy="138528"/>
            </a:xfrm>
            <a:prstGeom prst="rect">
              <a:avLst/>
            </a:prstGeom>
          </p:spPr>
          <p:txBody>
            <a:bodyPr lIns="0" tIns="0" rIns="0" bIns="0" rtlCol="0" anchor="t">
              <a:spAutoFit/>
            </a:bodyPr>
            <a:lstStyle/>
            <a:p>
              <a:pPr algn="r">
                <a:lnSpc>
                  <a:spcPts val="845"/>
                </a:lnSpc>
              </a:pPr>
              <a:r>
                <a:rPr lang="en-US" sz="603">
                  <a:solidFill>
                    <a:srgbClr val="000000"/>
                  </a:solidFill>
                  <a:latin typeface="Arimo"/>
                </a:rPr>
                <a:t>Grants  </a:t>
              </a:r>
            </a:p>
          </p:txBody>
        </p:sp>
        <p:sp>
          <p:nvSpPr>
            <p:cNvPr id="22" name="TextBox 22"/>
            <p:cNvSpPr txBox="1"/>
            <p:nvPr/>
          </p:nvSpPr>
          <p:spPr>
            <a:xfrm>
              <a:off x="107921" y="1847755"/>
              <a:ext cx="590831" cy="138528"/>
            </a:xfrm>
            <a:prstGeom prst="rect">
              <a:avLst/>
            </a:prstGeom>
          </p:spPr>
          <p:txBody>
            <a:bodyPr lIns="0" tIns="0" rIns="0" bIns="0" rtlCol="0" anchor="t">
              <a:spAutoFit/>
            </a:bodyPr>
            <a:lstStyle/>
            <a:p>
              <a:pPr algn="r">
                <a:lnSpc>
                  <a:spcPts val="845"/>
                </a:lnSpc>
              </a:pPr>
              <a:r>
                <a:rPr lang="en-US" sz="603">
                  <a:solidFill>
                    <a:srgbClr val="000000"/>
                  </a:solidFill>
                  <a:latin typeface="Arimo"/>
                </a:rPr>
                <a:t>Fundraising  </a:t>
              </a:r>
            </a:p>
          </p:txBody>
        </p:sp>
        <p:sp>
          <p:nvSpPr>
            <p:cNvPr id="23" name="TextBox 23"/>
            <p:cNvSpPr txBox="1"/>
            <p:nvPr/>
          </p:nvSpPr>
          <p:spPr>
            <a:xfrm>
              <a:off x="386318" y="2403093"/>
              <a:ext cx="312433" cy="138528"/>
            </a:xfrm>
            <a:prstGeom prst="rect">
              <a:avLst/>
            </a:prstGeom>
          </p:spPr>
          <p:txBody>
            <a:bodyPr lIns="0" tIns="0" rIns="0" bIns="0" rtlCol="0" anchor="t">
              <a:spAutoFit/>
            </a:bodyPr>
            <a:lstStyle/>
            <a:p>
              <a:pPr algn="r">
                <a:lnSpc>
                  <a:spcPts val="845"/>
                </a:lnSpc>
              </a:pPr>
              <a:r>
                <a:rPr lang="en-US" sz="603">
                  <a:solidFill>
                    <a:srgbClr val="000000"/>
                  </a:solidFill>
                  <a:latin typeface="Arimo"/>
                </a:rPr>
                <a:t>Other  </a:t>
              </a:r>
            </a:p>
          </p:txBody>
        </p:sp>
        <p:grpSp>
          <p:nvGrpSpPr>
            <p:cNvPr id="24" name="Group 24"/>
            <p:cNvGrpSpPr>
              <a:grpSpLocks noChangeAspect="1"/>
            </p:cNvGrpSpPr>
            <p:nvPr/>
          </p:nvGrpSpPr>
          <p:grpSpPr>
            <a:xfrm>
              <a:off x="698751" y="0"/>
              <a:ext cx="3639928" cy="2742411"/>
              <a:chOff x="0" y="0"/>
              <a:chExt cx="5814761" cy="4380985"/>
            </a:xfrm>
          </p:grpSpPr>
          <p:sp>
            <p:nvSpPr>
              <p:cNvPr id="25" name="Freeform 25"/>
              <p:cNvSpPr/>
              <p:nvPr/>
            </p:nvSpPr>
            <p:spPr>
              <a:xfrm>
                <a:off x="0" y="0"/>
                <a:ext cx="238940" cy="832387"/>
              </a:xfrm>
              <a:custGeom>
                <a:avLst/>
                <a:gdLst/>
                <a:ahLst/>
                <a:cxnLst/>
                <a:rect l="l" t="t" r="r" b="b"/>
                <a:pathLst>
                  <a:path w="238940" h="832387">
                    <a:moveTo>
                      <a:pt x="0" y="0"/>
                    </a:moveTo>
                    <a:lnTo>
                      <a:pt x="172349" y="0"/>
                    </a:lnTo>
                    <a:cubicBezTo>
                      <a:pt x="209127" y="0"/>
                      <a:pt x="238940" y="29814"/>
                      <a:pt x="238940" y="66591"/>
                    </a:cubicBezTo>
                    <a:lnTo>
                      <a:pt x="238940" y="765796"/>
                    </a:lnTo>
                    <a:cubicBezTo>
                      <a:pt x="238940" y="802573"/>
                      <a:pt x="209127" y="832387"/>
                      <a:pt x="172349" y="832387"/>
                    </a:cubicBezTo>
                    <a:lnTo>
                      <a:pt x="0" y="832387"/>
                    </a:lnTo>
                    <a:close/>
                  </a:path>
                </a:pathLst>
              </a:custGeom>
              <a:solidFill>
                <a:srgbClr val="D12E92"/>
              </a:solidFill>
            </p:spPr>
          </p:sp>
          <p:sp>
            <p:nvSpPr>
              <p:cNvPr id="26" name="Freeform 26"/>
              <p:cNvSpPr/>
              <p:nvPr/>
            </p:nvSpPr>
            <p:spPr>
              <a:xfrm>
                <a:off x="0" y="887149"/>
                <a:ext cx="1324363" cy="832387"/>
              </a:xfrm>
              <a:custGeom>
                <a:avLst/>
                <a:gdLst/>
                <a:ahLst/>
                <a:cxnLst/>
                <a:rect l="l" t="t" r="r" b="b"/>
                <a:pathLst>
                  <a:path w="1324363" h="832387">
                    <a:moveTo>
                      <a:pt x="0" y="0"/>
                    </a:moveTo>
                    <a:lnTo>
                      <a:pt x="1257772" y="0"/>
                    </a:lnTo>
                    <a:cubicBezTo>
                      <a:pt x="1294549" y="0"/>
                      <a:pt x="1324363" y="29814"/>
                      <a:pt x="1324363" y="66591"/>
                    </a:cubicBezTo>
                    <a:lnTo>
                      <a:pt x="1324363" y="765796"/>
                    </a:lnTo>
                    <a:cubicBezTo>
                      <a:pt x="1324363" y="783458"/>
                      <a:pt x="1317347" y="800395"/>
                      <a:pt x="1304859" y="812883"/>
                    </a:cubicBezTo>
                    <a:cubicBezTo>
                      <a:pt x="1292370" y="825372"/>
                      <a:pt x="1275433" y="832388"/>
                      <a:pt x="1257772" y="832388"/>
                    </a:cubicBezTo>
                    <a:lnTo>
                      <a:pt x="0" y="832388"/>
                    </a:lnTo>
                    <a:close/>
                  </a:path>
                </a:pathLst>
              </a:custGeom>
              <a:solidFill>
                <a:srgbClr val="BB61CF"/>
              </a:solidFill>
            </p:spPr>
          </p:sp>
          <p:sp>
            <p:nvSpPr>
              <p:cNvPr id="27" name="Freeform 27"/>
              <p:cNvSpPr/>
              <p:nvPr/>
            </p:nvSpPr>
            <p:spPr>
              <a:xfrm>
                <a:off x="0" y="1774299"/>
                <a:ext cx="5666051" cy="832387"/>
              </a:xfrm>
              <a:custGeom>
                <a:avLst/>
                <a:gdLst/>
                <a:ahLst/>
                <a:cxnLst/>
                <a:rect l="l" t="t" r="r" b="b"/>
                <a:pathLst>
                  <a:path w="5666051" h="832387">
                    <a:moveTo>
                      <a:pt x="0" y="0"/>
                    </a:moveTo>
                    <a:lnTo>
                      <a:pt x="5599460" y="0"/>
                    </a:lnTo>
                    <a:cubicBezTo>
                      <a:pt x="5636237" y="0"/>
                      <a:pt x="5666051" y="29814"/>
                      <a:pt x="5666051" y="66591"/>
                    </a:cubicBezTo>
                    <a:lnTo>
                      <a:pt x="5666051" y="765796"/>
                    </a:lnTo>
                    <a:cubicBezTo>
                      <a:pt x="5666051" y="802573"/>
                      <a:pt x="5636237" y="832387"/>
                      <a:pt x="5599460" y="832387"/>
                    </a:cubicBezTo>
                    <a:lnTo>
                      <a:pt x="0" y="832387"/>
                    </a:lnTo>
                    <a:close/>
                  </a:path>
                </a:pathLst>
              </a:custGeom>
              <a:solidFill>
                <a:srgbClr val="8E8AF7"/>
              </a:solidFill>
            </p:spPr>
          </p:sp>
          <p:sp>
            <p:nvSpPr>
              <p:cNvPr id="28" name="Freeform 28"/>
              <p:cNvSpPr/>
              <p:nvPr/>
            </p:nvSpPr>
            <p:spPr>
              <a:xfrm>
                <a:off x="0" y="2661448"/>
                <a:ext cx="161410" cy="832387"/>
              </a:xfrm>
              <a:custGeom>
                <a:avLst/>
                <a:gdLst/>
                <a:ahLst/>
                <a:cxnLst/>
                <a:rect l="l" t="t" r="r" b="b"/>
                <a:pathLst>
                  <a:path w="161410" h="832387">
                    <a:moveTo>
                      <a:pt x="0" y="0"/>
                    </a:moveTo>
                    <a:lnTo>
                      <a:pt x="94819" y="0"/>
                    </a:lnTo>
                    <a:cubicBezTo>
                      <a:pt x="131596" y="0"/>
                      <a:pt x="161410" y="29814"/>
                      <a:pt x="161410" y="66591"/>
                    </a:cubicBezTo>
                    <a:lnTo>
                      <a:pt x="161410" y="765796"/>
                    </a:lnTo>
                    <a:cubicBezTo>
                      <a:pt x="161410" y="802574"/>
                      <a:pt x="131596" y="832387"/>
                      <a:pt x="94819" y="832387"/>
                    </a:cubicBezTo>
                    <a:lnTo>
                      <a:pt x="0" y="832387"/>
                    </a:lnTo>
                    <a:close/>
                  </a:path>
                </a:pathLst>
              </a:custGeom>
              <a:solidFill>
                <a:srgbClr val="52ABFF"/>
              </a:solidFill>
            </p:spPr>
          </p:sp>
          <p:sp>
            <p:nvSpPr>
              <p:cNvPr id="29" name="Freeform 29"/>
              <p:cNvSpPr/>
              <p:nvPr/>
            </p:nvSpPr>
            <p:spPr>
              <a:xfrm>
                <a:off x="0" y="3548598"/>
                <a:ext cx="394001" cy="832387"/>
              </a:xfrm>
              <a:custGeom>
                <a:avLst/>
                <a:gdLst/>
                <a:ahLst/>
                <a:cxnLst/>
                <a:rect l="l" t="t" r="r" b="b"/>
                <a:pathLst>
                  <a:path w="394001" h="832387">
                    <a:moveTo>
                      <a:pt x="0" y="0"/>
                    </a:moveTo>
                    <a:lnTo>
                      <a:pt x="327410" y="0"/>
                    </a:lnTo>
                    <a:cubicBezTo>
                      <a:pt x="364187" y="0"/>
                      <a:pt x="394001" y="29813"/>
                      <a:pt x="394001" y="66591"/>
                    </a:cubicBezTo>
                    <a:lnTo>
                      <a:pt x="394001" y="765796"/>
                    </a:lnTo>
                    <a:cubicBezTo>
                      <a:pt x="394001" y="802573"/>
                      <a:pt x="364187" y="832387"/>
                      <a:pt x="327410" y="832387"/>
                    </a:cubicBezTo>
                    <a:lnTo>
                      <a:pt x="0" y="832387"/>
                    </a:lnTo>
                    <a:close/>
                  </a:path>
                </a:pathLst>
              </a:custGeom>
              <a:solidFill>
                <a:srgbClr val="00C5FF"/>
              </a:solidFill>
            </p:spPr>
          </p:sp>
        </p:grpSp>
      </p:grpSp>
      <p:grpSp>
        <p:nvGrpSpPr>
          <p:cNvPr id="30" name="Group 30"/>
          <p:cNvGrpSpPr/>
          <p:nvPr/>
        </p:nvGrpSpPr>
        <p:grpSpPr>
          <a:xfrm>
            <a:off x="5533460" y="2585405"/>
            <a:ext cx="3812092" cy="2631517"/>
            <a:chOff x="0" y="0"/>
            <a:chExt cx="5082789" cy="3508689"/>
          </a:xfrm>
        </p:grpSpPr>
        <p:sp>
          <p:nvSpPr>
            <p:cNvPr id="31" name="TextBox 31"/>
            <p:cNvSpPr txBox="1"/>
            <p:nvPr/>
          </p:nvSpPr>
          <p:spPr>
            <a:xfrm>
              <a:off x="647531" y="3334149"/>
              <a:ext cx="887052" cy="174540"/>
            </a:xfrm>
            <a:prstGeom prst="rect">
              <a:avLst/>
            </a:prstGeom>
          </p:spPr>
          <p:txBody>
            <a:bodyPr lIns="0" tIns="0" rIns="0" bIns="0" rtlCol="0" anchor="t">
              <a:spAutoFit/>
            </a:bodyPr>
            <a:lstStyle/>
            <a:p>
              <a:pPr algn="ctr">
                <a:lnSpc>
                  <a:spcPts val="1013"/>
                </a:lnSpc>
              </a:pPr>
              <a:r>
                <a:rPr lang="en-US" sz="724">
                  <a:solidFill>
                    <a:srgbClr val="000000"/>
                  </a:solidFill>
                  <a:latin typeface="Arimo"/>
                </a:rPr>
                <a:t>2015 </a:t>
              </a:r>
            </a:p>
          </p:txBody>
        </p:sp>
        <p:sp>
          <p:nvSpPr>
            <p:cNvPr id="32" name="TextBox 32"/>
            <p:cNvSpPr txBox="1"/>
            <p:nvPr/>
          </p:nvSpPr>
          <p:spPr>
            <a:xfrm>
              <a:off x="1830266" y="3334149"/>
              <a:ext cx="887052" cy="174540"/>
            </a:xfrm>
            <a:prstGeom prst="rect">
              <a:avLst/>
            </a:prstGeom>
          </p:spPr>
          <p:txBody>
            <a:bodyPr lIns="0" tIns="0" rIns="0" bIns="0" rtlCol="0" anchor="t">
              <a:spAutoFit/>
            </a:bodyPr>
            <a:lstStyle/>
            <a:p>
              <a:pPr algn="ctr">
                <a:lnSpc>
                  <a:spcPts val="1013"/>
                </a:lnSpc>
              </a:pPr>
              <a:r>
                <a:rPr lang="en-US" sz="724">
                  <a:solidFill>
                    <a:srgbClr val="000000"/>
                  </a:solidFill>
                  <a:latin typeface="Arimo"/>
                </a:rPr>
                <a:t>2016</a:t>
              </a:r>
            </a:p>
          </p:txBody>
        </p:sp>
        <p:sp>
          <p:nvSpPr>
            <p:cNvPr id="33" name="TextBox 33"/>
            <p:cNvSpPr txBox="1"/>
            <p:nvPr/>
          </p:nvSpPr>
          <p:spPr>
            <a:xfrm>
              <a:off x="3013002" y="3334149"/>
              <a:ext cx="887052" cy="174540"/>
            </a:xfrm>
            <a:prstGeom prst="rect">
              <a:avLst/>
            </a:prstGeom>
          </p:spPr>
          <p:txBody>
            <a:bodyPr lIns="0" tIns="0" rIns="0" bIns="0" rtlCol="0" anchor="t">
              <a:spAutoFit/>
            </a:bodyPr>
            <a:lstStyle/>
            <a:p>
              <a:pPr algn="ctr">
                <a:lnSpc>
                  <a:spcPts val="1013"/>
                </a:lnSpc>
              </a:pPr>
              <a:r>
                <a:rPr lang="en-US" sz="724">
                  <a:solidFill>
                    <a:srgbClr val="000000"/>
                  </a:solidFill>
                  <a:latin typeface="Arimo"/>
                </a:rPr>
                <a:t>2017</a:t>
              </a:r>
            </a:p>
          </p:txBody>
        </p:sp>
        <p:sp>
          <p:nvSpPr>
            <p:cNvPr id="34" name="TextBox 34"/>
            <p:cNvSpPr txBox="1"/>
            <p:nvPr/>
          </p:nvSpPr>
          <p:spPr>
            <a:xfrm>
              <a:off x="4195738" y="3334149"/>
              <a:ext cx="887052" cy="174540"/>
            </a:xfrm>
            <a:prstGeom prst="rect">
              <a:avLst/>
            </a:prstGeom>
          </p:spPr>
          <p:txBody>
            <a:bodyPr lIns="0" tIns="0" rIns="0" bIns="0" rtlCol="0" anchor="t">
              <a:spAutoFit/>
            </a:bodyPr>
            <a:lstStyle/>
            <a:p>
              <a:pPr algn="ctr">
                <a:lnSpc>
                  <a:spcPts val="1013"/>
                </a:lnSpc>
              </a:pPr>
              <a:r>
                <a:rPr lang="en-US" sz="724">
                  <a:solidFill>
                    <a:srgbClr val="000000"/>
                  </a:solidFill>
                  <a:latin typeface="Arimo"/>
                </a:rPr>
                <a:t>2018</a:t>
              </a:r>
            </a:p>
          </p:txBody>
        </p:sp>
        <p:grpSp>
          <p:nvGrpSpPr>
            <p:cNvPr id="35" name="Group 35"/>
            <p:cNvGrpSpPr>
              <a:grpSpLocks noChangeAspect="1"/>
            </p:cNvGrpSpPr>
            <p:nvPr/>
          </p:nvGrpSpPr>
          <p:grpSpPr>
            <a:xfrm>
              <a:off x="647531" y="72983"/>
              <a:ext cx="4435259" cy="3289741"/>
              <a:chOff x="0" y="0"/>
              <a:chExt cx="4889847" cy="3626921"/>
            </a:xfrm>
          </p:grpSpPr>
          <p:sp>
            <p:nvSpPr>
              <p:cNvPr id="36" name="Freeform 36"/>
              <p:cNvSpPr/>
              <p:nvPr/>
            </p:nvSpPr>
            <p:spPr>
              <a:xfrm>
                <a:off x="0" y="-6350"/>
                <a:ext cx="4889847" cy="3639621"/>
              </a:xfrm>
              <a:custGeom>
                <a:avLst/>
                <a:gdLst/>
                <a:ahLst/>
                <a:cxnLst/>
                <a:rect l="l" t="t" r="r" b="b"/>
                <a:pathLst>
                  <a:path w="4889847" h="3639621">
                    <a:moveTo>
                      <a:pt x="0" y="0"/>
                    </a:moveTo>
                    <a:lnTo>
                      <a:pt x="4889847" y="0"/>
                    </a:lnTo>
                    <a:lnTo>
                      <a:pt x="4889847" y="12700"/>
                    </a:lnTo>
                    <a:lnTo>
                      <a:pt x="0" y="12700"/>
                    </a:lnTo>
                    <a:close/>
                    <a:moveTo>
                      <a:pt x="0" y="906730"/>
                    </a:moveTo>
                    <a:lnTo>
                      <a:pt x="4889847" y="906730"/>
                    </a:lnTo>
                    <a:lnTo>
                      <a:pt x="4889847" y="919430"/>
                    </a:lnTo>
                    <a:lnTo>
                      <a:pt x="0" y="919430"/>
                    </a:lnTo>
                    <a:close/>
                    <a:moveTo>
                      <a:pt x="0" y="1813460"/>
                    </a:moveTo>
                    <a:lnTo>
                      <a:pt x="4889847" y="1813460"/>
                    </a:lnTo>
                    <a:lnTo>
                      <a:pt x="4889847" y="1826160"/>
                    </a:lnTo>
                    <a:lnTo>
                      <a:pt x="0" y="1826160"/>
                    </a:lnTo>
                    <a:close/>
                    <a:moveTo>
                      <a:pt x="0" y="2720191"/>
                    </a:moveTo>
                    <a:lnTo>
                      <a:pt x="4889847" y="2720191"/>
                    </a:lnTo>
                    <a:lnTo>
                      <a:pt x="4889847" y="2732891"/>
                    </a:lnTo>
                    <a:lnTo>
                      <a:pt x="0" y="2732891"/>
                    </a:lnTo>
                    <a:close/>
                    <a:moveTo>
                      <a:pt x="0" y="3626921"/>
                    </a:moveTo>
                    <a:lnTo>
                      <a:pt x="4889847" y="3626921"/>
                    </a:lnTo>
                    <a:lnTo>
                      <a:pt x="4889847" y="3639621"/>
                    </a:lnTo>
                    <a:lnTo>
                      <a:pt x="0" y="3639621"/>
                    </a:lnTo>
                    <a:close/>
                  </a:path>
                </a:pathLst>
              </a:custGeom>
              <a:solidFill>
                <a:srgbClr val="222222">
                  <a:alpha val="24705"/>
                </a:srgbClr>
              </a:solidFill>
            </p:spPr>
          </p:sp>
        </p:grpSp>
        <p:sp>
          <p:nvSpPr>
            <p:cNvPr id="37" name="TextBox 37"/>
            <p:cNvSpPr txBox="1"/>
            <p:nvPr/>
          </p:nvSpPr>
          <p:spPr>
            <a:xfrm>
              <a:off x="0" y="-28575"/>
              <a:ext cx="647531" cy="174540"/>
            </a:xfrm>
            <a:prstGeom prst="rect">
              <a:avLst/>
            </a:prstGeom>
          </p:spPr>
          <p:txBody>
            <a:bodyPr lIns="0" tIns="0" rIns="0" bIns="0" rtlCol="0" anchor="t">
              <a:spAutoFit/>
            </a:bodyPr>
            <a:lstStyle/>
            <a:p>
              <a:pPr algn="r">
                <a:lnSpc>
                  <a:spcPts val="1013"/>
                </a:lnSpc>
              </a:pPr>
              <a:r>
                <a:rPr lang="en-US" sz="724">
                  <a:solidFill>
                    <a:srgbClr val="000000"/>
                  </a:solidFill>
                  <a:latin typeface="Arimo"/>
                </a:rPr>
                <a:t>$2,000,000 </a:t>
              </a:r>
            </a:p>
          </p:txBody>
        </p:sp>
        <p:sp>
          <p:nvSpPr>
            <p:cNvPr id="38" name="TextBox 38"/>
            <p:cNvSpPr txBox="1"/>
            <p:nvPr/>
          </p:nvSpPr>
          <p:spPr>
            <a:xfrm>
              <a:off x="0" y="793860"/>
              <a:ext cx="647531" cy="174540"/>
            </a:xfrm>
            <a:prstGeom prst="rect">
              <a:avLst/>
            </a:prstGeom>
          </p:spPr>
          <p:txBody>
            <a:bodyPr lIns="0" tIns="0" rIns="0" bIns="0" rtlCol="0" anchor="t">
              <a:spAutoFit/>
            </a:bodyPr>
            <a:lstStyle/>
            <a:p>
              <a:pPr algn="r">
                <a:lnSpc>
                  <a:spcPts val="1013"/>
                </a:lnSpc>
              </a:pPr>
              <a:r>
                <a:rPr lang="en-US" sz="724">
                  <a:solidFill>
                    <a:srgbClr val="000000"/>
                  </a:solidFill>
                  <a:latin typeface="Arimo"/>
                </a:rPr>
                <a:t>$1,500,000 </a:t>
              </a:r>
            </a:p>
          </p:txBody>
        </p:sp>
        <p:sp>
          <p:nvSpPr>
            <p:cNvPr id="39" name="TextBox 39"/>
            <p:cNvSpPr txBox="1"/>
            <p:nvPr/>
          </p:nvSpPr>
          <p:spPr>
            <a:xfrm>
              <a:off x="0" y="1616296"/>
              <a:ext cx="647531" cy="174540"/>
            </a:xfrm>
            <a:prstGeom prst="rect">
              <a:avLst/>
            </a:prstGeom>
          </p:spPr>
          <p:txBody>
            <a:bodyPr lIns="0" tIns="0" rIns="0" bIns="0" rtlCol="0" anchor="t">
              <a:spAutoFit/>
            </a:bodyPr>
            <a:lstStyle/>
            <a:p>
              <a:pPr algn="r">
                <a:lnSpc>
                  <a:spcPts val="1013"/>
                </a:lnSpc>
              </a:pPr>
              <a:r>
                <a:rPr lang="en-US" sz="724">
                  <a:solidFill>
                    <a:srgbClr val="000000"/>
                  </a:solidFill>
                  <a:latin typeface="Arimo"/>
                </a:rPr>
                <a:t>$1,000,000 </a:t>
              </a:r>
            </a:p>
          </p:txBody>
        </p:sp>
        <p:sp>
          <p:nvSpPr>
            <p:cNvPr id="40" name="TextBox 40"/>
            <p:cNvSpPr txBox="1"/>
            <p:nvPr/>
          </p:nvSpPr>
          <p:spPr>
            <a:xfrm>
              <a:off x="102234" y="2438731"/>
              <a:ext cx="545296" cy="174540"/>
            </a:xfrm>
            <a:prstGeom prst="rect">
              <a:avLst/>
            </a:prstGeom>
          </p:spPr>
          <p:txBody>
            <a:bodyPr lIns="0" tIns="0" rIns="0" bIns="0" rtlCol="0" anchor="t">
              <a:spAutoFit/>
            </a:bodyPr>
            <a:lstStyle/>
            <a:p>
              <a:pPr algn="r">
                <a:lnSpc>
                  <a:spcPts val="1013"/>
                </a:lnSpc>
              </a:pPr>
              <a:r>
                <a:rPr lang="en-US" sz="724">
                  <a:solidFill>
                    <a:srgbClr val="000000"/>
                  </a:solidFill>
                  <a:latin typeface="Arimo"/>
                </a:rPr>
                <a:t>$500,000 </a:t>
              </a:r>
            </a:p>
          </p:txBody>
        </p:sp>
        <p:sp>
          <p:nvSpPr>
            <p:cNvPr id="41" name="TextBox 41"/>
            <p:cNvSpPr txBox="1"/>
            <p:nvPr/>
          </p:nvSpPr>
          <p:spPr>
            <a:xfrm>
              <a:off x="477116" y="3261166"/>
              <a:ext cx="170414" cy="174540"/>
            </a:xfrm>
            <a:prstGeom prst="rect">
              <a:avLst/>
            </a:prstGeom>
          </p:spPr>
          <p:txBody>
            <a:bodyPr lIns="0" tIns="0" rIns="0" bIns="0" rtlCol="0" anchor="t">
              <a:spAutoFit/>
            </a:bodyPr>
            <a:lstStyle/>
            <a:p>
              <a:pPr algn="r">
                <a:lnSpc>
                  <a:spcPts val="1013"/>
                </a:lnSpc>
              </a:pPr>
              <a:r>
                <a:rPr lang="en-US" sz="724">
                  <a:solidFill>
                    <a:srgbClr val="000000"/>
                  </a:solidFill>
                  <a:latin typeface="Arimo"/>
                </a:rPr>
                <a:t>$0 </a:t>
              </a:r>
            </a:p>
          </p:txBody>
        </p:sp>
        <p:grpSp>
          <p:nvGrpSpPr>
            <p:cNvPr id="42" name="Group 42"/>
            <p:cNvGrpSpPr>
              <a:grpSpLocks noChangeAspect="1"/>
            </p:cNvGrpSpPr>
            <p:nvPr/>
          </p:nvGrpSpPr>
          <p:grpSpPr>
            <a:xfrm>
              <a:off x="647531" y="72983"/>
              <a:ext cx="4435259" cy="3289741"/>
              <a:chOff x="0" y="0"/>
              <a:chExt cx="4889847" cy="3626921"/>
            </a:xfrm>
          </p:grpSpPr>
          <p:sp>
            <p:nvSpPr>
              <p:cNvPr id="43" name="Freeform 43"/>
              <p:cNvSpPr/>
              <p:nvPr/>
            </p:nvSpPr>
            <p:spPr>
              <a:xfrm>
                <a:off x="0" y="1475347"/>
                <a:ext cx="977969" cy="2151574"/>
              </a:xfrm>
              <a:custGeom>
                <a:avLst/>
                <a:gdLst/>
                <a:ahLst/>
                <a:cxnLst/>
                <a:rect l="l" t="t" r="r" b="b"/>
                <a:pathLst>
                  <a:path w="977969" h="2151574">
                    <a:moveTo>
                      <a:pt x="0" y="2151574"/>
                    </a:moveTo>
                    <a:lnTo>
                      <a:pt x="0" y="78238"/>
                    </a:lnTo>
                    <a:lnTo>
                      <a:pt x="0" y="78238"/>
                    </a:lnTo>
                    <a:cubicBezTo>
                      <a:pt x="0" y="57488"/>
                      <a:pt x="8243" y="37588"/>
                      <a:pt x="22915" y="22915"/>
                    </a:cubicBezTo>
                    <a:cubicBezTo>
                      <a:pt x="37588" y="8243"/>
                      <a:pt x="57488" y="0"/>
                      <a:pt x="78238" y="0"/>
                    </a:cubicBezTo>
                    <a:lnTo>
                      <a:pt x="899732" y="0"/>
                    </a:lnTo>
                    <a:cubicBezTo>
                      <a:pt x="920482" y="0"/>
                      <a:pt x="940382" y="8243"/>
                      <a:pt x="955054" y="22915"/>
                    </a:cubicBezTo>
                    <a:cubicBezTo>
                      <a:pt x="969727" y="37588"/>
                      <a:pt x="977969" y="57488"/>
                      <a:pt x="977969" y="78238"/>
                    </a:cubicBezTo>
                    <a:lnTo>
                      <a:pt x="977969" y="2151574"/>
                    </a:lnTo>
                    <a:close/>
                  </a:path>
                </a:pathLst>
              </a:custGeom>
              <a:solidFill>
                <a:srgbClr val="D12E92"/>
              </a:solidFill>
            </p:spPr>
          </p:sp>
          <p:sp>
            <p:nvSpPr>
              <p:cNvPr id="44" name="Freeform 44"/>
              <p:cNvSpPr/>
              <p:nvPr/>
            </p:nvSpPr>
            <p:spPr>
              <a:xfrm>
                <a:off x="1303959" y="1329993"/>
                <a:ext cx="977969" cy="2296928"/>
              </a:xfrm>
              <a:custGeom>
                <a:avLst/>
                <a:gdLst/>
                <a:ahLst/>
                <a:cxnLst/>
                <a:rect l="l" t="t" r="r" b="b"/>
                <a:pathLst>
                  <a:path w="977969" h="2296928">
                    <a:moveTo>
                      <a:pt x="0" y="2296928"/>
                    </a:moveTo>
                    <a:lnTo>
                      <a:pt x="0" y="78237"/>
                    </a:lnTo>
                    <a:cubicBezTo>
                      <a:pt x="0" y="57487"/>
                      <a:pt x="8243" y="37587"/>
                      <a:pt x="22916" y="22915"/>
                    </a:cubicBezTo>
                    <a:cubicBezTo>
                      <a:pt x="37588" y="8242"/>
                      <a:pt x="57488" y="0"/>
                      <a:pt x="78238" y="0"/>
                    </a:cubicBezTo>
                    <a:lnTo>
                      <a:pt x="899732" y="0"/>
                    </a:lnTo>
                    <a:cubicBezTo>
                      <a:pt x="942942" y="0"/>
                      <a:pt x="977970" y="35028"/>
                      <a:pt x="977970" y="78237"/>
                    </a:cubicBezTo>
                    <a:lnTo>
                      <a:pt x="977970" y="2296928"/>
                    </a:lnTo>
                    <a:close/>
                  </a:path>
                </a:pathLst>
              </a:custGeom>
              <a:solidFill>
                <a:srgbClr val="AE70DF"/>
              </a:solidFill>
            </p:spPr>
          </p:sp>
          <p:sp>
            <p:nvSpPr>
              <p:cNvPr id="45" name="Freeform 45"/>
              <p:cNvSpPr/>
              <p:nvPr/>
            </p:nvSpPr>
            <p:spPr>
              <a:xfrm>
                <a:off x="2607919" y="1019853"/>
                <a:ext cx="977970" cy="2607068"/>
              </a:xfrm>
              <a:custGeom>
                <a:avLst/>
                <a:gdLst/>
                <a:ahLst/>
                <a:cxnLst/>
                <a:rect l="l" t="t" r="r" b="b"/>
                <a:pathLst>
                  <a:path w="977970" h="2607068">
                    <a:moveTo>
                      <a:pt x="0" y="2607068"/>
                    </a:moveTo>
                    <a:lnTo>
                      <a:pt x="0" y="78237"/>
                    </a:lnTo>
                    <a:cubicBezTo>
                      <a:pt x="0" y="57488"/>
                      <a:pt x="8242" y="37587"/>
                      <a:pt x="22915" y="22915"/>
                    </a:cubicBezTo>
                    <a:cubicBezTo>
                      <a:pt x="37587" y="8243"/>
                      <a:pt x="57487" y="0"/>
                      <a:pt x="78237" y="0"/>
                    </a:cubicBezTo>
                    <a:lnTo>
                      <a:pt x="899732" y="0"/>
                    </a:lnTo>
                    <a:cubicBezTo>
                      <a:pt x="942941" y="0"/>
                      <a:pt x="977969" y="35028"/>
                      <a:pt x="977969" y="78237"/>
                    </a:cubicBezTo>
                    <a:lnTo>
                      <a:pt x="977969" y="2607068"/>
                    </a:lnTo>
                    <a:close/>
                  </a:path>
                </a:pathLst>
              </a:custGeom>
              <a:solidFill>
                <a:srgbClr val="67A0FF"/>
              </a:solidFill>
            </p:spPr>
          </p:sp>
          <p:sp>
            <p:nvSpPr>
              <p:cNvPr id="46" name="Freeform 46"/>
              <p:cNvSpPr/>
              <p:nvPr/>
            </p:nvSpPr>
            <p:spPr>
              <a:xfrm>
                <a:off x="3911878" y="298311"/>
                <a:ext cx="977969" cy="3328609"/>
              </a:xfrm>
              <a:custGeom>
                <a:avLst/>
                <a:gdLst/>
                <a:ahLst/>
                <a:cxnLst/>
                <a:rect l="l" t="t" r="r" b="b"/>
                <a:pathLst>
                  <a:path w="977969" h="3328609">
                    <a:moveTo>
                      <a:pt x="0" y="3328610"/>
                    </a:moveTo>
                    <a:lnTo>
                      <a:pt x="0" y="78238"/>
                    </a:lnTo>
                    <a:cubicBezTo>
                      <a:pt x="0" y="35029"/>
                      <a:pt x="35028" y="0"/>
                      <a:pt x="78237" y="0"/>
                    </a:cubicBezTo>
                    <a:lnTo>
                      <a:pt x="899732" y="0"/>
                    </a:lnTo>
                    <a:cubicBezTo>
                      <a:pt x="942941" y="0"/>
                      <a:pt x="977969" y="35029"/>
                      <a:pt x="977969" y="78238"/>
                    </a:cubicBezTo>
                    <a:lnTo>
                      <a:pt x="977969" y="3328610"/>
                    </a:lnTo>
                    <a:close/>
                  </a:path>
                </a:pathLst>
              </a:custGeom>
              <a:solidFill>
                <a:srgbClr val="00C5FF"/>
              </a:solidFill>
            </p:spPr>
          </p:sp>
        </p:grpSp>
      </p:grpSp>
      <p:grpSp>
        <p:nvGrpSpPr>
          <p:cNvPr id="47" name="Group 47"/>
          <p:cNvGrpSpPr/>
          <p:nvPr/>
        </p:nvGrpSpPr>
        <p:grpSpPr>
          <a:xfrm>
            <a:off x="1520787" y="140687"/>
            <a:ext cx="1870522" cy="2295692"/>
            <a:chOff x="0" y="0"/>
            <a:chExt cx="2494030" cy="3060923"/>
          </a:xfrm>
        </p:grpSpPr>
        <p:sp>
          <p:nvSpPr>
            <p:cNvPr id="48" name="TextBox 48"/>
            <p:cNvSpPr txBox="1"/>
            <p:nvPr/>
          </p:nvSpPr>
          <p:spPr>
            <a:xfrm>
              <a:off x="1233195" y="2805086"/>
              <a:ext cx="568125" cy="255837"/>
            </a:xfrm>
            <a:prstGeom prst="rect">
              <a:avLst/>
            </a:prstGeom>
          </p:spPr>
          <p:txBody>
            <a:bodyPr lIns="0" tIns="0" rIns="0" bIns="0" rtlCol="0" anchor="t">
              <a:spAutoFit/>
            </a:bodyPr>
            <a:lstStyle/>
            <a:p>
              <a:pPr algn="ctr">
                <a:lnSpc>
                  <a:spcPts val="768"/>
                </a:lnSpc>
              </a:pPr>
              <a:r>
                <a:rPr lang="en-US" sz="548">
                  <a:solidFill>
                    <a:srgbClr val="000000"/>
                  </a:solidFill>
                  <a:latin typeface="Arimo"/>
                </a:rPr>
                <a:t>Program Exp.</a:t>
              </a:r>
            </a:p>
            <a:p>
              <a:pPr algn="ctr">
                <a:lnSpc>
                  <a:spcPts val="768"/>
                </a:lnSpc>
              </a:pPr>
              <a:r>
                <a:rPr lang="en-US" sz="548">
                  <a:solidFill>
                    <a:srgbClr val="000000"/>
                  </a:solidFill>
                  <a:latin typeface="Arimo"/>
                </a:rPr>
                <a:t>94%</a:t>
              </a:r>
            </a:p>
          </p:txBody>
        </p:sp>
        <p:sp>
          <p:nvSpPr>
            <p:cNvPr id="49" name="TextBox 49"/>
            <p:cNvSpPr txBox="1"/>
            <p:nvPr/>
          </p:nvSpPr>
          <p:spPr>
            <a:xfrm>
              <a:off x="681897" y="-19050"/>
              <a:ext cx="501021" cy="255837"/>
            </a:xfrm>
            <a:prstGeom prst="rect">
              <a:avLst/>
            </a:prstGeom>
          </p:spPr>
          <p:txBody>
            <a:bodyPr lIns="0" tIns="0" rIns="0" bIns="0" rtlCol="0" anchor="t">
              <a:spAutoFit/>
            </a:bodyPr>
            <a:lstStyle/>
            <a:p>
              <a:pPr algn="ctr">
                <a:lnSpc>
                  <a:spcPts val="768"/>
                </a:lnSpc>
              </a:pPr>
              <a:r>
                <a:rPr lang="en-US" sz="548">
                  <a:solidFill>
                    <a:srgbClr val="000000"/>
                  </a:solidFill>
                  <a:latin typeface="Arimo"/>
                </a:rPr>
                <a:t>Admin. Exp.</a:t>
              </a:r>
            </a:p>
            <a:p>
              <a:pPr algn="ctr">
                <a:lnSpc>
                  <a:spcPts val="768"/>
                </a:lnSpc>
              </a:pPr>
              <a:r>
                <a:rPr lang="en-US" sz="548">
                  <a:solidFill>
                    <a:srgbClr val="000000"/>
                  </a:solidFill>
                  <a:latin typeface="Arimo"/>
                </a:rPr>
                <a:t>5%</a:t>
              </a:r>
            </a:p>
          </p:txBody>
        </p:sp>
        <p:grpSp>
          <p:nvGrpSpPr>
            <p:cNvPr id="50" name="Group 50"/>
            <p:cNvGrpSpPr>
              <a:grpSpLocks noChangeAspect="1"/>
            </p:cNvGrpSpPr>
            <p:nvPr/>
          </p:nvGrpSpPr>
          <p:grpSpPr>
            <a:xfrm>
              <a:off x="0" y="278853"/>
              <a:ext cx="2494030" cy="2494030"/>
              <a:chOff x="-12700" y="-12700"/>
              <a:chExt cx="25400" cy="25400"/>
            </a:xfrm>
          </p:grpSpPr>
          <p:sp>
            <p:nvSpPr>
              <p:cNvPr id="51" name="Freeform 51"/>
              <p:cNvSpPr/>
              <p:nvPr/>
            </p:nvSpPr>
            <p:spPr>
              <a:xfrm>
                <a:off x="-13925" y="-12700"/>
                <a:ext cx="27123" cy="26307"/>
              </a:xfrm>
              <a:custGeom>
                <a:avLst/>
                <a:gdLst/>
                <a:ahLst/>
                <a:cxnLst/>
                <a:rect l="l" t="t" r="r" b="b"/>
                <a:pathLst>
                  <a:path w="27123" h="26307">
                    <a:moveTo>
                      <a:pt x="13925" y="0"/>
                    </a:moveTo>
                    <a:lnTo>
                      <a:pt x="13925" y="0"/>
                    </a:lnTo>
                    <a:cubicBezTo>
                      <a:pt x="20537" y="0"/>
                      <a:pt x="26043" y="5073"/>
                      <a:pt x="26583" y="11663"/>
                    </a:cubicBezTo>
                    <a:cubicBezTo>
                      <a:pt x="27122" y="18253"/>
                      <a:pt x="22516" y="24154"/>
                      <a:pt x="15992" y="25231"/>
                    </a:cubicBezTo>
                    <a:cubicBezTo>
                      <a:pt x="9468" y="26307"/>
                      <a:pt x="3210" y="22198"/>
                      <a:pt x="1605" y="15783"/>
                    </a:cubicBezTo>
                    <a:cubicBezTo>
                      <a:pt x="0" y="9369"/>
                      <a:pt x="3584" y="2797"/>
                      <a:pt x="9846" y="673"/>
                    </a:cubicBezTo>
                    <a:lnTo>
                      <a:pt x="11885" y="6686"/>
                    </a:lnTo>
                    <a:cubicBezTo>
                      <a:pt x="8755" y="7748"/>
                      <a:pt x="6962" y="11035"/>
                      <a:pt x="7765" y="14242"/>
                    </a:cubicBezTo>
                    <a:cubicBezTo>
                      <a:pt x="8568" y="17449"/>
                      <a:pt x="11697" y="19503"/>
                      <a:pt x="14959" y="18965"/>
                    </a:cubicBezTo>
                    <a:cubicBezTo>
                      <a:pt x="18220" y="18427"/>
                      <a:pt x="20524" y="15476"/>
                      <a:pt x="20254" y="12181"/>
                    </a:cubicBezTo>
                    <a:cubicBezTo>
                      <a:pt x="19984" y="8887"/>
                      <a:pt x="17231" y="6350"/>
                      <a:pt x="13925" y="6350"/>
                    </a:cubicBezTo>
                    <a:close/>
                  </a:path>
                </a:pathLst>
              </a:custGeom>
              <a:solidFill>
                <a:srgbClr val="D12E92"/>
              </a:solidFill>
            </p:spPr>
          </p:sp>
          <p:sp>
            <p:nvSpPr>
              <p:cNvPr id="52" name="Freeform 52"/>
              <p:cNvSpPr/>
              <p:nvPr/>
            </p:nvSpPr>
            <p:spPr>
              <a:xfrm>
                <a:off x="-4675" y="-12699"/>
                <a:ext cx="4594" cy="6795"/>
              </a:xfrm>
              <a:custGeom>
                <a:avLst/>
                <a:gdLst/>
                <a:ahLst/>
                <a:cxnLst/>
                <a:rect l="l" t="t" r="r" b="b"/>
                <a:pathLst>
                  <a:path w="4594" h="6795">
                    <a:moveTo>
                      <a:pt x="0" y="891"/>
                    </a:moveTo>
                    <a:cubicBezTo>
                      <a:pt x="1437" y="322"/>
                      <a:pt x="2966" y="20"/>
                      <a:pt x="4512" y="0"/>
                    </a:cubicBezTo>
                    <a:lnTo>
                      <a:pt x="4594" y="6350"/>
                    </a:lnTo>
                    <a:cubicBezTo>
                      <a:pt x="3821" y="6359"/>
                      <a:pt x="3056" y="6510"/>
                      <a:pt x="2337" y="6795"/>
                    </a:cubicBezTo>
                    <a:close/>
                  </a:path>
                </a:pathLst>
              </a:custGeom>
              <a:solidFill>
                <a:srgbClr val="7D9CFF"/>
              </a:solidFill>
            </p:spPr>
          </p:sp>
          <p:sp>
            <p:nvSpPr>
              <p:cNvPr id="53" name="Freeform 53"/>
              <p:cNvSpPr/>
              <p:nvPr/>
            </p:nvSpPr>
            <p:spPr>
              <a:xfrm>
                <a:off x="-797" y="-12700"/>
                <a:ext cx="797" cy="6363"/>
              </a:xfrm>
              <a:custGeom>
                <a:avLst/>
                <a:gdLst/>
                <a:ahLst/>
                <a:cxnLst/>
                <a:rect l="l" t="t" r="r" b="b"/>
                <a:pathLst>
                  <a:path w="797" h="6363">
                    <a:moveTo>
                      <a:pt x="0" y="25"/>
                    </a:moveTo>
                    <a:cubicBezTo>
                      <a:pt x="265" y="8"/>
                      <a:pt x="530" y="0"/>
                      <a:pt x="796" y="0"/>
                    </a:cubicBezTo>
                    <a:lnTo>
                      <a:pt x="796" y="6350"/>
                    </a:lnTo>
                    <a:cubicBezTo>
                      <a:pt x="664" y="6350"/>
                      <a:pt x="531" y="6354"/>
                      <a:pt x="398" y="6363"/>
                    </a:cubicBezTo>
                    <a:close/>
                  </a:path>
                </a:pathLst>
              </a:custGeom>
              <a:solidFill>
                <a:srgbClr val="16E2FF"/>
              </a:solidFill>
            </p:spPr>
          </p:sp>
        </p:grpSp>
      </p:grpSp>
      <p:sp>
        <p:nvSpPr>
          <p:cNvPr id="54" name="TextBox 54"/>
          <p:cNvSpPr txBox="1"/>
          <p:nvPr/>
        </p:nvSpPr>
        <p:spPr>
          <a:xfrm>
            <a:off x="2667630" y="147772"/>
            <a:ext cx="1006227" cy="195978"/>
          </a:xfrm>
          <a:prstGeom prst="rect">
            <a:avLst/>
          </a:prstGeom>
        </p:spPr>
        <p:txBody>
          <a:bodyPr lIns="0" tIns="0" rIns="0" bIns="0" rtlCol="0" anchor="t">
            <a:spAutoFit/>
          </a:bodyPr>
          <a:lstStyle/>
          <a:p>
            <a:pPr algn="ctr">
              <a:lnSpc>
                <a:spcPts val="750"/>
              </a:lnSpc>
            </a:pPr>
            <a:r>
              <a:rPr lang="en-US" sz="535">
                <a:solidFill>
                  <a:srgbClr val="000000"/>
                </a:solidFill>
                <a:latin typeface="Arimo"/>
              </a:rPr>
              <a:t>Fundraising Exp.</a:t>
            </a:r>
          </a:p>
          <a:p>
            <a:pPr algn="ctr">
              <a:lnSpc>
                <a:spcPts val="750"/>
              </a:lnSpc>
            </a:pPr>
            <a:r>
              <a:rPr lang="en-US" sz="535">
                <a:solidFill>
                  <a:srgbClr val="000000"/>
                </a:solidFill>
                <a:latin typeface="Arimo"/>
              </a:rPr>
              <a:t>1%</a:t>
            </a:r>
          </a:p>
        </p:txBody>
      </p:sp>
      <p:grpSp>
        <p:nvGrpSpPr>
          <p:cNvPr id="55" name="Group 55"/>
          <p:cNvGrpSpPr>
            <a:grpSpLocks noChangeAspect="1"/>
          </p:cNvGrpSpPr>
          <p:nvPr/>
        </p:nvGrpSpPr>
        <p:grpSpPr>
          <a:xfrm rot="10302278">
            <a:off x="2460518" y="196222"/>
            <a:ext cx="414224" cy="91993"/>
            <a:chOff x="0" y="0"/>
            <a:chExt cx="7199630" cy="1598930"/>
          </a:xfrm>
        </p:grpSpPr>
        <p:sp>
          <p:nvSpPr>
            <p:cNvPr id="56" name="Freeform 56"/>
            <p:cNvSpPr/>
            <p:nvPr/>
          </p:nvSpPr>
          <p:spPr>
            <a:xfrm>
              <a:off x="1270" y="0"/>
              <a:ext cx="7199630" cy="1598930"/>
            </a:xfrm>
            <a:custGeom>
              <a:avLst/>
              <a:gdLst/>
              <a:ahLst/>
              <a:cxnLst/>
              <a:rect l="l" t="t" r="r" b="b"/>
              <a:pathLst>
                <a:path w="7199630" h="1598930">
                  <a:moveTo>
                    <a:pt x="7131050" y="0"/>
                  </a:moveTo>
                  <a:cubicBezTo>
                    <a:pt x="7092950" y="0"/>
                    <a:pt x="7062469" y="30480"/>
                    <a:pt x="7062469" y="68580"/>
                  </a:cubicBezTo>
                  <a:cubicBezTo>
                    <a:pt x="7062469" y="78740"/>
                    <a:pt x="7065010" y="88900"/>
                    <a:pt x="7068819" y="96520"/>
                  </a:cubicBezTo>
                  <a:lnTo>
                    <a:pt x="5764530" y="1451610"/>
                  </a:lnTo>
                  <a:lnTo>
                    <a:pt x="243840" y="1451610"/>
                  </a:lnTo>
                  <a:cubicBezTo>
                    <a:pt x="232410" y="1395730"/>
                    <a:pt x="182880" y="1352550"/>
                    <a:pt x="123190" y="1352550"/>
                  </a:cubicBezTo>
                  <a:cubicBezTo>
                    <a:pt x="54610" y="1352550"/>
                    <a:pt x="0" y="1408430"/>
                    <a:pt x="0" y="1475740"/>
                  </a:cubicBezTo>
                  <a:cubicBezTo>
                    <a:pt x="0" y="1544320"/>
                    <a:pt x="55880" y="1598930"/>
                    <a:pt x="123190" y="1598930"/>
                  </a:cubicBezTo>
                  <a:cubicBezTo>
                    <a:pt x="182880" y="1598930"/>
                    <a:pt x="232410" y="1557020"/>
                    <a:pt x="243840" y="1499870"/>
                  </a:cubicBezTo>
                  <a:lnTo>
                    <a:pt x="5786120" y="1499870"/>
                  </a:lnTo>
                  <a:lnTo>
                    <a:pt x="7104380" y="130810"/>
                  </a:lnTo>
                  <a:cubicBezTo>
                    <a:pt x="7112000" y="134620"/>
                    <a:pt x="7120890" y="135890"/>
                    <a:pt x="7131050" y="135890"/>
                  </a:cubicBezTo>
                  <a:cubicBezTo>
                    <a:pt x="7169150" y="135890"/>
                    <a:pt x="7199630" y="105410"/>
                    <a:pt x="7199630" y="67310"/>
                  </a:cubicBezTo>
                  <a:cubicBezTo>
                    <a:pt x="7198360" y="30480"/>
                    <a:pt x="7167880" y="0"/>
                    <a:pt x="7131050" y="0"/>
                  </a:cubicBezTo>
                  <a:close/>
                  <a:moveTo>
                    <a:pt x="121920" y="1531620"/>
                  </a:moveTo>
                  <a:cubicBezTo>
                    <a:pt x="91440" y="1531620"/>
                    <a:pt x="66040" y="1506220"/>
                    <a:pt x="66040" y="1475740"/>
                  </a:cubicBezTo>
                  <a:cubicBezTo>
                    <a:pt x="66040" y="1445260"/>
                    <a:pt x="91440" y="1419860"/>
                    <a:pt x="121920" y="1419860"/>
                  </a:cubicBezTo>
                  <a:cubicBezTo>
                    <a:pt x="152400" y="1419860"/>
                    <a:pt x="177800" y="1445260"/>
                    <a:pt x="177800" y="1475740"/>
                  </a:cubicBezTo>
                  <a:cubicBezTo>
                    <a:pt x="177800" y="1506220"/>
                    <a:pt x="153670" y="1531620"/>
                    <a:pt x="121920" y="1531620"/>
                  </a:cubicBezTo>
                  <a:close/>
                </a:path>
              </a:pathLst>
            </a:custGeom>
            <a:solidFill>
              <a:srgbClr val="222222"/>
            </a:solidFill>
          </p:spPr>
        </p:sp>
      </p:grpSp>
      <p:grpSp>
        <p:nvGrpSpPr>
          <p:cNvPr id="57" name="Group 57"/>
          <p:cNvGrpSpPr>
            <a:grpSpLocks noChangeAspect="1"/>
          </p:cNvGrpSpPr>
          <p:nvPr/>
        </p:nvGrpSpPr>
        <p:grpSpPr>
          <a:xfrm rot="3911282">
            <a:off x="2241495" y="2274531"/>
            <a:ext cx="264680" cy="58782"/>
            <a:chOff x="0" y="0"/>
            <a:chExt cx="7199630" cy="1598930"/>
          </a:xfrm>
        </p:grpSpPr>
        <p:sp>
          <p:nvSpPr>
            <p:cNvPr id="58" name="Freeform 58"/>
            <p:cNvSpPr/>
            <p:nvPr/>
          </p:nvSpPr>
          <p:spPr>
            <a:xfrm>
              <a:off x="1270" y="0"/>
              <a:ext cx="7199630" cy="1598930"/>
            </a:xfrm>
            <a:custGeom>
              <a:avLst/>
              <a:gdLst/>
              <a:ahLst/>
              <a:cxnLst/>
              <a:rect l="l" t="t" r="r" b="b"/>
              <a:pathLst>
                <a:path w="7199630" h="1598930">
                  <a:moveTo>
                    <a:pt x="7131050" y="0"/>
                  </a:moveTo>
                  <a:cubicBezTo>
                    <a:pt x="7092950" y="0"/>
                    <a:pt x="7062469" y="30480"/>
                    <a:pt x="7062469" y="68580"/>
                  </a:cubicBezTo>
                  <a:cubicBezTo>
                    <a:pt x="7062469" y="78740"/>
                    <a:pt x="7065010" y="88900"/>
                    <a:pt x="7068819" y="96520"/>
                  </a:cubicBezTo>
                  <a:lnTo>
                    <a:pt x="5764530" y="1451610"/>
                  </a:lnTo>
                  <a:lnTo>
                    <a:pt x="243840" y="1451610"/>
                  </a:lnTo>
                  <a:cubicBezTo>
                    <a:pt x="232410" y="1395730"/>
                    <a:pt x="182880" y="1352550"/>
                    <a:pt x="123190" y="1352550"/>
                  </a:cubicBezTo>
                  <a:cubicBezTo>
                    <a:pt x="54610" y="1352550"/>
                    <a:pt x="0" y="1408430"/>
                    <a:pt x="0" y="1475740"/>
                  </a:cubicBezTo>
                  <a:cubicBezTo>
                    <a:pt x="0" y="1544320"/>
                    <a:pt x="55880" y="1598930"/>
                    <a:pt x="123190" y="1598930"/>
                  </a:cubicBezTo>
                  <a:cubicBezTo>
                    <a:pt x="182880" y="1598930"/>
                    <a:pt x="232410" y="1557020"/>
                    <a:pt x="243840" y="1499870"/>
                  </a:cubicBezTo>
                  <a:lnTo>
                    <a:pt x="5786120" y="1499870"/>
                  </a:lnTo>
                  <a:lnTo>
                    <a:pt x="7104380" y="130810"/>
                  </a:lnTo>
                  <a:cubicBezTo>
                    <a:pt x="7112000" y="134620"/>
                    <a:pt x="7120890" y="135890"/>
                    <a:pt x="7131050" y="135890"/>
                  </a:cubicBezTo>
                  <a:cubicBezTo>
                    <a:pt x="7169150" y="135890"/>
                    <a:pt x="7199630" y="105410"/>
                    <a:pt x="7199630" y="67310"/>
                  </a:cubicBezTo>
                  <a:cubicBezTo>
                    <a:pt x="7198360" y="30480"/>
                    <a:pt x="7167880" y="0"/>
                    <a:pt x="7131050" y="0"/>
                  </a:cubicBezTo>
                  <a:close/>
                  <a:moveTo>
                    <a:pt x="121920" y="1531620"/>
                  </a:moveTo>
                  <a:cubicBezTo>
                    <a:pt x="91440" y="1531620"/>
                    <a:pt x="66040" y="1506220"/>
                    <a:pt x="66040" y="1475740"/>
                  </a:cubicBezTo>
                  <a:cubicBezTo>
                    <a:pt x="66040" y="1445260"/>
                    <a:pt x="91440" y="1419860"/>
                    <a:pt x="121920" y="1419860"/>
                  </a:cubicBezTo>
                  <a:cubicBezTo>
                    <a:pt x="152400" y="1419860"/>
                    <a:pt x="177800" y="1445260"/>
                    <a:pt x="177800" y="1475740"/>
                  </a:cubicBezTo>
                  <a:cubicBezTo>
                    <a:pt x="177800" y="1506220"/>
                    <a:pt x="153670" y="1531620"/>
                    <a:pt x="121920" y="1531620"/>
                  </a:cubicBezTo>
                  <a:close/>
                </a:path>
              </a:pathLst>
            </a:custGeom>
            <a:solidFill>
              <a:srgbClr val="222222"/>
            </a:solidFill>
          </p:spPr>
        </p:sp>
      </p:grpSp>
      <p:sp>
        <p:nvSpPr>
          <p:cNvPr id="59" name="TextBox 59"/>
          <p:cNvSpPr txBox="1"/>
          <p:nvPr/>
        </p:nvSpPr>
        <p:spPr>
          <a:xfrm>
            <a:off x="1461426" y="4347520"/>
            <a:ext cx="345930" cy="101387"/>
          </a:xfrm>
          <a:prstGeom prst="rect">
            <a:avLst/>
          </a:prstGeom>
        </p:spPr>
        <p:txBody>
          <a:bodyPr lIns="0" tIns="0" rIns="0" bIns="0" rtlCol="0" anchor="t">
            <a:spAutoFit/>
          </a:bodyPr>
          <a:lstStyle/>
          <a:p>
            <a:pPr algn="ctr">
              <a:lnSpc>
                <a:spcPts val="756"/>
              </a:lnSpc>
            </a:pPr>
            <a:r>
              <a:rPr lang="en-US" sz="540">
                <a:solidFill>
                  <a:srgbClr val="000000"/>
                </a:solidFill>
                <a:latin typeface="Arimo"/>
              </a:rPr>
              <a:t>3%</a:t>
            </a:r>
          </a:p>
        </p:txBody>
      </p:sp>
      <p:sp>
        <p:nvSpPr>
          <p:cNvPr id="60" name="TextBox 60"/>
          <p:cNvSpPr txBox="1"/>
          <p:nvPr/>
        </p:nvSpPr>
        <p:spPr>
          <a:xfrm>
            <a:off x="1901599" y="4736334"/>
            <a:ext cx="345930" cy="101387"/>
          </a:xfrm>
          <a:prstGeom prst="rect">
            <a:avLst/>
          </a:prstGeom>
        </p:spPr>
        <p:txBody>
          <a:bodyPr lIns="0" tIns="0" rIns="0" bIns="0" rtlCol="0" anchor="t">
            <a:spAutoFit/>
          </a:bodyPr>
          <a:lstStyle/>
          <a:p>
            <a:pPr algn="ctr">
              <a:lnSpc>
                <a:spcPts val="756"/>
              </a:lnSpc>
            </a:pPr>
            <a:r>
              <a:rPr lang="en-US" sz="540">
                <a:solidFill>
                  <a:srgbClr val="000000"/>
                </a:solidFill>
                <a:latin typeface="Arimo"/>
              </a:rPr>
              <a:t>17%</a:t>
            </a:r>
          </a:p>
        </p:txBody>
      </p:sp>
      <p:sp>
        <p:nvSpPr>
          <p:cNvPr id="61" name="TextBox 61"/>
          <p:cNvSpPr txBox="1"/>
          <p:nvPr/>
        </p:nvSpPr>
        <p:spPr>
          <a:xfrm>
            <a:off x="3990147" y="5189637"/>
            <a:ext cx="345930" cy="101387"/>
          </a:xfrm>
          <a:prstGeom prst="rect">
            <a:avLst/>
          </a:prstGeom>
        </p:spPr>
        <p:txBody>
          <a:bodyPr lIns="0" tIns="0" rIns="0" bIns="0" rtlCol="0" anchor="t">
            <a:spAutoFit/>
          </a:bodyPr>
          <a:lstStyle/>
          <a:p>
            <a:pPr algn="ctr">
              <a:lnSpc>
                <a:spcPts val="756"/>
              </a:lnSpc>
            </a:pPr>
            <a:r>
              <a:rPr lang="en-US" sz="540">
                <a:solidFill>
                  <a:srgbClr val="000000"/>
                </a:solidFill>
                <a:latin typeface="Arimo"/>
              </a:rPr>
              <a:t>73%</a:t>
            </a:r>
          </a:p>
        </p:txBody>
      </p:sp>
      <p:sp>
        <p:nvSpPr>
          <p:cNvPr id="62" name="TextBox 62"/>
          <p:cNvSpPr txBox="1"/>
          <p:nvPr/>
        </p:nvSpPr>
        <p:spPr>
          <a:xfrm>
            <a:off x="1391304" y="5568748"/>
            <a:ext cx="345930" cy="101387"/>
          </a:xfrm>
          <a:prstGeom prst="rect">
            <a:avLst/>
          </a:prstGeom>
        </p:spPr>
        <p:txBody>
          <a:bodyPr lIns="0" tIns="0" rIns="0" bIns="0" rtlCol="0" anchor="t">
            <a:spAutoFit/>
          </a:bodyPr>
          <a:lstStyle/>
          <a:p>
            <a:pPr algn="ctr">
              <a:lnSpc>
                <a:spcPts val="756"/>
              </a:lnSpc>
            </a:pPr>
            <a:r>
              <a:rPr lang="en-US" sz="540">
                <a:solidFill>
                  <a:srgbClr val="000000"/>
                </a:solidFill>
                <a:latin typeface="Arimo"/>
              </a:rPr>
              <a:t>2%</a:t>
            </a:r>
          </a:p>
        </p:txBody>
      </p:sp>
      <p:sp>
        <p:nvSpPr>
          <p:cNvPr id="63" name="TextBox 63"/>
          <p:cNvSpPr txBox="1"/>
          <p:nvPr/>
        </p:nvSpPr>
        <p:spPr>
          <a:xfrm>
            <a:off x="1461426" y="6026176"/>
            <a:ext cx="345930" cy="101387"/>
          </a:xfrm>
          <a:prstGeom prst="rect">
            <a:avLst/>
          </a:prstGeom>
        </p:spPr>
        <p:txBody>
          <a:bodyPr lIns="0" tIns="0" rIns="0" bIns="0" rtlCol="0" anchor="t">
            <a:spAutoFit/>
          </a:bodyPr>
          <a:lstStyle/>
          <a:p>
            <a:pPr algn="ctr">
              <a:lnSpc>
                <a:spcPts val="756"/>
              </a:lnSpc>
            </a:pPr>
            <a:r>
              <a:rPr lang="en-US" sz="540">
                <a:solidFill>
                  <a:srgbClr val="000000"/>
                </a:solidFill>
                <a:latin typeface="Arimo"/>
              </a:rPr>
              <a:t>5%</a:t>
            </a:r>
          </a:p>
        </p:txBody>
      </p:sp>
      <p:sp>
        <p:nvSpPr>
          <p:cNvPr id="64" name="TextBox 64"/>
          <p:cNvSpPr txBox="1"/>
          <p:nvPr/>
        </p:nvSpPr>
        <p:spPr>
          <a:xfrm>
            <a:off x="1403522" y="6434455"/>
            <a:ext cx="2038350" cy="149225"/>
          </a:xfrm>
          <a:prstGeom prst="rect">
            <a:avLst/>
          </a:prstGeom>
        </p:spPr>
        <p:txBody>
          <a:bodyPr lIns="0" tIns="0" rIns="0" bIns="0" rtlCol="0" anchor="t">
            <a:spAutoFit/>
          </a:bodyPr>
          <a:lstStyle/>
          <a:p>
            <a:pPr algn="ctr">
              <a:lnSpc>
                <a:spcPts val="1120"/>
              </a:lnSpc>
            </a:pPr>
            <a:r>
              <a:rPr lang="en-US" sz="800">
                <a:solidFill>
                  <a:srgbClr val="222222"/>
                </a:solidFill>
                <a:latin typeface="Lato"/>
              </a:rPr>
              <a:t>Revenue Sources 2018</a:t>
            </a:r>
          </a:p>
        </p:txBody>
      </p:sp>
      <p:sp>
        <p:nvSpPr>
          <p:cNvPr id="65" name="TextBox 65"/>
          <p:cNvSpPr txBox="1"/>
          <p:nvPr/>
        </p:nvSpPr>
        <p:spPr>
          <a:xfrm>
            <a:off x="1403522" y="2496505"/>
            <a:ext cx="2038350" cy="149225"/>
          </a:xfrm>
          <a:prstGeom prst="rect">
            <a:avLst/>
          </a:prstGeom>
        </p:spPr>
        <p:txBody>
          <a:bodyPr lIns="0" tIns="0" rIns="0" bIns="0" rtlCol="0" anchor="t">
            <a:spAutoFit/>
          </a:bodyPr>
          <a:lstStyle/>
          <a:p>
            <a:pPr algn="ctr">
              <a:lnSpc>
                <a:spcPts val="1120"/>
              </a:lnSpc>
            </a:pPr>
            <a:r>
              <a:rPr lang="en-US" sz="800">
                <a:solidFill>
                  <a:srgbClr val="222222"/>
                </a:solidFill>
                <a:latin typeface="Lato"/>
              </a:rPr>
              <a:t>2018 Expenses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2696" y="4228563"/>
            <a:ext cx="3130953" cy="3691102"/>
          </a:xfrm>
          <a:prstGeom prst="rect">
            <a:avLst/>
          </a:prstGeom>
          <a:solidFill>
            <a:srgbClr val="2197A5"/>
          </a:solidFill>
        </p:spPr>
      </p:sp>
      <p:sp>
        <p:nvSpPr>
          <p:cNvPr id="3" name="TextBox 3"/>
          <p:cNvSpPr txBox="1"/>
          <p:nvPr/>
        </p:nvSpPr>
        <p:spPr>
          <a:xfrm>
            <a:off x="4299469" y="6979258"/>
            <a:ext cx="5211370" cy="117634"/>
          </a:xfrm>
          <a:prstGeom prst="rect">
            <a:avLst/>
          </a:prstGeom>
        </p:spPr>
        <p:txBody>
          <a:bodyPr lIns="0" tIns="0" rIns="0" bIns="0" rtlCol="0" anchor="t">
            <a:spAutoFit/>
          </a:bodyPr>
          <a:lstStyle/>
          <a:p>
            <a:pPr algn="r">
              <a:lnSpc>
                <a:spcPts val="944"/>
              </a:lnSpc>
            </a:pPr>
            <a:r>
              <a:rPr lang="en-US" sz="800" b="1" spc="200">
                <a:solidFill>
                  <a:srgbClr val="2197A5"/>
                </a:solidFill>
                <a:latin typeface="Source Sans Pro"/>
              </a:rPr>
              <a:t>H</a:t>
            </a:r>
            <a:r>
              <a:rPr lang="en-US" sz="800" b="1" i="0" spc="200">
                <a:solidFill>
                  <a:srgbClr val="2197A5"/>
                </a:solidFill>
                <a:latin typeface="Source Sans Pro"/>
              </a:rPr>
              <a:t>ELP, HOPE, HEAL</a:t>
            </a:r>
          </a:p>
        </p:txBody>
      </p:sp>
      <p:sp>
        <p:nvSpPr>
          <p:cNvPr id="4" name="TextBox 4"/>
          <p:cNvSpPr txBox="1"/>
          <p:nvPr/>
        </p:nvSpPr>
        <p:spPr>
          <a:xfrm>
            <a:off x="325343" y="4490679"/>
            <a:ext cx="2942106" cy="839447"/>
          </a:xfrm>
          <a:prstGeom prst="rect">
            <a:avLst/>
          </a:prstGeom>
        </p:spPr>
        <p:txBody>
          <a:bodyPr lIns="0" tIns="0" rIns="0" bIns="0" rtlCol="0" anchor="t">
            <a:spAutoFit/>
          </a:bodyPr>
          <a:lstStyle/>
          <a:p>
            <a:pPr algn="l">
              <a:lnSpc>
                <a:spcPts val="3304"/>
              </a:lnSpc>
            </a:pPr>
            <a:r>
              <a:rPr lang="en-US" sz="2800">
                <a:solidFill>
                  <a:srgbClr val="444440"/>
                </a:solidFill>
                <a:latin typeface="League Spartan"/>
              </a:rPr>
              <a:t>BOARD OF DIRECTORS</a:t>
            </a:r>
          </a:p>
        </p:txBody>
      </p:sp>
      <p:grpSp>
        <p:nvGrpSpPr>
          <p:cNvPr id="5" name="Group 5"/>
          <p:cNvGrpSpPr/>
          <p:nvPr/>
        </p:nvGrpSpPr>
        <p:grpSpPr>
          <a:xfrm>
            <a:off x="4541816" y="1686434"/>
            <a:ext cx="4726677" cy="2542129"/>
            <a:chOff x="0" y="0"/>
            <a:chExt cx="6302235" cy="3389506"/>
          </a:xfrm>
        </p:grpSpPr>
        <p:sp>
          <p:nvSpPr>
            <p:cNvPr id="6" name="TextBox 6"/>
            <p:cNvSpPr txBox="1"/>
            <p:nvPr/>
          </p:nvSpPr>
          <p:spPr>
            <a:xfrm>
              <a:off x="0" y="9525"/>
              <a:ext cx="6302235" cy="314442"/>
            </a:xfrm>
            <a:prstGeom prst="rect">
              <a:avLst/>
            </a:prstGeom>
          </p:spPr>
          <p:txBody>
            <a:bodyPr lIns="0" tIns="0" rIns="0" bIns="0" rtlCol="0" anchor="t">
              <a:spAutoFit/>
            </a:bodyPr>
            <a:lstStyle/>
            <a:p>
              <a:pPr algn="l">
                <a:lnSpc>
                  <a:spcPts val="1888"/>
                </a:lnSpc>
              </a:pPr>
              <a:r>
                <a:rPr lang="en-US" sz="1600" i="1">
                  <a:solidFill>
                    <a:srgbClr val="692972"/>
                  </a:solidFill>
                  <a:latin typeface="Libre Baskerville"/>
                </a:rPr>
                <a:t>Add Board Whys</a:t>
              </a:r>
            </a:p>
          </p:txBody>
        </p:sp>
        <p:sp>
          <p:nvSpPr>
            <p:cNvPr id="7" name="TextBox 7"/>
            <p:cNvSpPr txBox="1"/>
            <p:nvPr/>
          </p:nvSpPr>
          <p:spPr>
            <a:xfrm>
              <a:off x="0" y="676392"/>
              <a:ext cx="6302235" cy="2713114"/>
            </a:xfrm>
            <a:prstGeom prst="rect">
              <a:avLst/>
            </a:prstGeom>
          </p:spPr>
          <p:txBody>
            <a:bodyPr lIns="0" tIns="0" rIns="0" bIns="0" rtlCol="0" anchor="t">
              <a:spAutoFit/>
            </a:bodyPr>
            <a:lstStyle/>
            <a:p>
              <a:pPr algn="l">
                <a:lnSpc>
                  <a:spcPts val="1805"/>
                </a:lnSpc>
              </a:pPr>
              <a:r>
                <a:rPr lang="en-US" sz="1300">
                  <a:solidFill>
                    <a:srgbClr val="444440"/>
                  </a:solidFill>
                  <a:latin typeface="Source Sans Pro"/>
                </a:rPr>
                <a:t>Debra Murphy, Board Chair</a:t>
              </a:r>
            </a:p>
            <a:p>
              <a:pPr algn="l">
                <a:lnSpc>
                  <a:spcPts val="1805"/>
                </a:lnSpc>
              </a:pPr>
              <a:r>
                <a:rPr lang="en-US" sz="1300">
                  <a:solidFill>
                    <a:srgbClr val="444440"/>
                  </a:solidFill>
                  <a:latin typeface="Source Sans Pro"/>
                </a:rPr>
                <a:t>Jennifer Dunn, Vice Chair</a:t>
              </a:r>
            </a:p>
            <a:p>
              <a:pPr algn="l">
                <a:lnSpc>
                  <a:spcPts val="1805"/>
                </a:lnSpc>
              </a:pPr>
              <a:r>
                <a:rPr lang="en-US" sz="1300">
                  <a:solidFill>
                    <a:srgbClr val="444440"/>
                  </a:solidFill>
                  <a:latin typeface="Source Sans Pro"/>
                </a:rPr>
                <a:t>Cindy Murphy, Secretary</a:t>
              </a:r>
            </a:p>
            <a:p>
              <a:pPr algn="l">
                <a:lnSpc>
                  <a:spcPts val="1805"/>
                </a:lnSpc>
              </a:pPr>
              <a:r>
                <a:rPr lang="en-US" sz="1300">
                  <a:solidFill>
                    <a:srgbClr val="444440"/>
                  </a:solidFill>
                  <a:latin typeface="Source Sans Pro"/>
                </a:rPr>
                <a:t>Ellia Simon, Treasurer</a:t>
              </a:r>
            </a:p>
            <a:p>
              <a:pPr algn="l">
                <a:lnSpc>
                  <a:spcPts val="1805"/>
                </a:lnSpc>
              </a:pPr>
              <a:r>
                <a:rPr lang="en-US" sz="1300">
                  <a:solidFill>
                    <a:srgbClr val="444440"/>
                  </a:solidFill>
                  <a:latin typeface="Source Sans Pro"/>
                </a:rPr>
                <a:t>George Hutcherson</a:t>
              </a:r>
            </a:p>
            <a:p>
              <a:pPr algn="l">
                <a:lnSpc>
                  <a:spcPts val="1805"/>
                </a:lnSpc>
              </a:pPr>
              <a:r>
                <a:rPr lang="en-US" sz="1300">
                  <a:solidFill>
                    <a:srgbClr val="444440"/>
                  </a:solidFill>
                  <a:latin typeface="Source Sans Pro"/>
                </a:rPr>
                <a:t>Linda Breeden</a:t>
              </a:r>
            </a:p>
            <a:p>
              <a:pPr algn="l">
                <a:lnSpc>
                  <a:spcPts val="1805"/>
                </a:lnSpc>
              </a:pPr>
              <a:r>
                <a:rPr lang="en-US" sz="1300">
                  <a:solidFill>
                    <a:srgbClr val="444440"/>
                  </a:solidFill>
                  <a:latin typeface="Source Sans Pro"/>
                </a:rPr>
                <a:t>Michelle Frost</a:t>
              </a:r>
            </a:p>
            <a:p>
              <a:pPr algn="l">
                <a:lnSpc>
                  <a:spcPts val="1805"/>
                </a:lnSpc>
              </a:pPr>
              <a:endParaRPr lang="en-US" sz="1300">
                <a:solidFill>
                  <a:srgbClr val="444440"/>
                </a:solidFill>
                <a:latin typeface="Source Sans Pro"/>
              </a:endParaRPr>
            </a:p>
            <a:p>
              <a:pPr algn="l">
                <a:lnSpc>
                  <a:spcPts val="1820"/>
                </a:lnSpc>
              </a:pPr>
              <a:endParaRPr lang="en-US" sz="1300">
                <a:solidFill>
                  <a:srgbClr val="444440"/>
                </a:solidFill>
                <a:latin typeface="Source Sans Pro"/>
              </a:endParaRPr>
            </a:p>
          </p:txBody>
        </p:sp>
      </p:grpSp>
      <p:grpSp>
        <p:nvGrpSpPr>
          <p:cNvPr id="8" name="Group 8"/>
          <p:cNvGrpSpPr>
            <a:grpSpLocks noChangeAspect="1"/>
          </p:cNvGrpSpPr>
          <p:nvPr/>
        </p:nvGrpSpPr>
        <p:grpSpPr>
          <a:xfrm>
            <a:off x="360220" y="418971"/>
            <a:ext cx="3238629" cy="3238629"/>
            <a:chOff x="0" y="0"/>
            <a:chExt cx="6350000" cy="6350000"/>
          </a:xfrm>
        </p:grpSpPr>
        <p:sp>
          <p:nvSpPr>
            <p:cNvPr id="9" name="Freeform 9"/>
            <p:cNvSpPr/>
            <p:nvPr/>
          </p:nvSpPr>
          <p:spPr>
            <a:xfrm>
              <a:off x="0" y="0"/>
              <a:ext cx="6350000" cy="6350000"/>
            </a:xfrm>
            <a:custGeom>
              <a:avLst/>
              <a:gdLst/>
              <a:ahLst/>
              <a:cxnLst/>
              <a:rect l="l" t="t" r="r" b="b"/>
              <a:pathLst>
                <a:path w="6350000" h="6350000">
                  <a:moveTo>
                    <a:pt x="5619750" y="0"/>
                  </a:moveTo>
                  <a:lnTo>
                    <a:pt x="730250" y="0"/>
                  </a:lnTo>
                  <a:lnTo>
                    <a:pt x="0" y="728980"/>
                  </a:lnTo>
                  <a:lnTo>
                    <a:pt x="0" y="5619750"/>
                  </a:lnTo>
                  <a:lnTo>
                    <a:pt x="730250" y="6350000"/>
                  </a:lnTo>
                  <a:lnTo>
                    <a:pt x="5619750" y="6350000"/>
                  </a:lnTo>
                  <a:lnTo>
                    <a:pt x="6350000" y="5619750"/>
                  </a:lnTo>
                  <a:lnTo>
                    <a:pt x="6350000" y="728980"/>
                  </a:lnTo>
                  <a:close/>
                </a:path>
              </a:pathLst>
            </a:custGeom>
            <a:blipFill>
              <a:blip r:embed="rId2"/>
              <a:stretch>
                <a:fillRect t="-2621" b="-22293"/>
              </a:stretch>
            </a:blipFill>
          </p:spPr>
        </p:sp>
      </p:grpSp>
      <p:sp>
        <p:nvSpPr>
          <p:cNvPr id="10" name="TextBox 10"/>
          <p:cNvSpPr txBox="1"/>
          <p:nvPr/>
        </p:nvSpPr>
        <p:spPr>
          <a:xfrm>
            <a:off x="0" y="3629025"/>
            <a:ext cx="3592791" cy="233474"/>
          </a:xfrm>
          <a:prstGeom prst="rect">
            <a:avLst/>
          </a:prstGeom>
        </p:spPr>
        <p:txBody>
          <a:bodyPr lIns="0" tIns="0" rIns="0" bIns="0" rtlCol="0" anchor="t">
            <a:spAutoFit/>
          </a:bodyPr>
          <a:lstStyle/>
          <a:p>
            <a:pPr algn="ctr">
              <a:lnSpc>
                <a:spcPts val="1792"/>
              </a:lnSpc>
            </a:pPr>
            <a:r>
              <a:rPr lang="en-US" sz="1308" i="1" spc="39">
                <a:solidFill>
                  <a:srgbClr val="404040"/>
                </a:solidFill>
                <a:latin typeface="Lato"/>
              </a:rPr>
              <a:t>Debra Murphy, CFVC Board Chair</a:t>
            </a:r>
          </a:p>
        </p:txBody>
      </p:sp>
      <p:sp>
        <p:nvSpPr>
          <p:cNvPr id="11" name="TextBox 11"/>
          <p:cNvSpPr txBox="1"/>
          <p:nvPr/>
        </p:nvSpPr>
        <p:spPr>
          <a:xfrm>
            <a:off x="325343" y="5464212"/>
            <a:ext cx="2525991" cy="1573863"/>
          </a:xfrm>
          <a:prstGeom prst="rect">
            <a:avLst/>
          </a:prstGeom>
        </p:spPr>
        <p:txBody>
          <a:bodyPr lIns="0" tIns="0" rIns="0" bIns="0" rtlCol="0" anchor="t">
            <a:spAutoFit/>
          </a:bodyPr>
          <a:lstStyle/>
          <a:p>
            <a:pPr>
              <a:lnSpc>
                <a:spcPts val="1792"/>
              </a:lnSpc>
            </a:pPr>
            <a:r>
              <a:rPr lang="en-US" sz="1308" spc="39">
                <a:solidFill>
                  <a:srgbClr val="FFFFFF"/>
                </a:solidFill>
                <a:latin typeface="Lato"/>
              </a:rPr>
              <a:t>The Cherokee Family Violence Center’s Board of Directors is responsible for raising funds for the agency, providing guidance for the agency and advocating for the agency and its cause in the community.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Custom</PresentationFormat>
  <Paragraphs>299</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Lato</vt:lpstr>
      <vt:lpstr>League Spartan</vt:lpstr>
      <vt:lpstr>Raleway</vt:lpstr>
      <vt:lpstr>Lato Heavy</vt:lpstr>
      <vt:lpstr>Arial</vt:lpstr>
      <vt:lpstr>Source Serif Pro</vt:lpstr>
      <vt:lpstr>Arimo</vt:lpstr>
      <vt:lpstr>Source Sans Pro</vt:lpstr>
      <vt:lpstr>Libre Baskerville</vt:lpstr>
      <vt:lpstr>Abril Fatface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Annual report 2017</dc:title>
  <dc:creator>Stephanie Villasenor</dc:creator>
  <cp:lastModifiedBy>Stephanie Villasenor</cp:lastModifiedBy>
  <cp:revision>2</cp:revision>
  <dcterms:created xsi:type="dcterms:W3CDTF">2006-08-16T00:00:00Z</dcterms:created>
  <dcterms:modified xsi:type="dcterms:W3CDTF">2019-02-21T19:36:20Z</dcterms:modified>
  <dc:identifier>DADOIGN-mvo</dc:identifier>
</cp:coreProperties>
</file>